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4"/>
    <p:sldMasterId id="2147483684" r:id="rId5"/>
    <p:sldMasterId id="2147483710" r:id="rId6"/>
    <p:sldMasterId id="2147483660" r:id="rId7"/>
    <p:sldMasterId id="2147483727" r:id="rId8"/>
    <p:sldMasterId id="2147483729" r:id="rId9"/>
    <p:sldMasterId id="2147483735" r:id="rId10"/>
  </p:sldMasterIdLst>
  <p:notesMasterIdLst>
    <p:notesMasterId r:id="rId156"/>
  </p:notesMasterIdLst>
  <p:handoutMasterIdLst>
    <p:handoutMasterId r:id="rId157"/>
  </p:handoutMasterIdLst>
  <p:sldIdLst>
    <p:sldId id="307" r:id="rId11"/>
    <p:sldId id="790" r:id="rId12"/>
    <p:sldId id="864" r:id="rId13"/>
    <p:sldId id="960" r:id="rId14"/>
    <p:sldId id="1299" r:id="rId15"/>
    <p:sldId id="1339" r:id="rId16"/>
    <p:sldId id="1343" r:id="rId17"/>
    <p:sldId id="1340" r:id="rId18"/>
    <p:sldId id="1351" r:id="rId19"/>
    <p:sldId id="1342" r:id="rId20"/>
    <p:sldId id="1344" r:id="rId21"/>
    <p:sldId id="1341" r:id="rId22"/>
    <p:sldId id="1350" r:id="rId23"/>
    <p:sldId id="1430" r:id="rId24"/>
    <p:sldId id="1300" r:id="rId25"/>
    <p:sldId id="1374" r:id="rId26"/>
    <p:sldId id="1432" r:id="rId27"/>
    <p:sldId id="1434" r:id="rId28"/>
    <p:sldId id="1435" r:id="rId29"/>
    <p:sldId id="1436" r:id="rId30"/>
    <p:sldId id="1433" r:id="rId31"/>
    <p:sldId id="1379" r:id="rId32"/>
    <p:sldId id="1345" r:id="rId33"/>
    <p:sldId id="1346" r:id="rId34"/>
    <p:sldId id="1347" r:id="rId35"/>
    <p:sldId id="1376" r:id="rId36"/>
    <p:sldId id="1378" r:id="rId37"/>
    <p:sldId id="1437" r:id="rId38"/>
    <p:sldId id="1263" r:id="rId39"/>
    <p:sldId id="257" r:id="rId40"/>
    <p:sldId id="258" r:id="rId41"/>
    <p:sldId id="259" r:id="rId42"/>
    <p:sldId id="260" r:id="rId43"/>
    <p:sldId id="261" r:id="rId44"/>
    <p:sldId id="263" r:id="rId45"/>
    <p:sldId id="264" r:id="rId46"/>
    <p:sldId id="265" r:id="rId47"/>
    <p:sldId id="266" r:id="rId48"/>
    <p:sldId id="267" r:id="rId49"/>
    <p:sldId id="268" r:id="rId50"/>
    <p:sldId id="1412" r:id="rId51"/>
    <p:sldId id="1411" r:id="rId52"/>
    <p:sldId id="1270" r:id="rId53"/>
    <p:sldId id="1459" r:id="rId54"/>
    <p:sldId id="1460" r:id="rId55"/>
    <p:sldId id="1461" r:id="rId56"/>
    <p:sldId id="1335" r:id="rId57"/>
    <p:sldId id="1280" r:id="rId58"/>
    <p:sldId id="1438" r:id="rId59"/>
    <p:sldId id="1308" r:id="rId60"/>
    <p:sldId id="1309" r:id="rId61"/>
    <p:sldId id="1301" r:id="rId62"/>
    <p:sldId id="1306" r:id="rId63"/>
    <p:sldId id="1442" r:id="rId64"/>
    <p:sldId id="1441" r:id="rId65"/>
    <p:sldId id="1329" r:id="rId66"/>
    <p:sldId id="1386" r:id="rId67"/>
    <p:sldId id="1327" r:id="rId68"/>
    <p:sldId id="1387" r:id="rId69"/>
    <p:sldId id="1389" r:id="rId70"/>
    <p:sldId id="1409" r:id="rId71"/>
    <p:sldId id="1407" r:id="rId72"/>
    <p:sldId id="1397" r:id="rId73"/>
    <p:sldId id="1394" r:id="rId74"/>
    <p:sldId id="1395" r:id="rId75"/>
    <p:sldId id="1398" r:id="rId76"/>
    <p:sldId id="1399" r:id="rId77"/>
    <p:sldId id="1400" r:id="rId78"/>
    <p:sldId id="1401" r:id="rId79"/>
    <p:sldId id="1402" r:id="rId80"/>
    <p:sldId id="1403" r:id="rId81"/>
    <p:sldId id="1404" r:id="rId82"/>
    <p:sldId id="1265" r:id="rId83"/>
    <p:sldId id="1444" r:id="rId84"/>
    <p:sldId id="1445" r:id="rId85"/>
    <p:sldId id="1446" r:id="rId86"/>
    <p:sldId id="1448" r:id="rId87"/>
    <p:sldId id="1447" r:id="rId88"/>
    <p:sldId id="1449" r:id="rId89"/>
    <p:sldId id="1450" r:id="rId90"/>
    <p:sldId id="1451" r:id="rId91"/>
    <p:sldId id="1452" r:id="rId92"/>
    <p:sldId id="1453" r:id="rId93"/>
    <p:sldId id="1454" r:id="rId94"/>
    <p:sldId id="1455" r:id="rId95"/>
    <p:sldId id="1456" r:id="rId96"/>
    <p:sldId id="1457" r:id="rId97"/>
    <p:sldId id="1458" r:id="rId98"/>
    <p:sldId id="1469" r:id="rId99"/>
    <p:sldId id="1470" r:id="rId100"/>
    <p:sldId id="1471" r:id="rId101"/>
    <p:sldId id="1472" r:id="rId102"/>
    <p:sldId id="1473" r:id="rId103"/>
    <p:sldId id="1474" r:id="rId104"/>
    <p:sldId id="1475" r:id="rId105"/>
    <p:sldId id="1476" r:id="rId106"/>
    <p:sldId id="1477" r:id="rId107"/>
    <p:sldId id="1478" r:id="rId108"/>
    <p:sldId id="1413" r:id="rId109"/>
    <p:sldId id="1443" r:id="rId110"/>
    <p:sldId id="1303" r:id="rId111"/>
    <p:sldId id="1338" r:id="rId112"/>
    <p:sldId id="1356" r:id="rId113"/>
    <p:sldId id="1305" r:id="rId114"/>
    <p:sldId id="1291" r:id="rId115"/>
    <p:sldId id="1275" r:id="rId116"/>
    <p:sldId id="1284" r:id="rId117"/>
    <p:sldId id="1288" r:id="rId118"/>
    <p:sldId id="1354" r:id="rId119"/>
    <p:sldId id="1362" r:id="rId120"/>
    <p:sldId id="1364" r:id="rId121"/>
    <p:sldId id="1365" r:id="rId122"/>
    <p:sldId id="1366" r:id="rId123"/>
    <p:sldId id="1367" r:id="rId124"/>
    <p:sldId id="1368" r:id="rId125"/>
    <p:sldId id="1369" r:id="rId126"/>
    <p:sldId id="1370" r:id="rId127"/>
    <p:sldId id="1316" r:id="rId128"/>
    <p:sldId id="1414" r:id="rId129"/>
    <p:sldId id="1267" r:id="rId130"/>
    <p:sldId id="1416" r:id="rId131"/>
    <p:sldId id="1417" r:id="rId132"/>
    <p:sldId id="1418" r:id="rId133"/>
    <p:sldId id="1480" r:id="rId134"/>
    <p:sldId id="1481" r:id="rId135"/>
    <p:sldId id="1482" r:id="rId136"/>
    <p:sldId id="1483" r:id="rId137"/>
    <p:sldId id="1484" r:id="rId138"/>
    <p:sldId id="1485" r:id="rId139"/>
    <p:sldId id="1486" r:id="rId140"/>
    <p:sldId id="1487" r:id="rId141"/>
    <p:sldId id="1488" r:id="rId142"/>
    <p:sldId id="1489" r:id="rId143"/>
    <p:sldId id="1490" r:id="rId144"/>
    <p:sldId id="1491" r:id="rId145"/>
    <p:sldId id="1492" r:id="rId146"/>
    <p:sldId id="1493" r:id="rId147"/>
    <p:sldId id="1494" r:id="rId148"/>
    <p:sldId id="1495" r:id="rId149"/>
    <p:sldId id="1497" r:id="rId150"/>
    <p:sldId id="1498" r:id="rId151"/>
    <p:sldId id="1499" r:id="rId152"/>
    <p:sldId id="1500" r:id="rId153"/>
    <p:sldId id="1501" r:id="rId154"/>
    <p:sldId id="1496" r:id="rId155"/>
  </p:sldIdLst>
  <p:sldSz cx="9144000" cy="6858000" type="screen4x3"/>
  <p:notesSz cx="6808788" cy="9940925"/>
  <p:custDataLst>
    <p:tags r:id="rId158"/>
  </p:custData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 userDrawn="1">
          <p15:clr>
            <a:srgbClr val="A4A3A4"/>
          </p15:clr>
        </p15:guide>
        <p15:guide id="2" pos="2631" userDrawn="1">
          <p15:clr>
            <a:srgbClr val="A4A3A4"/>
          </p15:clr>
        </p15:guide>
        <p15:guide id="3" pos="249" userDrawn="1">
          <p15:clr>
            <a:srgbClr val="A4A3A4"/>
          </p15:clr>
        </p15:guide>
        <p15:guide id="4" pos="385" userDrawn="1">
          <p15:clr>
            <a:srgbClr val="A4A3A4"/>
          </p15:clr>
        </p15:guide>
        <p15:guide id="5" pos="4876" userDrawn="1">
          <p15:clr>
            <a:srgbClr val="A4A3A4"/>
          </p15:clr>
        </p15:guide>
        <p15:guide id="6" pos="117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A1C8F3-D63F-0F82-F183-D4227522BAE5}" name="Majoral Oller, Genís" initials="GM" userId="S::gmajoralo_ext@gencat.cat::9ca6cd1b-5058-418f-ad3a-272213c1b0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illy Andreyna Ottavi Gutiérrez" initials="CAOG" lastIdx="0" clrIdx="0"/>
  <p:cmAuthor id="2" name="Majoral Oller, Genís" initials="MOG" lastIdx="0" clrIdx="1">
    <p:extLst>
      <p:ext uri="{19B8F6BF-5375-455C-9EA6-DF929625EA0E}">
        <p15:presenceInfo xmlns:p15="http://schemas.microsoft.com/office/powerpoint/2012/main" userId="Majoral Oller, Gení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D4B7"/>
    <a:srgbClr val="C0D8C0"/>
    <a:srgbClr val="AAD7E6"/>
    <a:srgbClr val="595959"/>
    <a:srgbClr val="E9EDF4"/>
    <a:srgbClr val="F17F09"/>
    <a:srgbClr val="5ABD8F"/>
    <a:srgbClr val="E68C72"/>
    <a:srgbClr val="C0504D"/>
    <a:srgbClr val="F0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56" autoAdjust="0"/>
    <p:restoredTop sz="96357" autoAdjust="0"/>
  </p:normalViewPr>
  <p:slideViewPr>
    <p:cSldViewPr snapToGrid="0">
      <p:cViewPr varScale="1">
        <p:scale>
          <a:sx n="82" d="100"/>
          <a:sy n="82" d="100"/>
        </p:scale>
        <p:origin x="1243" y="62"/>
      </p:cViewPr>
      <p:guideLst>
        <p:guide orient="horz" pos="164"/>
        <p:guide pos="2631"/>
        <p:guide pos="249"/>
        <p:guide pos="385"/>
        <p:guide pos="4876"/>
        <p:guide pos="117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6" d="100"/>
          <a:sy n="76" d="100"/>
        </p:scale>
        <p:origin x="3300" y="10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commentAuthors" Target="commentAuthor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2.xml"/><Relationship Id="rId95" Type="http://schemas.openxmlformats.org/officeDocument/2006/relationships/slide" Target="slides/slide85.xml"/><Relationship Id="rId160" Type="http://schemas.openxmlformats.org/officeDocument/2006/relationships/presProps" Target="presProps.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slide" Target="slides/slide130.xml"/><Relationship Id="rId145" Type="http://schemas.openxmlformats.org/officeDocument/2006/relationships/slide" Target="slides/slide135.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51" Type="http://schemas.openxmlformats.org/officeDocument/2006/relationships/slide" Target="slides/slide141.xml"/><Relationship Id="rId156" Type="http://schemas.openxmlformats.org/officeDocument/2006/relationships/notesMaster" Target="notesMasters/notesMaster1.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handoutMaster" Target="handoutMasters/handoutMaster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tags" Target="tags/tag1.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6" Type="http://schemas.openxmlformats.org/officeDocument/2006/relationships/slide" Target="slides/slide6.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BF74C8-551C-484F-A608-D1DA73941956}" type="doc">
      <dgm:prSet loTypeId="urn:microsoft.com/office/officeart/2005/8/layout/radial6" loCatId="cycle" qsTypeId="urn:microsoft.com/office/officeart/2005/8/quickstyle/simple1" qsCatId="simple" csTypeId="urn:microsoft.com/office/officeart/2005/8/colors/accent6_2" csCatId="accent6" phldr="1"/>
      <dgm:spPr/>
      <dgm:t>
        <a:bodyPr/>
        <a:lstStyle/>
        <a:p>
          <a:endParaRPr lang="en-GB"/>
        </a:p>
      </dgm:t>
    </dgm:pt>
    <dgm:pt modelId="{C1A97588-20E6-465D-9699-163306FEFAFA}" type="parTrans" cxnId="{C35B612F-D990-4DEB-A1AF-8B375442FE9A}">
      <dgm:prSet/>
      <dgm:spPr/>
      <dgm:t>
        <a:bodyPr/>
        <a:lstStyle/>
        <a:p>
          <a:endParaRPr lang="en-GB">
            <a:solidFill>
              <a:schemeClr val="tx1"/>
            </a:solidFill>
          </a:endParaRPr>
        </a:p>
      </dgm:t>
    </dgm:pt>
    <dgm:pt modelId="{7148492E-FD1C-4D53-B9B0-90D2892B354E}">
      <dgm:prSet phldrT="[Text]" custT="1"/>
      <dgm:spPr/>
      <dgm:t>
        <a:bodyPr>
          <a:noAutofit/>
        </a:bodyPr>
        <a:lstStyle/>
        <a:p>
          <a:pPr rtl="0"/>
          <a:r>
            <a:rPr lang="tr" sz="1700" b="1" i="0" u="none" strike="noStrike" dirty="0">
              <a:solidFill>
                <a:srgbClr val="000000"/>
              </a:solidFill>
              <a:latin typeface="Calibri"/>
            </a:rPr>
            <a:t>Mühendislikte risk kategorileri</a:t>
          </a:r>
          <a:endParaRPr lang="en-GB" b="1" dirty="0">
            <a:solidFill>
              <a:schemeClr val="tx1"/>
            </a:solidFill>
          </a:endParaRPr>
        </a:p>
      </dgm:t>
    </dgm:pt>
    <dgm:pt modelId="{BA8369CA-0578-417A-A0CF-CFDF01DB4A21}" type="parTrans" cxnId="{EDB8A845-13E5-458C-9DF6-0B8D118B80D6}">
      <dgm:prSet/>
      <dgm:spPr/>
      <dgm:t>
        <a:bodyPr/>
        <a:lstStyle/>
        <a:p>
          <a:endParaRPr lang="en-GB">
            <a:solidFill>
              <a:schemeClr val="tx1"/>
            </a:solidFill>
          </a:endParaRPr>
        </a:p>
      </dgm:t>
    </dgm:pt>
    <dgm:pt modelId="{EA5378F8-B96E-4018-99FF-FD6009C347CD}">
      <dgm:prSet phldrT="[Text]" custT="1"/>
      <dgm:spPr/>
      <dgm:t>
        <a:bodyPr>
          <a:noAutofit/>
        </a:bodyPr>
        <a:lstStyle/>
        <a:p>
          <a:pPr rtl="0"/>
          <a:r>
            <a:rPr lang="tr" sz="1800" b="0" i="0" u="none" strike="noStrike">
              <a:solidFill>
                <a:srgbClr val="000000"/>
              </a:solidFill>
              <a:latin typeface="Calibri"/>
            </a:rPr>
            <a:t>Teknik Riskler</a:t>
          </a:r>
          <a:endParaRPr lang="en-GB">
            <a:solidFill>
              <a:schemeClr val="tx1"/>
            </a:solidFill>
          </a:endParaRPr>
        </a:p>
      </dgm:t>
    </dgm:pt>
    <dgm:pt modelId="{8F38F273-4D82-4507-ABBB-804F0CBF2E29}" type="sibTrans" cxnId="{EDB8A845-13E5-458C-9DF6-0B8D118B80D6}">
      <dgm:prSet/>
      <dgm:spPr/>
      <dgm:t>
        <a:bodyPr/>
        <a:lstStyle/>
        <a:p>
          <a:endParaRPr lang="en-GB">
            <a:solidFill>
              <a:schemeClr val="tx1"/>
            </a:solidFill>
          </a:endParaRPr>
        </a:p>
      </dgm:t>
    </dgm:pt>
    <dgm:pt modelId="{67B8F84B-7E32-4D1E-AB58-D249304E00A0}" type="parTrans" cxnId="{292D6C1F-5618-4915-803B-E2EE90B3E9BF}">
      <dgm:prSet/>
      <dgm:spPr/>
      <dgm:t>
        <a:bodyPr/>
        <a:lstStyle/>
        <a:p>
          <a:endParaRPr lang="en-GB">
            <a:solidFill>
              <a:schemeClr val="tx1"/>
            </a:solidFill>
          </a:endParaRPr>
        </a:p>
      </dgm:t>
    </dgm:pt>
    <dgm:pt modelId="{64A88D8F-AF7B-48C0-AE06-17E53044770B}">
      <dgm:prSet phldrT="[Text]" custT="1"/>
      <dgm:spPr/>
      <dgm:t>
        <a:bodyPr>
          <a:noAutofit/>
        </a:bodyPr>
        <a:lstStyle/>
        <a:p>
          <a:pPr rtl="0"/>
          <a:r>
            <a:rPr lang="tr" sz="1500" b="1" i="0" u="none" strike="noStrike" dirty="0">
              <a:solidFill>
                <a:srgbClr val="000000"/>
              </a:solidFill>
              <a:latin typeface="Calibri"/>
            </a:rPr>
            <a:t>Operasyonel Riskler</a:t>
          </a:r>
          <a:endParaRPr lang="en-GB" sz="1500" b="1" dirty="0">
            <a:solidFill>
              <a:schemeClr val="tx1"/>
            </a:solidFill>
          </a:endParaRPr>
        </a:p>
      </dgm:t>
    </dgm:pt>
    <dgm:pt modelId="{52954A74-B3E8-49A4-8675-F7ADEC5918F6}" type="sibTrans" cxnId="{292D6C1F-5618-4915-803B-E2EE90B3E9BF}">
      <dgm:prSet/>
      <dgm:spPr/>
      <dgm:t>
        <a:bodyPr/>
        <a:lstStyle/>
        <a:p>
          <a:endParaRPr lang="en-GB">
            <a:solidFill>
              <a:schemeClr val="tx1"/>
            </a:solidFill>
          </a:endParaRPr>
        </a:p>
      </dgm:t>
    </dgm:pt>
    <dgm:pt modelId="{9A953B17-4668-463C-8C60-FBF931F996ED}" type="parTrans" cxnId="{E14B3C5F-95D2-4CE5-AF23-5AE08AF4EB11}">
      <dgm:prSet/>
      <dgm:spPr/>
      <dgm:t>
        <a:bodyPr/>
        <a:lstStyle/>
        <a:p>
          <a:endParaRPr lang="en-GB">
            <a:solidFill>
              <a:schemeClr val="tx1"/>
            </a:solidFill>
          </a:endParaRPr>
        </a:p>
      </dgm:t>
    </dgm:pt>
    <dgm:pt modelId="{6DF3B8B3-E327-4477-B1DD-D80B28A1ED18}">
      <dgm:prSet phldrT="[Text]" custT="1"/>
      <dgm:spPr/>
      <dgm:t>
        <a:bodyPr>
          <a:noAutofit/>
        </a:bodyPr>
        <a:lstStyle/>
        <a:p>
          <a:pPr rtl="0"/>
          <a:r>
            <a:rPr lang="tr" sz="1800" b="0" i="0" u="none" strike="noStrike" dirty="0">
              <a:solidFill>
                <a:srgbClr val="000000"/>
              </a:solidFill>
              <a:latin typeface="Calibri"/>
            </a:rPr>
            <a:t>Program Riskleri</a:t>
          </a:r>
          <a:endParaRPr lang="en-GB" dirty="0">
            <a:solidFill>
              <a:schemeClr val="tx1"/>
            </a:solidFill>
          </a:endParaRPr>
        </a:p>
      </dgm:t>
    </dgm:pt>
    <dgm:pt modelId="{CDD8F825-6E9B-4F6C-ADAB-A82BDA6F85EE}" type="sibTrans" cxnId="{E14B3C5F-95D2-4CE5-AF23-5AE08AF4EB11}">
      <dgm:prSet/>
      <dgm:spPr/>
      <dgm:t>
        <a:bodyPr/>
        <a:lstStyle/>
        <a:p>
          <a:endParaRPr lang="en-GB">
            <a:solidFill>
              <a:schemeClr val="tx1"/>
            </a:solidFill>
          </a:endParaRPr>
        </a:p>
      </dgm:t>
    </dgm:pt>
    <dgm:pt modelId="{989CF383-6D45-45BD-82DA-CE82FA73670D}" type="parTrans" cxnId="{24B4B311-C0A5-40A8-B930-DEA0FBA446AD}">
      <dgm:prSet/>
      <dgm:spPr/>
      <dgm:t>
        <a:bodyPr/>
        <a:lstStyle/>
        <a:p>
          <a:endParaRPr lang="en-GB">
            <a:solidFill>
              <a:schemeClr val="tx1"/>
            </a:solidFill>
          </a:endParaRPr>
        </a:p>
      </dgm:t>
    </dgm:pt>
    <dgm:pt modelId="{E0358A7A-3409-45E8-B248-EEC6BDF87CA6}">
      <dgm:prSet phldrT="[Text]" custT="1"/>
      <dgm:spPr/>
      <dgm:t>
        <a:bodyPr>
          <a:noAutofit/>
        </a:bodyPr>
        <a:lstStyle/>
        <a:p>
          <a:pPr rtl="0"/>
          <a:r>
            <a:rPr lang="tr" sz="1800" b="0" i="0" u="none" strike="noStrike">
              <a:solidFill>
                <a:srgbClr val="000000"/>
              </a:solidFill>
              <a:latin typeface="Calibri"/>
            </a:rPr>
            <a:t>Bütçe Riskleri</a:t>
          </a:r>
          <a:endParaRPr lang="en-GB">
            <a:solidFill>
              <a:schemeClr val="tx1"/>
            </a:solidFill>
          </a:endParaRPr>
        </a:p>
      </dgm:t>
    </dgm:pt>
    <dgm:pt modelId="{A381A3DB-4C43-4F6A-B29A-41E9D5290381}" type="sibTrans" cxnId="{24B4B311-C0A5-40A8-B930-DEA0FBA446AD}">
      <dgm:prSet/>
      <dgm:spPr/>
      <dgm:t>
        <a:bodyPr/>
        <a:lstStyle/>
        <a:p>
          <a:endParaRPr lang="en-GB">
            <a:solidFill>
              <a:schemeClr val="tx1"/>
            </a:solidFill>
          </a:endParaRPr>
        </a:p>
      </dgm:t>
    </dgm:pt>
    <dgm:pt modelId="{229C1449-7945-4176-BCDF-FF37CBCD2148}" type="parTrans" cxnId="{E27BE021-3146-4B8F-BC25-45BD22F2999F}">
      <dgm:prSet/>
      <dgm:spPr/>
      <dgm:t>
        <a:bodyPr/>
        <a:lstStyle/>
        <a:p>
          <a:endParaRPr lang="en-GB">
            <a:solidFill>
              <a:schemeClr val="tx1"/>
            </a:solidFill>
          </a:endParaRPr>
        </a:p>
      </dgm:t>
    </dgm:pt>
    <dgm:pt modelId="{C0CD6056-70E5-430D-9881-E2B032C61AE6}">
      <dgm:prSet phldrT="[Text]" custT="1"/>
      <dgm:spPr/>
      <dgm:t>
        <a:bodyPr>
          <a:noAutofit/>
        </a:bodyPr>
        <a:lstStyle/>
        <a:p>
          <a:pPr rtl="0"/>
          <a:r>
            <a:rPr lang="tr" sz="1500" b="1" i="0" u="none" strike="noStrike" dirty="0">
              <a:solidFill>
                <a:srgbClr val="000000"/>
              </a:solidFill>
              <a:latin typeface="Calibri"/>
            </a:rPr>
            <a:t>Kaçınılmaz Diğer Riskler</a:t>
          </a:r>
          <a:endParaRPr lang="en-GB" sz="1500" b="1" dirty="0">
            <a:solidFill>
              <a:schemeClr val="tx1"/>
            </a:solidFill>
          </a:endParaRPr>
        </a:p>
      </dgm:t>
    </dgm:pt>
    <dgm:pt modelId="{F733469A-1E36-48C1-9EE7-BA8702AB065B}" type="sibTrans" cxnId="{E27BE021-3146-4B8F-BC25-45BD22F2999F}">
      <dgm:prSet/>
      <dgm:spPr/>
      <dgm:t>
        <a:bodyPr/>
        <a:lstStyle/>
        <a:p>
          <a:endParaRPr lang="en-GB">
            <a:solidFill>
              <a:schemeClr val="tx1"/>
            </a:solidFill>
          </a:endParaRPr>
        </a:p>
      </dgm:t>
    </dgm:pt>
    <dgm:pt modelId="{5647DF44-95EB-4E12-AF3F-1BA06389A4C1}" type="sibTrans" cxnId="{C35B612F-D990-4DEB-A1AF-8B375442FE9A}">
      <dgm:prSet/>
      <dgm:spPr/>
      <dgm:t>
        <a:bodyPr/>
        <a:lstStyle/>
        <a:p>
          <a:endParaRPr lang="en-GB">
            <a:solidFill>
              <a:schemeClr val="tx1"/>
            </a:solidFill>
          </a:endParaRPr>
        </a:p>
      </dgm:t>
    </dgm:pt>
    <dgm:pt modelId="{FF481D0F-2E1A-4927-98DD-7C07C59C83D0}" type="pres">
      <dgm:prSet presAssocID="{6BBF74C8-551C-484F-A608-D1DA73941956}" presName="Name0" presStyleCnt="0">
        <dgm:presLayoutVars>
          <dgm:chMax val="1"/>
          <dgm:dir/>
          <dgm:animLvl val="ctr"/>
          <dgm:resizeHandles val="exact"/>
        </dgm:presLayoutVars>
      </dgm:prSet>
      <dgm:spPr/>
    </dgm:pt>
    <dgm:pt modelId="{BAD1B089-3EC3-4C2C-B3FD-7863E8DF6C13}" type="pres">
      <dgm:prSet presAssocID="{7148492E-FD1C-4D53-B9B0-90D2892B354E}" presName="centerShape" presStyleLbl="node0" presStyleIdx="0" presStyleCnt="1" custScaleX="130582" custScaleY="101698"/>
      <dgm:spPr/>
    </dgm:pt>
    <dgm:pt modelId="{766A1F08-C650-454A-815B-D7D9E56FF300}" type="pres">
      <dgm:prSet presAssocID="{EA5378F8-B96E-4018-99FF-FD6009C347CD}" presName="node" presStyleLbl="node1" presStyleIdx="0" presStyleCnt="5">
        <dgm:presLayoutVars>
          <dgm:bulletEnabled val="1"/>
        </dgm:presLayoutVars>
      </dgm:prSet>
      <dgm:spPr/>
    </dgm:pt>
    <dgm:pt modelId="{7B4BDF8F-424C-461A-AB41-30842D9D37D9}" type="pres">
      <dgm:prSet presAssocID="{EA5378F8-B96E-4018-99FF-FD6009C347CD}" presName="dummy" presStyleCnt="0"/>
      <dgm:spPr/>
    </dgm:pt>
    <dgm:pt modelId="{D00E4D44-89CD-4005-82A4-BF8F66CA42A1}" type="pres">
      <dgm:prSet presAssocID="{8F38F273-4D82-4507-ABBB-804F0CBF2E29}" presName="sibTrans" presStyleLbl="sibTrans2D1" presStyleIdx="0" presStyleCnt="5"/>
      <dgm:spPr/>
    </dgm:pt>
    <dgm:pt modelId="{F67FD776-37BA-48D6-AA52-59B7827C9B25}" type="pres">
      <dgm:prSet presAssocID="{64A88D8F-AF7B-48C0-AE06-17E53044770B}" presName="node" presStyleLbl="node1" presStyleIdx="1" presStyleCnt="5" custScaleX="154092" custScaleY="102814" custRadScaleRad="104646" custRadScaleInc="-59616">
        <dgm:presLayoutVars>
          <dgm:bulletEnabled val="1"/>
        </dgm:presLayoutVars>
      </dgm:prSet>
      <dgm:spPr/>
    </dgm:pt>
    <dgm:pt modelId="{22447EAF-8BC0-4725-A9B3-1C2250F9A000}" type="pres">
      <dgm:prSet presAssocID="{64A88D8F-AF7B-48C0-AE06-17E53044770B}" presName="dummy" presStyleCnt="0"/>
      <dgm:spPr/>
    </dgm:pt>
    <dgm:pt modelId="{523D2958-9BB7-4C81-B5BE-3271EA14DCD7}" type="pres">
      <dgm:prSet presAssocID="{52954A74-B3E8-49A4-8675-F7ADEC5918F6}" presName="sibTrans" presStyleLbl="sibTrans2D1" presStyleIdx="1" presStyleCnt="5"/>
      <dgm:spPr/>
    </dgm:pt>
    <dgm:pt modelId="{41BD07F1-20B8-48B2-A8ED-64100D3EDA88}" type="pres">
      <dgm:prSet presAssocID="{6DF3B8B3-E327-4477-B1DD-D80B28A1ED18}" presName="node" presStyleLbl="node1" presStyleIdx="2" presStyleCnt="5" custScaleX="122764" custScaleY="105451">
        <dgm:presLayoutVars>
          <dgm:bulletEnabled val="1"/>
        </dgm:presLayoutVars>
      </dgm:prSet>
      <dgm:spPr/>
    </dgm:pt>
    <dgm:pt modelId="{ADB48C7F-2228-4EE5-9E6E-B9169FA188D6}" type="pres">
      <dgm:prSet presAssocID="{6DF3B8B3-E327-4477-B1DD-D80B28A1ED18}" presName="dummy" presStyleCnt="0"/>
      <dgm:spPr/>
    </dgm:pt>
    <dgm:pt modelId="{8445C870-DD38-41F3-A4E9-6EFFD629CA45}" type="pres">
      <dgm:prSet presAssocID="{CDD8F825-6E9B-4F6C-ADAB-A82BDA6F85EE}" presName="sibTrans" presStyleLbl="sibTrans2D1" presStyleIdx="2" presStyleCnt="5"/>
      <dgm:spPr/>
    </dgm:pt>
    <dgm:pt modelId="{57241578-FB98-40F7-B932-096007F53AB4}" type="pres">
      <dgm:prSet presAssocID="{E0358A7A-3409-45E8-B248-EEC6BDF87CA6}" presName="node" presStyleLbl="node1" presStyleIdx="3" presStyleCnt="5">
        <dgm:presLayoutVars>
          <dgm:bulletEnabled val="1"/>
        </dgm:presLayoutVars>
      </dgm:prSet>
      <dgm:spPr/>
    </dgm:pt>
    <dgm:pt modelId="{26D3ECCD-A83F-4C14-A02D-4F4DEE02B7B4}" type="pres">
      <dgm:prSet presAssocID="{E0358A7A-3409-45E8-B248-EEC6BDF87CA6}" presName="dummy" presStyleCnt="0"/>
      <dgm:spPr/>
    </dgm:pt>
    <dgm:pt modelId="{220FBEED-82E1-4706-ADD5-6F0EEFA4F244}" type="pres">
      <dgm:prSet presAssocID="{A381A3DB-4C43-4F6A-B29A-41E9D5290381}" presName="sibTrans" presStyleLbl="sibTrans2D1" presStyleIdx="3" presStyleCnt="5"/>
      <dgm:spPr/>
    </dgm:pt>
    <dgm:pt modelId="{0AB7D935-8590-4D24-8455-E2486880FD6A}" type="pres">
      <dgm:prSet presAssocID="{C0CD6056-70E5-430D-9881-E2B032C61AE6}" presName="node" presStyleLbl="node1" presStyleIdx="4" presStyleCnt="5" custScaleX="125834" custScaleY="107862">
        <dgm:presLayoutVars>
          <dgm:bulletEnabled val="1"/>
        </dgm:presLayoutVars>
      </dgm:prSet>
      <dgm:spPr/>
    </dgm:pt>
    <dgm:pt modelId="{0D7A4FD0-D7FE-4C11-B118-F1B690A507C9}" type="pres">
      <dgm:prSet presAssocID="{C0CD6056-70E5-430D-9881-E2B032C61AE6}" presName="dummy" presStyleCnt="0"/>
      <dgm:spPr/>
    </dgm:pt>
    <dgm:pt modelId="{C74066BC-DC46-4C1E-81A6-0B0EFBE3799C}" type="pres">
      <dgm:prSet presAssocID="{F733469A-1E36-48C1-9EE7-BA8702AB065B}" presName="sibTrans" presStyleLbl="sibTrans2D1" presStyleIdx="4" presStyleCnt="5"/>
      <dgm:spPr/>
    </dgm:pt>
  </dgm:ptLst>
  <dgm:cxnLst>
    <dgm:cxn modelId="{24B4B311-C0A5-40A8-B930-DEA0FBA446AD}" srcId="{7148492E-FD1C-4D53-B9B0-90D2892B354E}" destId="{E0358A7A-3409-45E8-B248-EEC6BDF87CA6}" srcOrd="3" destOrd="0" parTransId="{989CF383-6D45-45BD-82DA-CE82FA73670D}" sibTransId="{A381A3DB-4C43-4F6A-B29A-41E9D5290381}"/>
    <dgm:cxn modelId="{301A4F12-6995-4BAD-AC9A-EA9CEC4D0958}" type="presOf" srcId="{52954A74-B3E8-49A4-8675-F7ADEC5918F6}" destId="{523D2958-9BB7-4C81-B5BE-3271EA14DCD7}" srcOrd="0" destOrd="0" presId="urn:microsoft.com/office/officeart/2005/8/layout/radial6"/>
    <dgm:cxn modelId="{292D6C1F-5618-4915-803B-E2EE90B3E9BF}" srcId="{7148492E-FD1C-4D53-B9B0-90D2892B354E}" destId="{64A88D8F-AF7B-48C0-AE06-17E53044770B}" srcOrd="1" destOrd="0" parTransId="{67B8F84B-7E32-4D1E-AB58-D249304E00A0}" sibTransId="{52954A74-B3E8-49A4-8675-F7ADEC5918F6}"/>
    <dgm:cxn modelId="{D875FD1F-41E1-4541-820D-67D3EF865788}" type="presOf" srcId="{C0CD6056-70E5-430D-9881-E2B032C61AE6}" destId="{0AB7D935-8590-4D24-8455-E2486880FD6A}" srcOrd="0" destOrd="0" presId="urn:microsoft.com/office/officeart/2005/8/layout/radial6"/>
    <dgm:cxn modelId="{E27BE021-3146-4B8F-BC25-45BD22F2999F}" srcId="{7148492E-FD1C-4D53-B9B0-90D2892B354E}" destId="{C0CD6056-70E5-430D-9881-E2B032C61AE6}" srcOrd="4" destOrd="0" parTransId="{229C1449-7945-4176-BCDF-FF37CBCD2148}" sibTransId="{F733469A-1E36-48C1-9EE7-BA8702AB065B}"/>
    <dgm:cxn modelId="{B4BE802A-D10C-4F1D-8051-8C079D2472D0}" type="presOf" srcId="{64A88D8F-AF7B-48C0-AE06-17E53044770B}" destId="{F67FD776-37BA-48D6-AA52-59B7827C9B25}" srcOrd="0" destOrd="0" presId="urn:microsoft.com/office/officeart/2005/8/layout/radial6"/>
    <dgm:cxn modelId="{C35B612F-D990-4DEB-A1AF-8B375442FE9A}" srcId="{6BBF74C8-551C-484F-A608-D1DA73941956}" destId="{7148492E-FD1C-4D53-B9B0-90D2892B354E}" srcOrd="0" destOrd="0" parTransId="{C1A97588-20E6-465D-9699-163306FEFAFA}" sibTransId="{5647DF44-95EB-4E12-AF3F-1BA06389A4C1}"/>
    <dgm:cxn modelId="{E14B3C5F-95D2-4CE5-AF23-5AE08AF4EB11}" srcId="{7148492E-FD1C-4D53-B9B0-90D2892B354E}" destId="{6DF3B8B3-E327-4477-B1DD-D80B28A1ED18}" srcOrd="2" destOrd="0" parTransId="{9A953B17-4668-463C-8C60-FBF931F996ED}" sibTransId="{CDD8F825-6E9B-4F6C-ADAB-A82BDA6F85EE}"/>
    <dgm:cxn modelId="{EDB8A845-13E5-458C-9DF6-0B8D118B80D6}" srcId="{7148492E-FD1C-4D53-B9B0-90D2892B354E}" destId="{EA5378F8-B96E-4018-99FF-FD6009C347CD}" srcOrd="0" destOrd="0" parTransId="{BA8369CA-0578-417A-A0CF-CFDF01DB4A21}" sibTransId="{8F38F273-4D82-4507-ABBB-804F0CBF2E29}"/>
    <dgm:cxn modelId="{DCE91296-8335-4FD6-B39D-C4D468D54220}" type="presOf" srcId="{E0358A7A-3409-45E8-B248-EEC6BDF87CA6}" destId="{57241578-FB98-40F7-B932-096007F53AB4}" srcOrd="0" destOrd="0" presId="urn:microsoft.com/office/officeart/2005/8/layout/radial6"/>
    <dgm:cxn modelId="{1C6ECEA8-AE7A-4EB5-A892-AE61A7373018}" type="presOf" srcId="{F733469A-1E36-48C1-9EE7-BA8702AB065B}" destId="{C74066BC-DC46-4C1E-81A6-0B0EFBE3799C}" srcOrd="0" destOrd="0" presId="urn:microsoft.com/office/officeart/2005/8/layout/radial6"/>
    <dgm:cxn modelId="{5BF190AD-B97F-4034-A96C-C28B32053D9F}" type="presOf" srcId="{CDD8F825-6E9B-4F6C-ADAB-A82BDA6F85EE}" destId="{8445C870-DD38-41F3-A4E9-6EFFD629CA45}" srcOrd="0" destOrd="0" presId="urn:microsoft.com/office/officeart/2005/8/layout/radial6"/>
    <dgm:cxn modelId="{620BC4C1-71CE-42D2-886B-ECF34C47D7D7}" type="presOf" srcId="{8F38F273-4D82-4507-ABBB-804F0CBF2E29}" destId="{D00E4D44-89CD-4005-82A4-BF8F66CA42A1}" srcOrd="0" destOrd="0" presId="urn:microsoft.com/office/officeart/2005/8/layout/radial6"/>
    <dgm:cxn modelId="{6B5A04C8-66D3-40CF-8B0D-D3AFC1F492D5}" type="presOf" srcId="{A381A3DB-4C43-4F6A-B29A-41E9D5290381}" destId="{220FBEED-82E1-4706-ADD5-6F0EEFA4F244}" srcOrd="0" destOrd="0" presId="urn:microsoft.com/office/officeart/2005/8/layout/radial6"/>
    <dgm:cxn modelId="{26EE91CA-4E02-4A23-9F96-39F3B6F051C6}" type="presOf" srcId="{7148492E-FD1C-4D53-B9B0-90D2892B354E}" destId="{BAD1B089-3EC3-4C2C-B3FD-7863E8DF6C13}" srcOrd="0" destOrd="0" presId="urn:microsoft.com/office/officeart/2005/8/layout/radial6"/>
    <dgm:cxn modelId="{7D4C67CC-E945-4C34-BD38-8E9BE881816E}" type="presOf" srcId="{6BBF74C8-551C-484F-A608-D1DA73941956}" destId="{FF481D0F-2E1A-4927-98DD-7C07C59C83D0}" srcOrd="0" destOrd="0" presId="urn:microsoft.com/office/officeart/2005/8/layout/radial6"/>
    <dgm:cxn modelId="{E7EA51E6-A007-48CC-A18F-FB659EAED4EA}" type="presOf" srcId="{EA5378F8-B96E-4018-99FF-FD6009C347CD}" destId="{766A1F08-C650-454A-815B-D7D9E56FF300}" srcOrd="0" destOrd="0" presId="urn:microsoft.com/office/officeart/2005/8/layout/radial6"/>
    <dgm:cxn modelId="{05990DEE-15C7-4D18-9D1D-D77332185BA5}" type="presOf" srcId="{6DF3B8B3-E327-4477-B1DD-D80B28A1ED18}" destId="{41BD07F1-20B8-48B2-A8ED-64100D3EDA88}" srcOrd="0" destOrd="0" presId="urn:microsoft.com/office/officeart/2005/8/layout/radial6"/>
    <dgm:cxn modelId="{42D02F56-FBA4-46EC-AA6E-B97EA148F259}" type="presParOf" srcId="{FF481D0F-2E1A-4927-98DD-7C07C59C83D0}" destId="{BAD1B089-3EC3-4C2C-B3FD-7863E8DF6C13}" srcOrd="0" destOrd="0" presId="urn:microsoft.com/office/officeart/2005/8/layout/radial6"/>
    <dgm:cxn modelId="{9DA870E1-FD59-42BE-AFAD-7E6E879677A4}" type="presParOf" srcId="{FF481D0F-2E1A-4927-98DD-7C07C59C83D0}" destId="{766A1F08-C650-454A-815B-D7D9E56FF300}" srcOrd="1" destOrd="0" presId="urn:microsoft.com/office/officeart/2005/8/layout/radial6"/>
    <dgm:cxn modelId="{57452080-49C0-4A05-9FEC-BF21C28C05D7}" type="presParOf" srcId="{FF481D0F-2E1A-4927-98DD-7C07C59C83D0}" destId="{7B4BDF8F-424C-461A-AB41-30842D9D37D9}" srcOrd="2" destOrd="0" presId="urn:microsoft.com/office/officeart/2005/8/layout/radial6"/>
    <dgm:cxn modelId="{33E39B9A-06AD-48CE-8581-E2489DE653A3}" type="presParOf" srcId="{FF481D0F-2E1A-4927-98DD-7C07C59C83D0}" destId="{D00E4D44-89CD-4005-82A4-BF8F66CA42A1}" srcOrd="3" destOrd="0" presId="urn:microsoft.com/office/officeart/2005/8/layout/radial6"/>
    <dgm:cxn modelId="{F0125035-2CB0-407D-9694-F57DF55F8A7F}" type="presParOf" srcId="{FF481D0F-2E1A-4927-98DD-7C07C59C83D0}" destId="{F67FD776-37BA-48D6-AA52-59B7827C9B25}" srcOrd="4" destOrd="0" presId="urn:microsoft.com/office/officeart/2005/8/layout/radial6"/>
    <dgm:cxn modelId="{AA2CE8A7-F926-4A8E-980F-61A21EC92E78}" type="presParOf" srcId="{FF481D0F-2E1A-4927-98DD-7C07C59C83D0}" destId="{22447EAF-8BC0-4725-A9B3-1C2250F9A000}" srcOrd="5" destOrd="0" presId="urn:microsoft.com/office/officeart/2005/8/layout/radial6"/>
    <dgm:cxn modelId="{1C78C8DA-99BD-4621-ACB8-BB9FF516D0AB}" type="presParOf" srcId="{FF481D0F-2E1A-4927-98DD-7C07C59C83D0}" destId="{523D2958-9BB7-4C81-B5BE-3271EA14DCD7}" srcOrd="6" destOrd="0" presId="urn:microsoft.com/office/officeart/2005/8/layout/radial6"/>
    <dgm:cxn modelId="{48DD1922-2932-4F37-841B-12429DC62E0E}" type="presParOf" srcId="{FF481D0F-2E1A-4927-98DD-7C07C59C83D0}" destId="{41BD07F1-20B8-48B2-A8ED-64100D3EDA88}" srcOrd="7" destOrd="0" presId="urn:microsoft.com/office/officeart/2005/8/layout/radial6"/>
    <dgm:cxn modelId="{65169A38-C45C-4F08-B925-C2C65B76F9B7}" type="presParOf" srcId="{FF481D0F-2E1A-4927-98DD-7C07C59C83D0}" destId="{ADB48C7F-2228-4EE5-9E6E-B9169FA188D6}" srcOrd="8" destOrd="0" presId="urn:microsoft.com/office/officeart/2005/8/layout/radial6"/>
    <dgm:cxn modelId="{C745F1CF-711E-40D9-8E32-9099A2CE1307}" type="presParOf" srcId="{FF481D0F-2E1A-4927-98DD-7C07C59C83D0}" destId="{8445C870-DD38-41F3-A4E9-6EFFD629CA45}" srcOrd="9" destOrd="0" presId="urn:microsoft.com/office/officeart/2005/8/layout/radial6"/>
    <dgm:cxn modelId="{E3DBFC39-C702-4044-AC83-B08C8709258F}" type="presParOf" srcId="{FF481D0F-2E1A-4927-98DD-7C07C59C83D0}" destId="{57241578-FB98-40F7-B932-096007F53AB4}" srcOrd="10" destOrd="0" presId="urn:microsoft.com/office/officeart/2005/8/layout/radial6"/>
    <dgm:cxn modelId="{21C8AA14-3563-4958-9352-E64B79DCEDBC}" type="presParOf" srcId="{FF481D0F-2E1A-4927-98DD-7C07C59C83D0}" destId="{26D3ECCD-A83F-4C14-A02D-4F4DEE02B7B4}" srcOrd="11" destOrd="0" presId="urn:microsoft.com/office/officeart/2005/8/layout/radial6"/>
    <dgm:cxn modelId="{9A53D52F-60FF-4ECE-91DD-F51A8FDBAEEB}" type="presParOf" srcId="{FF481D0F-2E1A-4927-98DD-7C07C59C83D0}" destId="{220FBEED-82E1-4706-ADD5-6F0EEFA4F244}" srcOrd="12" destOrd="0" presId="urn:microsoft.com/office/officeart/2005/8/layout/radial6"/>
    <dgm:cxn modelId="{57B2EC08-720A-48C2-B15E-383DB7F0D95D}" type="presParOf" srcId="{FF481D0F-2E1A-4927-98DD-7C07C59C83D0}" destId="{0AB7D935-8590-4D24-8455-E2486880FD6A}" srcOrd="13" destOrd="0" presId="urn:microsoft.com/office/officeart/2005/8/layout/radial6"/>
    <dgm:cxn modelId="{29470590-5C32-4875-98BF-563D518F5EC1}" type="presParOf" srcId="{FF481D0F-2E1A-4927-98DD-7C07C59C83D0}" destId="{0D7A4FD0-D7FE-4C11-B118-F1B690A507C9}" srcOrd="14" destOrd="0" presId="urn:microsoft.com/office/officeart/2005/8/layout/radial6"/>
    <dgm:cxn modelId="{93B18E3A-5812-423B-8A8C-90753EA6207F}" type="presParOf" srcId="{FF481D0F-2E1A-4927-98DD-7C07C59C83D0}" destId="{C74066BC-DC46-4C1E-81A6-0B0EFBE3799C}"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10.xml><?xml version="1.0" encoding="utf-8"?>
<dgm:dataModel xmlns:dgm="http://schemas.openxmlformats.org/drawingml/2006/diagram" xmlns:a="http://schemas.openxmlformats.org/drawingml/2006/main">
  <dgm:ptLst>
    <dgm:pt modelId="{A6B8FE3A-EBFB-409F-B12D-5C82AC3A8E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A3CFDF6B-E255-46A5-91C1-38EFB7953FA5}" type="parTrans" cxnId="{3C652E1F-03BE-484B-B887-A91A2DFC9A80}">
      <dgm:prSet/>
      <dgm:spPr/>
      <dgm:t>
        <a:bodyPr/>
        <a:lstStyle/>
        <a:p>
          <a:endParaRPr lang="en-GB"/>
        </a:p>
      </dgm:t>
    </dgm:pt>
    <dgm:pt modelId="{6399734C-D6D8-4187-B48F-AA3231CA2E0E}">
      <dgm:prSet custT="1"/>
      <dgm:spPr/>
      <dgm:t>
        <a:bodyPr>
          <a:noAutofit/>
        </a:bodyPr>
        <a:lstStyle/>
        <a:p>
          <a:pPr rtl="0"/>
          <a:r>
            <a:rPr lang="tr" sz="1600" b="1" i="0" u="none" strike="noStrike">
              <a:latin typeface="Calibri"/>
            </a:rPr>
            <a:t>Ekonomi</a:t>
          </a:r>
          <a:endParaRPr lang="en-GB"/>
        </a:p>
      </dgm:t>
    </dgm:pt>
    <dgm:pt modelId="{E74AD67B-826B-47C3-9467-47591411304C}" type="parTrans" cxnId="{DD925475-D41E-457E-A3E0-E878D68B0A50}">
      <dgm:prSet/>
      <dgm:spPr/>
      <dgm:t>
        <a:bodyPr/>
        <a:lstStyle/>
        <a:p>
          <a:endParaRPr lang="en-GB"/>
        </a:p>
      </dgm:t>
    </dgm:pt>
    <dgm:pt modelId="{5D5E628E-50D4-4E32-8D64-0D3206519D41}">
      <dgm:prSet custT="1"/>
      <dgm:spPr/>
      <dgm:t>
        <a:bodyPr>
          <a:noAutofit/>
        </a:bodyPr>
        <a:lstStyle/>
        <a:p>
          <a:pPr rtl="0"/>
          <a:r>
            <a:rPr lang="tr" sz="1200" b="0" i="0" u="none" strike="noStrike" dirty="0">
              <a:latin typeface="Calibri"/>
            </a:rPr>
            <a:t>"Invest Ottawa" ajansı aracılığıyla yatırımcıların ilgisini çekmek ve işleri büyütmek (2012)</a:t>
          </a:r>
          <a:endParaRPr lang="en-GB" dirty="0"/>
        </a:p>
      </dgm:t>
    </dgm:pt>
    <dgm:pt modelId="{8D2305CC-B598-407C-914B-04DDBEA041E4}" type="sibTrans" cxnId="{DD925475-D41E-457E-A3E0-E878D68B0A50}">
      <dgm:prSet/>
      <dgm:spPr/>
      <dgm:t>
        <a:bodyPr/>
        <a:lstStyle/>
        <a:p>
          <a:endParaRPr lang="en-GB"/>
        </a:p>
      </dgm:t>
    </dgm:pt>
    <dgm:pt modelId="{8798CEDA-081A-4668-AB62-4360ED826A6B}" type="parTrans" cxnId="{837C24A3-86C8-4F8A-8010-A8D5CD4C1C0A}">
      <dgm:prSet/>
      <dgm:spPr/>
      <dgm:t>
        <a:bodyPr/>
        <a:lstStyle/>
        <a:p>
          <a:endParaRPr lang="en-GB"/>
        </a:p>
      </dgm:t>
    </dgm:pt>
    <dgm:pt modelId="{495D1908-D03E-4D7F-BAE1-B31A18806627}">
      <dgm:prSet custT="1"/>
      <dgm:spPr/>
      <dgm:t>
        <a:bodyPr>
          <a:noAutofit/>
        </a:bodyPr>
        <a:lstStyle/>
        <a:p>
          <a:pPr rtl="0"/>
          <a:r>
            <a:rPr lang="tr" sz="1200" b="0" i="0" u="none" strike="noStrike" dirty="0">
              <a:latin typeface="Calibri"/>
            </a:rPr>
            <a:t> </a:t>
          </a:r>
          <a:r>
            <a:rPr lang="tr" sz="1200" b="1" i="0" u="none" strike="noStrike" dirty="0">
              <a:highlight>
                <a:srgbClr val="000000">
                  <a:alpha val="0"/>
                </a:srgbClr>
              </a:highlight>
              <a:latin typeface="Calibri"/>
            </a:rPr>
            <a:t>Turizm ve kurumsal seyahat faaliyetleri</a:t>
          </a:r>
          <a:r>
            <a:rPr lang="tr" sz="1200" b="1" i="0" u="none" strike="noStrike" dirty="0">
              <a:latin typeface="Calibri"/>
            </a:rPr>
            <a:t> </a:t>
          </a:r>
          <a:r>
            <a:rPr lang="tr" sz="1200" b="0" i="0" u="none" strike="noStrike" dirty="0">
              <a:latin typeface="Calibri"/>
            </a:rPr>
            <a:t>başta olmak üzere çeşitli büyük etkinliklerin proaktif bir şekilde hedeflenmesinden ve bunlara katılım sağlanmasından sorumlu büyük bir ofis olan Events Ottawa'nın kurulmasıyla ekonominin canlandırılması için turizmden fayda sağlanmasıdır.</a:t>
          </a:r>
        </a:p>
      </dgm:t>
    </dgm:pt>
    <dgm:pt modelId="{28A834B4-AEFF-4F4D-BE5E-2EB8F91E0FF3}" type="sibTrans" cxnId="{837C24A3-86C8-4F8A-8010-A8D5CD4C1C0A}">
      <dgm:prSet/>
      <dgm:spPr/>
      <dgm:t>
        <a:bodyPr/>
        <a:lstStyle/>
        <a:p>
          <a:endParaRPr lang="en-GB"/>
        </a:p>
      </dgm:t>
    </dgm:pt>
    <dgm:pt modelId="{4467FFF3-C85B-4AFC-A087-5D7DF8D90F63}" type="parTrans" cxnId="{C3763ECD-0B92-4A43-B998-8F676C3FADBA}">
      <dgm:prSet/>
      <dgm:spPr/>
      <dgm:t>
        <a:bodyPr/>
        <a:lstStyle/>
        <a:p>
          <a:endParaRPr lang="en-GB"/>
        </a:p>
      </dgm:t>
    </dgm:pt>
    <dgm:pt modelId="{1B731743-F80A-4A0E-BA50-94DB9F7D9358}">
      <dgm:prSet custT="1"/>
      <dgm:spPr/>
      <dgm:t>
        <a:bodyPr>
          <a:noAutofit/>
        </a:bodyPr>
        <a:lstStyle/>
        <a:p>
          <a:pPr rtl="0"/>
          <a:r>
            <a:rPr lang="tr" sz="1200" b="0" i="0" u="none" strike="noStrike">
              <a:latin typeface="Calibri"/>
            </a:rPr>
            <a:t>Ekonomiyi desteklemek için nitelikli yeteneklerin şehre kazandırılması ve elde tutulması şehrin gündeminde üst sıralarda yer almaktadır.</a:t>
          </a:r>
          <a:endParaRPr lang="en-GB"/>
        </a:p>
      </dgm:t>
    </dgm:pt>
    <dgm:pt modelId="{B3D0ACCB-2947-42F6-9154-83B3710E1B9B}" type="sibTrans" cxnId="{C3763ECD-0B92-4A43-B998-8F676C3FADBA}">
      <dgm:prSet/>
      <dgm:spPr/>
      <dgm:t>
        <a:bodyPr/>
        <a:lstStyle/>
        <a:p>
          <a:endParaRPr lang="en-GB"/>
        </a:p>
      </dgm:t>
    </dgm:pt>
    <dgm:pt modelId="{F36DF464-EE63-4CE7-B342-6C5DD71CA270}" type="sibTrans" cxnId="{3C652E1F-03BE-484B-B887-A91A2DFC9A80}">
      <dgm:prSet/>
      <dgm:spPr/>
      <dgm:t>
        <a:bodyPr/>
        <a:lstStyle/>
        <a:p>
          <a:endParaRPr lang="en-GB"/>
        </a:p>
      </dgm:t>
    </dgm:pt>
    <dgm:pt modelId="{73EABE0F-6D23-484C-9082-8D25FBACE1E9}" type="parTrans" cxnId="{AA12F20E-CA63-4E0F-8C6C-A5C4B0C8D3D5}">
      <dgm:prSet/>
      <dgm:spPr/>
      <dgm:t>
        <a:bodyPr/>
        <a:lstStyle/>
        <a:p>
          <a:endParaRPr lang="en-GB"/>
        </a:p>
      </dgm:t>
    </dgm:pt>
    <dgm:pt modelId="{83B909CE-3E43-4FF8-83C5-E58F578E6645}">
      <dgm:prSet custT="1"/>
      <dgm:spPr/>
      <dgm:t>
        <a:bodyPr>
          <a:noAutofit/>
        </a:bodyPr>
        <a:lstStyle/>
        <a:p>
          <a:pPr rtl="0"/>
          <a:r>
            <a:rPr lang="tr" sz="1600" b="1" i="0" u="none" strike="noStrike">
              <a:latin typeface="Calibri"/>
            </a:rPr>
            <a:t>Çevre</a:t>
          </a:r>
          <a:endParaRPr lang="en-GB"/>
        </a:p>
      </dgm:t>
    </dgm:pt>
    <dgm:pt modelId="{02986B13-7B86-4C2C-BE74-A93EF7544E74}" type="parTrans" cxnId="{AAB24A4C-89EC-4CF8-8737-4355D670505B}">
      <dgm:prSet/>
      <dgm:spPr/>
      <dgm:t>
        <a:bodyPr/>
        <a:lstStyle/>
        <a:p>
          <a:endParaRPr lang="en-GB"/>
        </a:p>
      </dgm:t>
    </dgm:pt>
    <dgm:pt modelId="{3CE31B26-E585-4E19-9604-E7CD17EB53BE}">
      <dgm:prSet custT="1"/>
      <dgm:spPr/>
      <dgm:t>
        <a:bodyPr>
          <a:noAutofit/>
        </a:bodyPr>
        <a:lstStyle/>
        <a:p>
          <a:pPr rtl="0"/>
          <a:r>
            <a:rPr lang="tr" sz="1200" b="0" i="0" u="none" strike="noStrike">
              <a:latin typeface="Calibri"/>
            </a:rPr>
            <a:t>Yoğun gelişme: Ottawa'da konutların yoğunlaştırılması artmış olup bu durum konutların yoğunluğunun ulaşım hizmetinin yüksek olduğu veya konutların iş yerlerine yakın olduğu bölgelere yönlendirilmesine neden olmaktadır.</a:t>
          </a:r>
          <a:endParaRPr lang="en-GB"/>
        </a:p>
      </dgm:t>
    </dgm:pt>
    <dgm:pt modelId="{4AE7E257-A503-4507-90D4-8975E965B7B0}" type="sibTrans" cxnId="{AAB24A4C-89EC-4CF8-8737-4355D670505B}">
      <dgm:prSet/>
      <dgm:spPr/>
      <dgm:t>
        <a:bodyPr/>
        <a:lstStyle/>
        <a:p>
          <a:endParaRPr lang="en-GB"/>
        </a:p>
      </dgm:t>
    </dgm:pt>
    <dgm:pt modelId="{664A6B43-9B33-4AEE-88B6-C9401B501D83}" type="parTrans" cxnId="{A551626A-8801-4349-AE36-13B7B9D201A3}">
      <dgm:prSet/>
      <dgm:spPr/>
      <dgm:t>
        <a:bodyPr/>
        <a:lstStyle/>
        <a:p>
          <a:endParaRPr lang="en-GB"/>
        </a:p>
      </dgm:t>
    </dgm:pt>
    <dgm:pt modelId="{C8F3CECC-EA00-427C-A007-2EB7C9FBB639}">
      <dgm:prSet custT="1"/>
      <dgm:spPr/>
      <dgm:t>
        <a:bodyPr>
          <a:noAutofit/>
        </a:bodyPr>
        <a:lstStyle/>
        <a:p>
          <a:pPr rtl="0"/>
          <a:r>
            <a:rPr lang="tr" sz="1200" b="0" i="0" u="none" strike="noStrike" dirty="0">
              <a:latin typeface="Calibri"/>
            </a:rPr>
            <a:t>Toplu taşıma: Ottawa, yeni bir </a:t>
          </a:r>
          <a:r>
            <a:rPr lang="tr" sz="1200" b="1" i="0" u="none" strike="noStrike" dirty="0">
              <a:highlight>
                <a:srgbClr val="000000">
                  <a:alpha val="0"/>
                </a:srgbClr>
              </a:highlight>
              <a:latin typeface="Calibri"/>
            </a:rPr>
            <a:t>hafif raylı sistem (light rail transit (LRT))</a:t>
          </a:r>
          <a:r>
            <a:rPr lang="tr" sz="1200" b="1" i="0" u="none" strike="noStrike" dirty="0">
              <a:latin typeface="Calibri"/>
            </a:rPr>
            <a:t> </a:t>
          </a:r>
          <a:r>
            <a:rPr lang="tr" sz="1200" b="0" i="0" u="none" strike="noStrike" dirty="0">
              <a:latin typeface="Calibri"/>
            </a:rPr>
            <a:t>ağının geliştirilmesi ile sürdürülebilir hareketliliği teşvik etmektedir.</a:t>
          </a:r>
        </a:p>
      </dgm:t>
    </dgm:pt>
    <dgm:pt modelId="{D1A38105-442E-47C2-87BF-C94FAD3C960E}" type="sibTrans" cxnId="{A551626A-8801-4349-AE36-13B7B9D201A3}">
      <dgm:prSet/>
      <dgm:spPr/>
      <dgm:t>
        <a:bodyPr/>
        <a:lstStyle/>
        <a:p>
          <a:endParaRPr lang="en-GB"/>
        </a:p>
      </dgm:t>
    </dgm:pt>
    <dgm:pt modelId="{E7720958-ABEA-4CC3-AA0D-1B11898A1FF6}" type="parTrans" cxnId="{BC0784D7-3A48-4D58-9E68-0150595023E0}">
      <dgm:prSet/>
      <dgm:spPr/>
      <dgm:t>
        <a:bodyPr/>
        <a:lstStyle/>
        <a:p>
          <a:endParaRPr lang="es-ES"/>
        </a:p>
      </dgm:t>
    </dgm:pt>
    <dgm:pt modelId="{E87043DF-96C0-4EF8-AA34-3D2DC18F5B50}">
      <dgm:prSet custT="1"/>
      <dgm:spPr/>
      <dgm:t>
        <a:bodyPr>
          <a:noAutofit/>
        </a:bodyPr>
        <a:lstStyle/>
        <a:p>
          <a:pPr rtl="0"/>
          <a:r>
            <a:rPr lang="tr" sz="1200" b="0" i="0" u="none" strike="noStrike" dirty="0">
              <a:highlight>
                <a:srgbClr val="000000">
                  <a:alpha val="0"/>
                </a:srgbClr>
              </a:highlight>
              <a:latin typeface="Calibri"/>
            </a:rPr>
            <a:t> </a:t>
          </a:r>
          <a:r>
            <a:rPr lang="tr" sz="1200" b="1" i="0" u="none" strike="noStrike" dirty="0">
              <a:latin typeface="Calibri"/>
            </a:rPr>
            <a:t>Toplu taşıma sistemleriyle bağlantı noktaları sağlayarak nehrin her iki yakasındaki nüfusu birbirine bağlamayı amaçlayan, toplu taşıma ile iyi bağlantıları olan kentsel dönüşüm projeleri devam etmektedir. </a:t>
          </a:r>
        </a:p>
      </dgm:t>
    </dgm:pt>
    <dgm:pt modelId="{5C66F808-92A3-4266-98FB-5ABE65B88F48}" type="sibTrans" cxnId="{BC0784D7-3A48-4D58-9E68-0150595023E0}">
      <dgm:prSet/>
      <dgm:spPr/>
      <dgm:t>
        <a:bodyPr/>
        <a:lstStyle/>
        <a:p>
          <a:endParaRPr lang="es-ES"/>
        </a:p>
      </dgm:t>
    </dgm:pt>
    <dgm:pt modelId="{1DCE4BCF-BA92-4B42-8E47-F0B7C6DB5183}" type="sibTrans" cxnId="{AA12F20E-CA63-4E0F-8C6C-A5C4B0C8D3D5}">
      <dgm:prSet/>
      <dgm:spPr/>
      <dgm:t>
        <a:bodyPr/>
        <a:lstStyle/>
        <a:p>
          <a:endParaRPr lang="en-GB"/>
        </a:p>
      </dgm:t>
    </dgm:pt>
    <dgm:pt modelId="{D505E46F-32A9-4F40-9B92-73B8FA271224}" type="parTrans" cxnId="{BC76EBD0-C63A-440F-9A46-93099AABFBCD}">
      <dgm:prSet/>
      <dgm:spPr/>
      <dgm:t>
        <a:bodyPr/>
        <a:lstStyle/>
        <a:p>
          <a:endParaRPr lang="en-GB"/>
        </a:p>
      </dgm:t>
    </dgm:pt>
    <dgm:pt modelId="{8393388D-70CB-4596-B532-76351F8466A9}">
      <dgm:prSet custT="1"/>
      <dgm:spPr/>
      <dgm:t>
        <a:bodyPr>
          <a:noAutofit/>
        </a:bodyPr>
        <a:lstStyle/>
        <a:p>
          <a:pPr rtl="0"/>
          <a:r>
            <a:rPr lang="tr" sz="1600" b="1" i="0" u="none" strike="noStrike">
              <a:latin typeface="Calibri"/>
            </a:rPr>
            <a:t>Kurumlar</a:t>
          </a:r>
          <a:endParaRPr lang="en-GB"/>
        </a:p>
      </dgm:t>
    </dgm:pt>
    <dgm:pt modelId="{C0460505-7932-4994-8B13-06BBFF4FE87D}" type="parTrans" cxnId="{9352060F-9D5A-49EF-8E66-BD373CA5EB5F}">
      <dgm:prSet/>
      <dgm:spPr/>
      <dgm:t>
        <a:bodyPr/>
        <a:lstStyle/>
        <a:p>
          <a:endParaRPr lang="en-GB"/>
        </a:p>
      </dgm:t>
    </dgm:pt>
    <dgm:pt modelId="{274B82E2-CAB9-449D-BE36-9FAC5B8FB993}">
      <dgm:prSet custT="1"/>
      <dgm:spPr/>
      <dgm:t>
        <a:bodyPr>
          <a:noAutofit/>
        </a:bodyPr>
        <a:lstStyle/>
        <a:p>
          <a:pPr rtl="0"/>
          <a:r>
            <a:rPr lang="tr" sz="1200" b="0" i="0" u="none" strike="noStrike">
              <a:latin typeface="Calibri"/>
            </a:rPr>
            <a:t>Ottawa, bölgesel ortaklarla stratejik bir program için girişimlere imza atmıştır.</a:t>
          </a:r>
          <a:endParaRPr lang="en-GB"/>
        </a:p>
      </dgm:t>
    </dgm:pt>
    <dgm:pt modelId="{E1756007-30A4-4E4E-BBD6-03D3A7BAC025}" type="sibTrans" cxnId="{9352060F-9D5A-49EF-8E66-BD373CA5EB5F}">
      <dgm:prSet/>
      <dgm:spPr/>
      <dgm:t>
        <a:bodyPr/>
        <a:lstStyle/>
        <a:p>
          <a:endParaRPr lang="en-GB"/>
        </a:p>
      </dgm:t>
    </dgm:pt>
    <dgm:pt modelId="{89CF5022-D56E-4623-9FEB-6B656A63BAC0}" type="parTrans" cxnId="{1F5535F9-1100-415B-8E98-D5A50B45C02D}">
      <dgm:prSet/>
      <dgm:spPr/>
      <dgm:t>
        <a:bodyPr/>
        <a:lstStyle/>
        <a:p>
          <a:endParaRPr lang="es-ES"/>
        </a:p>
      </dgm:t>
    </dgm:pt>
    <dgm:pt modelId="{9D829C27-9F2A-47C8-867E-85A480E52F63}">
      <dgm:prSet custT="1"/>
      <dgm:spPr/>
      <dgm:t>
        <a:bodyPr>
          <a:noAutofit/>
        </a:bodyPr>
        <a:lstStyle/>
        <a:p>
          <a:pPr rtl="0"/>
          <a:r>
            <a:rPr lang="tr" sz="1200" b="0" i="0" u="none" strike="noStrike">
              <a:latin typeface="Calibri"/>
            </a:rPr>
            <a:t>Özel sektörle kurulan yeni ortaklıklar Ottawa'nın ekonomik kalkınmasına yardımcı olmaktadır.</a:t>
          </a:r>
          <a:endParaRPr lang="en-GB"/>
        </a:p>
      </dgm:t>
    </dgm:pt>
    <dgm:pt modelId="{14B80DEB-E114-4D1A-AFD3-638C330FE3CC}" type="sibTrans" cxnId="{1F5535F9-1100-415B-8E98-D5A50B45C02D}">
      <dgm:prSet/>
      <dgm:spPr/>
      <dgm:t>
        <a:bodyPr/>
        <a:lstStyle/>
        <a:p>
          <a:endParaRPr lang="es-ES"/>
        </a:p>
      </dgm:t>
    </dgm:pt>
    <dgm:pt modelId="{9025EEDC-33E6-409B-8F7C-2A01AD9989B8}" type="sibTrans" cxnId="{BC76EBD0-C63A-440F-9A46-93099AABFBCD}">
      <dgm:prSet/>
      <dgm:spPr/>
      <dgm:t>
        <a:bodyPr/>
        <a:lstStyle/>
        <a:p>
          <a:endParaRPr lang="en-GB"/>
        </a:p>
      </dgm:t>
    </dgm:pt>
    <dgm:pt modelId="{1A2664BE-A7BC-424D-8F32-CDFDE0CFE7D6}" type="parTrans" cxnId="{E8363960-628B-4F3A-B7A3-5BF7714F2EB0}">
      <dgm:prSet/>
      <dgm:spPr/>
      <dgm:t>
        <a:bodyPr/>
        <a:lstStyle/>
        <a:p>
          <a:endParaRPr lang="en-GB"/>
        </a:p>
      </dgm:t>
    </dgm:pt>
    <dgm:pt modelId="{04A7B9DB-84C9-4026-9500-781D89A9755A}">
      <dgm:prSet custT="1"/>
      <dgm:spPr/>
      <dgm:t>
        <a:bodyPr>
          <a:noAutofit/>
        </a:bodyPr>
        <a:lstStyle/>
        <a:p>
          <a:pPr rtl="0"/>
          <a:r>
            <a:rPr lang="tr" sz="1200" b="0" i="0" u="none" strike="noStrike">
              <a:latin typeface="Calibri"/>
            </a:rPr>
            <a:t>Ottawa, Planlama Primer Programını başlatarak bölge sakinlerini arazi kullanım planlamasına katılmaya teşvik etmektedir.</a:t>
          </a:r>
        </a:p>
      </dgm:t>
    </dgm:pt>
    <dgm:pt modelId="{95DC67E5-7739-4A9E-A58B-3B66D84E89EF}" type="sibTrans" cxnId="{E8363960-628B-4F3A-B7A3-5BF7714F2EB0}">
      <dgm:prSet/>
      <dgm:spPr/>
      <dgm:t>
        <a:bodyPr/>
        <a:lstStyle/>
        <a:p>
          <a:endParaRPr lang="en-GB"/>
        </a:p>
      </dgm:t>
    </dgm:pt>
    <dgm:pt modelId="{0C057F22-69D5-41CD-8EA7-F319ACAA0CE5}" type="parTrans" cxnId="{4BB662F3-0C78-4D2B-8808-3378FFCCEEFA}">
      <dgm:prSet/>
      <dgm:spPr/>
      <dgm:t>
        <a:bodyPr/>
        <a:lstStyle/>
        <a:p>
          <a:endParaRPr lang="en-GB"/>
        </a:p>
      </dgm:t>
    </dgm:pt>
    <dgm:pt modelId="{0B34EFD8-C1A7-4087-8618-CADFA277D0F8}">
      <dgm:prSet custT="1"/>
      <dgm:spPr/>
      <dgm:t>
        <a:bodyPr>
          <a:noAutofit/>
        </a:bodyPr>
        <a:lstStyle/>
        <a:p>
          <a:pPr rtl="0"/>
          <a:r>
            <a:rPr lang="tr" sz="1200" b="0" i="0" u="none" strike="noStrike">
              <a:latin typeface="Calibri"/>
            </a:rPr>
            <a:t>Göçmenlerin girişimciliğinin teşvik edilmesi ve asimilasyonun kolaylaştırılması hedeflenmektedir.</a:t>
          </a:r>
          <a:endParaRPr lang="en-GB"/>
        </a:p>
      </dgm:t>
    </dgm:pt>
    <dgm:pt modelId="{8386F8C8-4990-4AFF-A2C5-26FC89367B3C}" type="sibTrans" cxnId="{4BB662F3-0C78-4D2B-8808-3378FFCCEEFA}">
      <dgm:prSet/>
      <dgm:spPr/>
      <dgm:t>
        <a:bodyPr/>
        <a:lstStyle/>
        <a:p>
          <a:endParaRPr lang="en-GB"/>
        </a:p>
      </dgm:t>
    </dgm:pt>
    <dgm:pt modelId="{B17A71A1-D7C1-47FD-9E34-207C5A497507}">
      <dgm:prSet custT="1"/>
      <dgm:spPr/>
      <dgm:t>
        <a:bodyPr>
          <a:noAutofit/>
        </a:bodyPr>
        <a:lstStyle/>
        <a:p>
          <a:pPr rtl="0"/>
          <a:r>
            <a:rPr lang="tr" sz="1600" b="1" i="0" u="none" strike="noStrike">
              <a:latin typeface="Calibri"/>
            </a:rPr>
            <a:t>Toplum</a:t>
          </a:r>
          <a:endParaRPr lang="en-GB" b="1"/>
        </a:p>
      </dgm:t>
    </dgm:pt>
    <dgm:pt modelId="{D5D96379-4529-4D20-BEB6-28FD4E21E055}" type="sibTrans" cxnId="{193554B8-FF60-4AB1-8507-D9F58C1533AD}">
      <dgm:prSet/>
      <dgm:spPr/>
      <dgm:t>
        <a:bodyPr/>
        <a:lstStyle/>
        <a:p>
          <a:endParaRPr lang="en-GB"/>
        </a:p>
      </dgm:t>
    </dgm:pt>
    <dgm:pt modelId="{94711C3C-AAF4-4540-9DBF-44E57F6B138C}" type="parTrans" cxnId="{193554B8-FF60-4AB1-8507-D9F58C1533AD}">
      <dgm:prSet/>
      <dgm:spPr/>
      <dgm:t>
        <a:bodyPr/>
        <a:lstStyle/>
        <a:p>
          <a:endParaRPr lang="en-GB"/>
        </a:p>
      </dgm:t>
    </dgm:pt>
    <dgm:pt modelId="{A4C3EED7-B5C6-451A-A44C-27AABFE17AD4}" type="pres">
      <dgm:prSet presAssocID="{A6B8FE3A-EBFB-409F-B12D-5C82AC3A8E83}" presName="linear" presStyleCnt="0">
        <dgm:presLayoutVars>
          <dgm:animLvl val="lvl"/>
          <dgm:resizeHandles val="exact"/>
        </dgm:presLayoutVars>
      </dgm:prSet>
      <dgm:spPr/>
    </dgm:pt>
    <dgm:pt modelId="{4227BACF-E2F0-4C89-AE0D-52A6D7F2E153}" type="pres">
      <dgm:prSet presAssocID="{6399734C-D6D8-4187-B48F-AA3231CA2E0E}" presName="parentText" presStyleLbl="node1" presStyleIdx="0" presStyleCnt="4" custLinFactNeighborX="218">
        <dgm:presLayoutVars>
          <dgm:chMax val="0"/>
          <dgm:bulletEnabled val="1"/>
        </dgm:presLayoutVars>
      </dgm:prSet>
      <dgm:spPr/>
    </dgm:pt>
    <dgm:pt modelId="{A4238CA7-B59F-4FAC-BC9D-BC9C2672759E}" type="pres">
      <dgm:prSet presAssocID="{6399734C-D6D8-4187-B48F-AA3231CA2E0E}" presName="childText" presStyleLbl="revTx" presStyleIdx="0" presStyleCnt="4">
        <dgm:presLayoutVars>
          <dgm:bulletEnabled val="1"/>
        </dgm:presLayoutVars>
      </dgm:prSet>
      <dgm:spPr/>
    </dgm:pt>
    <dgm:pt modelId="{059353BA-F782-4D4D-B965-D56C03F30E51}" type="pres">
      <dgm:prSet presAssocID="{83B909CE-3E43-4FF8-83C5-E58F578E6645}" presName="parentText" presStyleLbl="node1" presStyleIdx="1" presStyleCnt="4">
        <dgm:presLayoutVars>
          <dgm:chMax val="0"/>
          <dgm:bulletEnabled val="1"/>
        </dgm:presLayoutVars>
      </dgm:prSet>
      <dgm:spPr/>
    </dgm:pt>
    <dgm:pt modelId="{B5BA895B-5076-491A-BABF-B72329D94F95}" type="pres">
      <dgm:prSet presAssocID="{83B909CE-3E43-4FF8-83C5-E58F578E6645}" presName="childText" presStyleLbl="revTx" presStyleIdx="1" presStyleCnt="4" custScaleY="120072">
        <dgm:presLayoutVars>
          <dgm:bulletEnabled val="1"/>
        </dgm:presLayoutVars>
      </dgm:prSet>
      <dgm:spPr/>
    </dgm:pt>
    <dgm:pt modelId="{1D83A7CC-6E8C-420F-BEF3-DFADC07E2912}" type="pres">
      <dgm:prSet presAssocID="{8393388D-70CB-4596-B532-76351F8466A9}" presName="parentText" presStyleLbl="node1" presStyleIdx="2" presStyleCnt="4">
        <dgm:presLayoutVars>
          <dgm:chMax val="0"/>
          <dgm:bulletEnabled val="1"/>
        </dgm:presLayoutVars>
      </dgm:prSet>
      <dgm:spPr/>
    </dgm:pt>
    <dgm:pt modelId="{CB5AD837-9302-4330-90BD-540DA8A66B37}" type="pres">
      <dgm:prSet presAssocID="{8393388D-70CB-4596-B532-76351F8466A9}" presName="childText" presStyleLbl="revTx" presStyleIdx="2" presStyleCnt="4">
        <dgm:presLayoutVars>
          <dgm:bulletEnabled val="1"/>
        </dgm:presLayoutVars>
      </dgm:prSet>
      <dgm:spPr/>
    </dgm:pt>
    <dgm:pt modelId="{8E4185DA-094E-4846-A1A9-74456F7FFDFC}" type="pres">
      <dgm:prSet presAssocID="{B17A71A1-D7C1-47FD-9E34-207C5A497507}" presName="parentText" presStyleLbl="node1" presStyleIdx="3" presStyleCnt="4">
        <dgm:presLayoutVars>
          <dgm:chMax val="0"/>
          <dgm:bulletEnabled val="1"/>
        </dgm:presLayoutVars>
      </dgm:prSet>
      <dgm:spPr/>
    </dgm:pt>
    <dgm:pt modelId="{932CB5C9-3923-4E51-AAA2-E54A9954C4D1}" type="pres">
      <dgm:prSet presAssocID="{B17A71A1-D7C1-47FD-9E34-207C5A497507}" presName="childText" presStyleLbl="revTx" presStyleIdx="3" presStyleCnt="4">
        <dgm:presLayoutVars>
          <dgm:bulletEnabled val="1"/>
        </dgm:presLayoutVars>
      </dgm:prSet>
      <dgm:spPr/>
    </dgm:pt>
  </dgm:ptLst>
  <dgm:cxnLst>
    <dgm:cxn modelId="{10832106-9422-42E8-BD79-139A7BF8C1B3}" type="presOf" srcId="{274B82E2-CAB9-449D-BE36-9FAC5B8FB993}" destId="{CB5AD837-9302-4330-90BD-540DA8A66B37}" srcOrd="0" destOrd="0" presId="urn:microsoft.com/office/officeart/2005/8/layout/vList2"/>
    <dgm:cxn modelId="{E61C090C-CA54-41EA-9C8F-7D89CF883974}" type="presOf" srcId="{C8F3CECC-EA00-427C-A007-2EB7C9FBB639}" destId="{B5BA895B-5076-491A-BABF-B72329D94F95}" srcOrd="0" destOrd="1" presId="urn:microsoft.com/office/officeart/2005/8/layout/vList2"/>
    <dgm:cxn modelId="{AA12F20E-CA63-4E0F-8C6C-A5C4B0C8D3D5}" srcId="{A6B8FE3A-EBFB-409F-B12D-5C82AC3A8E83}" destId="{83B909CE-3E43-4FF8-83C5-E58F578E6645}" srcOrd="1" destOrd="0" parTransId="{73EABE0F-6D23-484C-9082-8D25FBACE1E9}" sibTransId="{1DCE4BCF-BA92-4B42-8E47-F0B7C6DB5183}"/>
    <dgm:cxn modelId="{9352060F-9D5A-49EF-8E66-BD373CA5EB5F}" srcId="{8393388D-70CB-4596-B532-76351F8466A9}" destId="{274B82E2-CAB9-449D-BE36-9FAC5B8FB993}" srcOrd="0" destOrd="0" parTransId="{C0460505-7932-4994-8B13-06BBFF4FE87D}" sibTransId="{E1756007-30A4-4E4E-BBD6-03D3A7BAC025}"/>
    <dgm:cxn modelId="{4C0B1318-A5E0-4AB2-B02C-0C4D7392E71E}" type="presOf" srcId="{04A7B9DB-84C9-4026-9500-781D89A9755A}" destId="{932CB5C9-3923-4E51-AAA2-E54A9954C4D1}" srcOrd="0" destOrd="0" presId="urn:microsoft.com/office/officeart/2005/8/layout/vList2"/>
    <dgm:cxn modelId="{3C652E1F-03BE-484B-B887-A91A2DFC9A80}" srcId="{A6B8FE3A-EBFB-409F-B12D-5C82AC3A8E83}" destId="{6399734C-D6D8-4187-B48F-AA3231CA2E0E}" srcOrd="0" destOrd="0" parTransId="{A3CFDF6B-E255-46A5-91C1-38EFB7953FA5}" sibTransId="{F36DF464-EE63-4CE7-B342-6C5DD71CA270}"/>
    <dgm:cxn modelId="{EC911421-854A-462C-B5BA-7A8725C795FC}" type="presOf" srcId="{E87043DF-96C0-4EF8-AA34-3D2DC18F5B50}" destId="{B5BA895B-5076-491A-BABF-B72329D94F95}" srcOrd="0" destOrd="2" presId="urn:microsoft.com/office/officeart/2005/8/layout/vList2"/>
    <dgm:cxn modelId="{33570522-1BEE-491B-AED1-37BD7DCCCF7B}" type="presOf" srcId="{0B34EFD8-C1A7-4087-8618-CADFA277D0F8}" destId="{932CB5C9-3923-4E51-AAA2-E54A9954C4D1}" srcOrd="0" destOrd="1" presId="urn:microsoft.com/office/officeart/2005/8/layout/vList2"/>
    <dgm:cxn modelId="{86B1DA25-8C1F-437A-A932-8E0B57B3A32C}" type="presOf" srcId="{A6B8FE3A-EBFB-409F-B12D-5C82AC3A8E83}" destId="{A4C3EED7-B5C6-451A-A44C-27AABFE17AD4}" srcOrd="0" destOrd="0" presId="urn:microsoft.com/office/officeart/2005/8/layout/vList2"/>
    <dgm:cxn modelId="{E8363960-628B-4F3A-B7A3-5BF7714F2EB0}" srcId="{B17A71A1-D7C1-47FD-9E34-207C5A497507}" destId="{04A7B9DB-84C9-4026-9500-781D89A9755A}" srcOrd="0" destOrd="0" parTransId="{1A2664BE-A7BC-424D-8F32-CDFDE0CFE7D6}" sibTransId="{95DC67E5-7739-4A9E-A58B-3B66D84E89EF}"/>
    <dgm:cxn modelId="{2BD0FC65-27F9-4B57-AFE8-171EBE79A015}" type="presOf" srcId="{1B731743-F80A-4A0E-BA50-94DB9F7D9358}" destId="{A4238CA7-B59F-4FAC-BC9D-BC9C2672759E}" srcOrd="0" destOrd="2" presId="urn:microsoft.com/office/officeart/2005/8/layout/vList2"/>
    <dgm:cxn modelId="{4ABC5449-962A-495E-82F9-C7ECDF2B93F5}" type="presOf" srcId="{5D5E628E-50D4-4E32-8D64-0D3206519D41}" destId="{A4238CA7-B59F-4FAC-BC9D-BC9C2672759E}" srcOrd="0" destOrd="0" presId="urn:microsoft.com/office/officeart/2005/8/layout/vList2"/>
    <dgm:cxn modelId="{A551626A-8801-4349-AE36-13B7B9D201A3}" srcId="{83B909CE-3E43-4FF8-83C5-E58F578E6645}" destId="{C8F3CECC-EA00-427C-A007-2EB7C9FBB639}" srcOrd="1" destOrd="0" parTransId="{664A6B43-9B33-4AEE-88B6-C9401B501D83}" sibTransId="{D1A38105-442E-47C2-87BF-C94FAD3C960E}"/>
    <dgm:cxn modelId="{AAB24A4C-89EC-4CF8-8737-4355D670505B}" srcId="{83B909CE-3E43-4FF8-83C5-E58F578E6645}" destId="{3CE31B26-E585-4E19-9604-E7CD17EB53BE}" srcOrd="0" destOrd="0" parTransId="{02986B13-7B86-4C2C-BE74-A93EF7544E74}" sibTransId="{4AE7E257-A503-4507-90D4-8975E965B7B0}"/>
    <dgm:cxn modelId="{DD925475-D41E-457E-A3E0-E878D68B0A50}" srcId="{6399734C-D6D8-4187-B48F-AA3231CA2E0E}" destId="{5D5E628E-50D4-4E32-8D64-0D3206519D41}" srcOrd="0" destOrd="0" parTransId="{E74AD67B-826B-47C3-9467-47591411304C}" sibTransId="{8D2305CC-B598-407C-914B-04DDBEA041E4}"/>
    <dgm:cxn modelId="{C52FBB58-7154-445C-A53C-05B4405DACD3}" type="presOf" srcId="{8393388D-70CB-4596-B532-76351F8466A9}" destId="{1D83A7CC-6E8C-420F-BEF3-DFADC07E2912}" srcOrd="0" destOrd="0" presId="urn:microsoft.com/office/officeart/2005/8/layout/vList2"/>
    <dgm:cxn modelId="{EFC7D883-E83F-43E9-B981-0810FC87E65A}" type="presOf" srcId="{3CE31B26-E585-4E19-9604-E7CD17EB53BE}" destId="{B5BA895B-5076-491A-BABF-B72329D94F95}" srcOrd="0" destOrd="0" presId="urn:microsoft.com/office/officeart/2005/8/layout/vList2"/>
    <dgm:cxn modelId="{D5743095-7084-4CF1-9642-371C1BC1CC4E}" type="presOf" srcId="{83B909CE-3E43-4FF8-83C5-E58F578E6645}" destId="{059353BA-F782-4D4D-B965-D56C03F30E51}" srcOrd="0" destOrd="0" presId="urn:microsoft.com/office/officeart/2005/8/layout/vList2"/>
    <dgm:cxn modelId="{837C24A3-86C8-4F8A-8010-A8D5CD4C1C0A}" srcId="{6399734C-D6D8-4187-B48F-AA3231CA2E0E}" destId="{495D1908-D03E-4D7F-BAE1-B31A18806627}" srcOrd="1" destOrd="0" parTransId="{8798CEDA-081A-4668-AB62-4360ED826A6B}" sibTransId="{28A834B4-AEFF-4F4D-BE5E-2EB8F91E0FF3}"/>
    <dgm:cxn modelId="{635508B0-94F0-4B0A-B780-B7E2FB2E3F77}" type="presOf" srcId="{9D829C27-9F2A-47C8-867E-85A480E52F63}" destId="{CB5AD837-9302-4330-90BD-540DA8A66B37}" srcOrd="0" destOrd="1" presId="urn:microsoft.com/office/officeart/2005/8/layout/vList2"/>
    <dgm:cxn modelId="{193554B8-FF60-4AB1-8507-D9F58C1533AD}" srcId="{A6B8FE3A-EBFB-409F-B12D-5C82AC3A8E83}" destId="{B17A71A1-D7C1-47FD-9E34-207C5A497507}" srcOrd="3" destOrd="0" parTransId="{94711C3C-AAF4-4540-9DBF-44E57F6B138C}" sibTransId="{D5D96379-4529-4D20-BEB6-28FD4E21E055}"/>
    <dgm:cxn modelId="{9AFEF0C3-0B10-4C35-91B5-815C15FBE8E0}" type="presOf" srcId="{6399734C-D6D8-4187-B48F-AA3231CA2E0E}" destId="{4227BACF-E2F0-4C89-AE0D-52A6D7F2E153}" srcOrd="0" destOrd="0" presId="urn:microsoft.com/office/officeart/2005/8/layout/vList2"/>
    <dgm:cxn modelId="{C3763ECD-0B92-4A43-B998-8F676C3FADBA}" srcId="{6399734C-D6D8-4187-B48F-AA3231CA2E0E}" destId="{1B731743-F80A-4A0E-BA50-94DB9F7D9358}" srcOrd="2" destOrd="0" parTransId="{4467FFF3-C85B-4AFC-A087-5D7DF8D90F63}" sibTransId="{B3D0ACCB-2947-42F6-9154-83B3710E1B9B}"/>
    <dgm:cxn modelId="{BC76EBD0-C63A-440F-9A46-93099AABFBCD}" srcId="{A6B8FE3A-EBFB-409F-B12D-5C82AC3A8E83}" destId="{8393388D-70CB-4596-B532-76351F8466A9}" srcOrd="2" destOrd="0" parTransId="{D505E46F-32A9-4F40-9B92-73B8FA271224}" sibTransId="{9025EEDC-33E6-409B-8F7C-2A01AD9989B8}"/>
    <dgm:cxn modelId="{BC0784D7-3A48-4D58-9E68-0150595023E0}" srcId="{83B909CE-3E43-4FF8-83C5-E58F578E6645}" destId="{E87043DF-96C0-4EF8-AA34-3D2DC18F5B50}" srcOrd="2" destOrd="0" parTransId="{E7720958-ABEA-4CC3-AA0D-1B11898A1FF6}" sibTransId="{5C66F808-92A3-4266-98FB-5ABE65B88F48}"/>
    <dgm:cxn modelId="{E31326D9-FAA2-478C-ADE1-1D1993565F29}" type="presOf" srcId="{B17A71A1-D7C1-47FD-9E34-207C5A497507}" destId="{8E4185DA-094E-4846-A1A9-74456F7FFDFC}" srcOrd="0" destOrd="0" presId="urn:microsoft.com/office/officeart/2005/8/layout/vList2"/>
    <dgm:cxn modelId="{4BB662F3-0C78-4D2B-8808-3378FFCCEEFA}" srcId="{B17A71A1-D7C1-47FD-9E34-207C5A497507}" destId="{0B34EFD8-C1A7-4087-8618-CADFA277D0F8}" srcOrd="1" destOrd="0" parTransId="{0C057F22-69D5-41CD-8EA7-F319ACAA0CE5}" sibTransId="{8386F8C8-4990-4AFF-A2C5-26FC89367B3C}"/>
    <dgm:cxn modelId="{1F5535F9-1100-415B-8E98-D5A50B45C02D}" srcId="{8393388D-70CB-4596-B532-76351F8466A9}" destId="{9D829C27-9F2A-47C8-867E-85A480E52F63}" srcOrd="1" destOrd="0" parTransId="{89CF5022-D56E-4623-9FEB-6B656A63BAC0}" sibTransId="{14B80DEB-E114-4D1A-AFD3-638C330FE3CC}"/>
    <dgm:cxn modelId="{42C070FD-C40C-4B9A-A7F1-BE2AAAD3B686}" type="presOf" srcId="{495D1908-D03E-4D7F-BAE1-B31A18806627}" destId="{A4238CA7-B59F-4FAC-BC9D-BC9C2672759E}" srcOrd="0" destOrd="1" presId="urn:microsoft.com/office/officeart/2005/8/layout/vList2"/>
    <dgm:cxn modelId="{B47EA4D5-ED00-4617-8F30-C215429529E3}" type="presParOf" srcId="{A4C3EED7-B5C6-451A-A44C-27AABFE17AD4}" destId="{4227BACF-E2F0-4C89-AE0D-52A6D7F2E153}" srcOrd="0" destOrd="0" presId="urn:microsoft.com/office/officeart/2005/8/layout/vList2"/>
    <dgm:cxn modelId="{8141206B-F49D-4423-A9CD-0B8D1B81B9C5}" type="presParOf" srcId="{A4C3EED7-B5C6-451A-A44C-27AABFE17AD4}" destId="{A4238CA7-B59F-4FAC-BC9D-BC9C2672759E}" srcOrd="1" destOrd="0" presId="urn:microsoft.com/office/officeart/2005/8/layout/vList2"/>
    <dgm:cxn modelId="{3B8B4E73-900C-47D0-911B-702F5B60BCD6}" type="presParOf" srcId="{A4C3EED7-B5C6-451A-A44C-27AABFE17AD4}" destId="{059353BA-F782-4D4D-B965-D56C03F30E51}" srcOrd="2" destOrd="0" presId="urn:microsoft.com/office/officeart/2005/8/layout/vList2"/>
    <dgm:cxn modelId="{CDA7080E-751E-4FC1-91D6-F06CAE027E47}" type="presParOf" srcId="{A4C3EED7-B5C6-451A-A44C-27AABFE17AD4}" destId="{B5BA895B-5076-491A-BABF-B72329D94F95}" srcOrd="3" destOrd="0" presId="urn:microsoft.com/office/officeart/2005/8/layout/vList2"/>
    <dgm:cxn modelId="{22378DA7-1652-4911-B5E6-C8A3BBF77762}" type="presParOf" srcId="{A4C3EED7-B5C6-451A-A44C-27AABFE17AD4}" destId="{1D83A7CC-6E8C-420F-BEF3-DFADC07E2912}" srcOrd="4" destOrd="0" presId="urn:microsoft.com/office/officeart/2005/8/layout/vList2"/>
    <dgm:cxn modelId="{E6F16A24-C2EB-4023-A3AE-79630B983918}" type="presParOf" srcId="{A4C3EED7-B5C6-451A-A44C-27AABFE17AD4}" destId="{CB5AD837-9302-4330-90BD-540DA8A66B37}" srcOrd="5" destOrd="0" presId="urn:microsoft.com/office/officeart/2005/8/layout/vList2"/>
    <dgm:cxn modelId="{0C17B606-E957-42D2-A245-BECE636A6753}" type="presParOf" srcId="{A4C3EED7-B5C6-451A-A44C-27AABFE17AD4}" destId="{8E4185DA-094E-4846-A1A9-74456F7FFDFC}" srcOrd="6" destOrd="0" presId="urn:microsoft.com/office/officeart/2005/8/layout/vList2"/>
    <dgm:cxn modelId="{A6121FDE-BA6A-47EA-8058-FE253161A129}" type="presParOf" srcId="{A4C3EED7-B5C6-451A-A44C-27AABFE17AD4}" destId="{932CB5C9-3923-4E51-AAA2-E54A9954C4D1}" srcOrd="7"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8" minVer="http://schemas.openxmlformats.org/drawingml/2006/main"/>
    </a:ext>
  </dgm:extLst>
</dgm:dataModel>
</file>

<file path=ppt/diagrams/data11.xml><?xml version="1.0" encoding="utf-8"?>
<dgm:dataModel xmlns:dgm="http://schemas.openxmlformats.org/drawingml/2006/diagram" xmlns:a="http://schemas.openxmlformats.org/drawingml/2006/main">
  <dgm:ptLst>
    <dgm:pt modelId="{A6B8FE3A-EBFB-409F-B12D-5C82AC3A8E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A3CFDF6B-E255-46A5-91C1-38EFB7953FA5}" type="parTrans" cxnId="{71612094-8A68-4DFE-830A-304C508A7F04}">
      <dgm:prSet/>
      <dgm:spPr/>
      <dgm:t>
        <a:bodyPr/>
        <a:lstStyle/>
        <a:p>
          <a:endParaRPr lang="en-GB"/>
        </a:p>
      </dgm:t>
    </dgm:pt>
    <dgm:pt modelId="{6399734C-D6D8-4187-B48F-AA3231CA2E0E}">
      <dgm:prSet custT="1"/>
      <dgm:spPr/>
      <dgm:t>
        <a:bodyPr>
          <a:noAutofit/>
        </a:bodyPr>
        <a:lstStyle/>
        <a:p>
          <a:pPr rtl="0"/>
          <a:r>
            <a:rPr lang="tr" sz="1600" b="1" i="0" u="none" strike="noStrike">
              <a:latin typeface="Calibri"/>
            </a:rPr>
            <a:t>Ekonomi</a:t>
          </a:r>
          <a:endParaRPr lang="en-GB"/>
        </a:p>
      </dgm:t>
    </dgm:pt>
    <dgm:pt modelId="{E74AD67B-826B-47C3-9467-47591411304C}" type="parTrans" cxnId="{5DC9D397-31D7-4882-B749-4F7D98B95278}">
      <dgm:prSet/>
      <dgm:spPr/>
      <dgm:t>
        <a:bodyPr/>
        <a:lstStyle/>
        <a:p>
          <a:endParaRPr lang="en-GB"/>
        </a:p>
      </dgm:t>
    </dgm:pt>
    <dgm:pt modelId="{5D5E628E-50D4-4E32-8D64-0D3206519D41}">
      <dgm:prSet custT="1"/>
      <dgm:spPr/>
      <dgm:t>
        <a:bodyPr>
          <a:noAutofit/>
        </a:bodyPr>
        <a:lstStyle/>
        <a:p>
          <a:pPr rtl="0"/>
          <a:r>
            <a:rPr lang="tr" sz="1200" b="0" i="0" u="none" strike="noStrike">
              <a:latin typeface="Calibri"/>
            </a:rPr>
            <a:t>Yeni açılan yenilikçilik platformları, yeni ekonomik büyüme kaynaklarını desteklemektedir. Bu platformlar yeni Open / Smart / Connected (Açık / Akıllı / Bağlantılı (O / S / C)) kapsamında tasarlanmış ve temelleri üniversitelerde atılmıştır. </a:t>
          </a:r>
          <a:endParaRPr lang="en-GB"/>
        </a:p>
      </dgm:t>
    </dgm:pt>
    <dgm:pt modelId="{8D2305CC-B598-407C-914B-04DDBEA041E4}" type="sibTrans" cxnId="{5DC9D397-31D7-4882-B749-4F7D98B95278}">
      <dgm:prSet/>
      <dgm:spPr/>
      <dgm:t>
        <a:bodyPr/>
        <a:lstStyle/>
        <a:p>
          <a:endParaRPr lang="en-GB"/>
        </a:p>
      </dgm:t>
    </dgm:pt>
    <dgm:pt modelId="{F36DF464-EE63-4CE7-B342-6C5DD71CA270}" type="sibTrans" cxnId="{71612094-8A68-4DFE-830A-304C508A7F04}">
      <dgm:prSet/>
      <dgm:spPr/>
      <dgm:t>
        <a:bodyPr/>
        <a:lstStyle/>
        <a:p>
          <a:endParaRPr lang="en-GB"/>
        </a:p>
      </dgm:t>
    </dgm:pt>
    <dgm:pt modelId="{73EABE0F-6D23-484C-9082-8D25FBACE1E9}" type="parTrans" cxnId="{E2E76A66-1A02-456D-A9C7-2D18909364D1}">
      <dgm:prSet/>
      <dgm:spPr/>
      <dgm:t>
        <a:bodyPr/>
        <a:lstStyle/>
        <a:p>
          <a:endParaRPr lang="en-GB"/>
        </a:p>
      </dgm:t>
    </dgm:pt>
    <dgm:pt modelId="{83B909CE-3E43-4FF8-83C5-E58F578E6645}">
      <dgm:prSet custT="1"/>
      <dgm:spPr/>
      <dgm:t>
        <a:bodyPr>
          <a:noAutofit/>
        </a:bodyPr>
        <a:lstStyle/>
        <a:p>
          <a:pPr rtl="0"/>
          <a:r>
            <a:rPr lang="tr" sz="1600" b="1" i="0" u="none" strike="noStrike">
              <a:latin typeface="Calibri"/>
            </a:rPr>
            <a:t>Çevre</a:t>
          </a:r>
          <a:endParaRPr lang="en-GB"/>
        </a:p>
      </dgm:t>
    </dgm:pt>
    <dgm:pt modelId="{02986B13-7B86-4C2C-BE74-A93EF7544E74}" type="parTrans" cxnId="{576AC9E2-8E1A-4B37-9706-9BDC3255DD72}">
      <dgm:prSet/>
      <dgm:spPr/>
      <dgm:t>
        <a:bodyPr/>
        <a:lstStyle/>
        <a:p>
          <a:endParaRPr lang="en-GB"/>
        </a:p>
      </dgm:t>
    </dgm:pt>
    <dgm:pt modelId="{3CE31B26-E585-4E19-9604-E7CD17EB53BE}">
      <dgm:prSet custT="1"/>
      <dgm:spPr/>
      <dgm:t>
        <a:bodyPr>
          <a:noAutofit/>
        </a:bodyPr>
        <a:lstStyle/>
        <a:p>
          <a:pPr rtl="0"/>
          <a:r>
            <a:rPr lang="tr" sz="1200" b="0" i="0" u="none" strike="noStrike">
              <a:latin typeface="Calibri"/>
            </a:rPr>
            <a:t>Tampere'nin kentsel gelişim projeleri yeniliği teşvik etmektedir. Yenilikçilik uygulamasının bütünleştirilmesi, faaliyetlerini kentsel gelişim politikaları ve projelerine katılımını sağlayan Açık / Akıllı / Bağlantılı O / S / C stratejisinin ilkini oluşturmaktadır.</a:t>
          </a:r>
        </a:p>
      </dgm:t>
    </dgm:pt>
    <dgm:pt modelId="{4AE7E257-A503-4507-90D4-8975E965B7B0}" type="sibTrans" cxnId="{576AC9E2-8E1A-4B37-9706-9BDC3255DD72}">
      <dgm:prSet/>
      <dgm:spPr/>
      <dgm:t>
        <a:bodyPr/>
        <a:lstStyle/>
        <a:p>
          <a:endParaRPr lang="en-GB"/>
        </a:p>
      </dgm:t>
    </dgm:pt>
    <dgm:pt modelId="{5938D8DC-B7D0-49E2-8EB0-0BA0B6BDF041}" type="parTrans" cxnId="{7F1B0E54-63A4-489C-899B-62D089183E9B}">
      <dgm:prSet/>
      <dgm:spPr/>
      <dgm:t>
        <a:bodyPr/>
        <a:lstStyle/>
        <a:p>
          <a:endParaRPr lang="en-GB"/>
        </a:p>
      </dgm:t>
    </dgm:pt>
    <dgm:pt modelId="{C7DEBF71-B342-4712-9336-385639DFD819}">
      <dgm:prSet custT="1"/>
      <dgm:spPr/>
      <dgm:t>
        <a:bodyPr>
          <a:noAutofit/>
        </a:bodyPr>
        <a:lstStyle/>
        <a:p>
          <a:pPr rtl="0"/>
          <a:r>
            <a:rPr lang="tr" sz="1200" b="0" i="0" u="none" strike="noStrike">
              <a:latin typeface="Calibri"/>
            </a:rPr>
            <a:t>Tampere'nin planları, verimli toplu taşıma sistemlerinin teşvik edilmesi yoluyla sürdürülebilir hareketliliği teşvik etmektir.</a:t>
          </a:r>
        </a:p>
      </dgm:t>
    </dgm:pt>
    <dgm:pt modelId="{3CE3DA15-D090-47FA-8E10-1B732F49BAE8}" type="sibTrans" cxnId="{7F1B0E54-63A4-489C-899B-62D089183E9B}">
      <dgm:prSet/>
      <dgm:spPr/>
      <dgm:t>
        <a:bodyPr/>
        <a:lstStyle/>
        <a:p>
          <a:endParaRPr lang="en-GB"/>
        </a:p>
      </dgm:t>
    </dgm:pt>
    <dgm:pt modelId="{1DCE4BCF-BA92-4B42-8E47-F0B7C6DB5183}" type="sibTrans" cxnId="{E2E76A66-1A02-456D-A9C7-2D18909364D1}">
      <dgm:prSet/>
      <dgm:spPr/>
      <dgm:t>
        <a:bodyPr/>
        <a:lstStyle/>
        <a:p>
          <a:endParaRPr lang="en-GB"/>
        </a:p>
      </dgm:t>
    </dgm:pt>
    <dgm:pt modelId="{D505E46F-32A9-4F40-9B92-73B8FA271224}" type="parTrans" cxnId="{21F2438B-CECB-4102-9700-F1CD9E279072}">
      <dgm:prSet/>
      <dgm:spPr/>
      <dgm:t>
        <a:bodyPr/>
        <a:lstStyle/>
        <a:p>
          <a:endParaRPr lang="en-GB"/>
        </a:p>
      </dgm:t>
    </dgm:pt>
    <dgm:pt modelId="{8393388D-70CB-4596-B532-76351F8466A9}">
      <dgm:prSet custT="1"/>
      <dgm:spPr/>
      <dgm:t>
        <a:bodyPr>
          <a:noAutofit/>
        </a:bodyPr>
        <a:lstStyle/>
        <a:p>
          <a:pPr rtl="0"/>
          <a:r>
            <a:rPr lang="tr" sz="1600" b="1" i="0" u="none" strike="noStrike">
              <a:latin typeface="Calibri"/>
            </a:rPr>
            <a:t>Kurumlar</a:t>
          </a:r>
          <a:endParaRPr lang="en-GB"/>
        </a:p>
      </dgm:t>
    </dgm:pt>
    <dgm:pt modelId="{C0460505-7932-4994-8B13-06BBFF4FE87D}" type="parTrans" cxnId="{A3C2F381-8E51-4214-A614-ACFB3841FB4C}">
      <dgm:prSet/>
      <dgm:spPr/>
      <dgm:t>
        <a:bodyPr/>
        <a:lstStyle/>
        <a:p>
          <a:endParaRPr lang="en-GB"/>
        </a:p>
      </dgm:t>
    </dgm:pt>
    <dgm:pt modelId="{274B82E2-CAB9-449D-BE36-9FAC5B8FB993}">
      <dgm:prSet custT="1"/>
      <dgm:spPr/>
      <dgm:t>
        <a:bodyPr>
          <a:noAutofit/>
        </a:bodyPr>
        <a:lstStyle/>
        <a:p>
          <a:pPr rtl="0"/>
          <a:r>
            <a:rPr lang="tr" sz="1200" b="0" i="0" u="none" strike="noStrike" dirty="0">
              <a:latin typeface="Calibri"/>
            </a:rPr>
            <a:t>Tampere'nin bütçesi genel stratejisini yansıtmakta ve yıllık raporlar ve finansal tablolarla performansının takibini yapmaktadır.</a:t>
          </a:r>
        </a:p>
      </dgm:t>
    </dgm:pt>
    <dgm:pt modelId="{E1756007-30A4-4E4E-BBD6-03D3A7BAC025}" type="sibTrans" cxnId="{A3C2F381-8E51-4214-A614-ACFB3841FB4C}">
      <dgm:prSet/>
      <dgm:spPr/>
      <dgm:t>
        <a:bodyPr/>
        <a:lstStyle/>
        <a:p>
          <a:endParaRPr lang="en-GB"/>
        </a:p>
      </dgm:t>
    </dgm:pt>
    <dgm:pt modelId="{05189D65-26AD-4A0A-B4B1-311FB3BBCEB4}" type="parTrans" cxnId="{92D5122D-76C1-4C9E-BE32-61ABBC2ECEBC}">
      <dgm:prSet/>
      <dgm:spPr/>
      <dgm:t>
        <a:bodyPr/>
        <a:lstStyle/>
        <a:p>
          <a:endParaRPr lang="en-GB"/>
        </a:p>
      </dgm:t>
    </dgm:pt>
    <dgm:pt modelId="{051C1869-6652-4690-AC91-3323404C451C}">
      <dgm:prSet custT="1"/>
      <dgm:spPr/>
      <dgm:t>
        <a:bodyPr>
          <a:noAutofit/>
        </a:bodyPr>
        <a:lstStyle/>
        <a:p>
          <a:pPr rtl="0"/>
          <a:r>
            <a:rPr lang="tr" sz="1200" b="0" i="0" u="none" strike="noStrike">
              <a:latin typeface="Calibri"/>
            </a:rPr>
            <a:t>Ulusal politikalar Tampere'nin yeniliğe dayalı ekonomisini desteklemektedir.</a:t>
          </a:r>
          <a:endParaRPr lang="en-GB"/>
        </a:p>
      </dgm:t>
    </dgm:pt>
    <dgm:pt modelId="{D5EBF08A-D652-461D-BBB0-D0EE3BE81708}" type="sibTrans" cxnId="{92D5122D-76C1-4C9E-BE32-61ABBC2ECEBC}">
      <dgm:prSet/>
      <dgm:spPr/>
      <dgm:t>
        <a:bodyPr/>
        <a:lstStyle/>
        <a:p>
          <a:endParaRPr lang="en-GB"/>
        </a:p>
      </dgm:t>
    </dgm:pt>
    <dgm:pt modelId="{9025EEDC-33E6-409B-8F7C-2A01AD9989B8}" type="sibTrans" cxnId="{21F2438B-CECB-4102-9700-F1CD9E279072}">
      <dgm:prSet/>
      <dgm:spPr/>
      <dgm:t>
        <a:bodyPr/>
        <a:lstStyle/>
        <a:p>
          <a:endParaRPr lang="en-GB"/>
        </a:p>
      </dgm:t>
    </dgm:pt>
    <dgm:pt modelId="{94711C3C-AAF4-4540-9DBF-44E57F6B138C}" type="parTrans" cxnId="{A2DF97B8-EA82-4699-A079-3156B53340B9}">
      <dgm:prSet/>
      <dgm:spPr/>
      <dgm:t>
        <a:bodyPr/>
        <a:lstStyle/>
        <a:p>
          <a:endParaRPr lang="en-GB"/>
        </a:p>
      </dgm:t>
    </dgm:pt>
    <dgm:pt modelId="{B17A71A1-D7C1-47FD-9E34-207C5A497507}">
      <dgm:prSet custT="1"/>
      <dgm:spPr/>
      <dgm:t>
        <a:bodyPr>
          <a:noAutofit/>
        </a:bodyPr>
        <a:lstStyle/>
        <a:p>
          <a:pPr rtl="0"/>
          <a:r>
            <a:rPr lang="tr" sz="1600" b="1" i="0" u="none" strike="noStrike">
              <a:latin typeface="Calibri"/>
            </a:rPr>
            <a:t>Toplum</a:t>
          </a:r>
          <a:endParaRPr lang="en-GB" b="1"/>
        </a:p>
      </dgm:t>
    </dgm:pt>
    <dgm:pt modelId="{1A2664BE-A7BC-424D-8F32-CDFDE0CFE7D6}" type="parTrans" cxnId="{8D116F99-3491-4F9A-A2EA-E3B276A75DFD}">
      <dgm:prSet/>
      <dgm:spPr/>
      <dgm:t>
        <a:bodyPr/>
        <a:lstStyle/>
        <a:p>
          <a:endParaRPr lang="en-GB"/>
        </a:p>
      </dgm:t>
    </dgm:pt>
    <dgm:pt modelId="{04A7B9DB-84C9-4026-9500-781D89A9755A}">
      <dgm:prSet custT="1"/>
      <dgm:spPr/>
      <dgm:t>
        <a:bodyPr>
          <a:noAutofit/>
        </a:bodyPr>
        <a:lstStyle/>
        <a:p>
          <a:pPr rtl="0"/>
          <a:r>
            <a:rPr lang="tr" sz="1200" b="0" i="0" u="none" strike="noStrike">
              <a:latin typeface="Calibri"/>
            </a:rPr>
            <a:t>Tampere üniversiteleri yenilikçi bakış açısının ilerlemesinde önemli bir rol oynamaktadır. </a:t>
          </a:r>
          <a:endParaRPr lang="en-GB"/>
        </a:p>
      </dgm:t>
    </dgm:pt>
    <dgm:pt modelId="{95DC67E5-7739-4A9E-A58B-3B66D84E89EF}" type="sibTrans" cxnId="{8D116F99-3491-4F9A-A2EA-E3B276A75DFD}">
      <dgm:prSet/>
      <dgm:spPr/>
      <dgm:t>
        <a:bodyPr/>
        <a:lstStyle/>
        <a:p>
          <a:endParaRPr lang="en-GB"/>
        </a:p>
      </dgm:t>
    </dgm:pt>
    <dgm:pt modelId="{89195B1F-6566-4C14-A4A9-FE97555A4404}" type="parTrans" cxnId="{EF2F54F4-35A5-491D-8083-6C6CCE072A39}">
      <dgm:prSet/>
      <dgm:spPr/>
      <dgm:t>
        <a:bodyPr/>
        <a:lstStyle/>
        <a:p>
          <a:endParaRPr lang="en-GB"/>
        </a:p>
      </dgm:t>
    </dgm:pt>
    <dgm:pt modelId="{99A90B02-AA66-4132-AE67-B4ACCC447E6C}">
      <dgm:prSet custT="1"/>
      <dgm:spPr/>
      <dgm:t>
        <a:bodyPr>
          <a:noAutofit/>
        </a:bodyPr>
        <a:lstStyle/>
        <a:p>
          <a:pPr rtl="0"/>
          <a:r>
            <a:rPr lang="tr" sz="1200" b="0" i="0" u="none" strike="noStrike">
              <a:latin typeface="Calibri"/>
            </a:rPr>
            <a:t>Üniversiteler, yüksek vasıflı bir iş gücünün yetiştirilmesine yardımcı olmakta ve bilgi teknolojisi, medya ve mühendislik alanlarında yüksek vasıflı mezunlar vermektedir.</a:t>
          </a:r>
          <a:endParaRPr lang="en-GB"/>
        </a:p>
      </dgm:t>
    </dgm:pt>
    <dgm:pt modelId="{A16D443F-5EC5-430B-9424-3909F7A9F2D7}" type="sibTrans" cxnId="{EF2F54F4-35A5-491D-8083-6C6CCE072A39}">
      <dgm:prSet/>
      <dgm:spPr/>
      <dgm:t>
        <a:bodyPr/>
        <a:lstStyle/>
        <a:p>
          <a:endParaRPr lang="en-GB"/>
        </a:p>
      </dgm:t>
    </dgm:pt>
    <dgm:pt modelId="{727330BC-6CA2-41BA-93E2-A88C2C990656}" type="parTrans" cxnId="{CABE6D47-6E53-430B-9409-533FCCCEB4CB}">
      <dgm:prSet/>
      <dgm:spPr/>
      <dgm:t>
        <a:bodyPr/>
        <a:lstStyle/>
        <a:p>
          <a:endParaRPr lang="en-GB"/>
        </a:p>
      </dgm:t>
    </dgm:pt>
    <dgm:pt modelId="{BCA23EF3-AD2A-4C5F-B4E4-119BADA1A097}">
      <dgm:prSet custT="1"/>
      <dgm:spPr/>
      <dgm:t>
        <a:bodyPr>
          <a:noAutofit/>
        </a:bodyPr>
        <a:lstStyle/>
        <a:p>
          <a:pPr rtl="0"/>
          <a:r>
            <a:rPr lang="tr" sz="1200" b="0" i="0" u="none" strike="noStrike">
              <a:latin typeface="Calibri"/>
            </a:rPr>
            <a:t>İlköğretim, özellikle Finlandiya'daki eğitim yeniliği projesi “Me &amp; MyCity" aracılığıyla girişimcilik kültürünün geliştirilmesinde önemli bir rol oynamaktadır. </a:t>
          </a:r>
          <a:endParaRPr lang="en-GB"/>
        </a:p>
      </dgm:t>
    </dgm:pt>
    <dgm:pt modelId="{7662D442-48F3-4984-8BC1-BEE53D7A550F}" type="sibTrans" cxnId="{CABE6D47-6E53-430B-9409-533FCCCEB4CB}">
      <dgm:prSet/>
      <dgm:spPr/>
      <dgm:t>
        <a:bodyPr/>
        <a:lstStyle/>
        <a:p>
          <a:endParaRPr lang="en-GB"/>
        </a:p>
      </dgm:t>
    </dgm:pt>
    <dgm:pt modelId="{D5D96379-4529-4D20-BEB6-28FD4E21E055}" type="sibTrans" cxnId="{A2DF97B8-EA82-4699-A079-3156B53340B9}">
      <dgm:prSet/>
      <dgm:spPr/>
      <dgm:t>
        <a:bodyPr/>
        <a:lstStyle/>
        <a:p>
          <a:endParaRPr lang="en-GB"/>
        </a:p>
      </dgm:t>
    </dgm:pt>
    <dgm:pt modelId="{A4C3EED7-B5C6-451A-A44C-27AABFE17AD4}" type="pres">
      <dgm:prSet presAssocID="{A6B8FE3A-EBFB-409F-B12D-5C82AC3A8E83}" presName="linear" presStyleCnt="0">
        <dgm:presLayoutVars>
          <dgm:animLvl val="lvl"/>
          <dgm:resizeHandles val="exact"/>
        </dgm:presLayoutVars>
      </dgm:prSet>
      <dgm:spPr/>
    </dgm:pt>
    <dgm:pt modelId="{4227BACF-E2F0-4C89-AE0D-52A6D7F2E153}" type="pres">
      <dgm:prSet presAssocID="{6399734C-D6D8-4187-B48F-AA3231CA2E0E}" presName="parentText" presStyleLbl="node1" presStyleIdx="0" presStyleCnt="4">
        <dgm:presLayoutVars>
          <dgm:chMax val="0"/>
          <dgm:bulletEnabled val="1"/>
        </dgm:presLayoutVars>
      </dgm:prSet>
      <dgm:spPr/>
    </dgm:pt>
    <dgm:pt modelId="{A4238CA7-B59F-4FAC-BC9D-BC9C2672759E}" type="pres">
      <dgm:prSet presAssocID="{6399734C-D6D8-4187-B48F-AA3231CA2E0E}" presName="childText" presStyleLbl="revTx" presStyleIdx="0" presStyleCnt="4">
        <dgm:presLayoutVars>
          <dgm:bulletEnabled val="1"/>
        </dgm:presLayoutVars>
      </dgm:prSet>
      <dgm:spPr/>
    </dgm:pt>
    <dgm:pt modelId="{059353BA-F782-4D4D-B965-D56C03F30E51}" type="pres">
      <dgm:prSet presAssocID="{83B909CE-3E43-4FF8-83C5-E58F578E6645}" presName="parentText" presStyleLbl="node1" presStyleIdx="1" presStyleCnt="4">
        <dgm:presLayoutVars>
          <dgm:chMax val="0"/>
          <dgm:bulletEnabled val="1"/>
        </dgm:presLayoutVars>
      </dgm:prSet>
      <dgm:spPr/>
    </dgm:pt>
    <dgm:pt modelId="{B5BA895B-5076-491A-BABF-B72329D94F95}" type="pres">
      <dgm:prSet presAssocID="{83B909CE-3E43-4FF8-83C5-E58F578E6645}" presName="childText" presStyleLbl="revTx" presStyleIdx="1" presStyleCnt="4">
        <dgm:presLayoutVars>
          <dgm:bulletEnabled val="1"/>
        </dgm:presLayoutVars>
      </dgm:prSet>
      <dgm:spPr/>
    </dgm:pt>
    <dgm:pt modelId="{1D83A7CC-6E8C-420F-BEF3-DFADC07E2912}" type="pres">
      <dgm:prSet presAssocID="{8393388D-70CB-4596-B532-76351F8466A9}" presName="parentText" presStyleLbl="node1" presStyleIdx="2" presStyleCnt="4">
        <dgm:presLayoutVars>
          <dgm:chMax val="0"/>
          <dgm:bulletEnabled val="1"/>
        </dgm:presLayoutVars>
      </dgm:prSet>
      <dgm:spPr/>
    </dgm:pt>
    <dgm:pt modelId="{CB5AD837-9302-4330-90BD-540DA8A66B37}" type="pres">
      <dgm:prSet presAssocID="{8393388D-70CB-4596-B532-76351F8466A9}" presName="childText" presStyleLbl="revTx" presStyleIdx="2" presStyleCnt="4">
        <dgm:presLayoutVars>
          <dgm:bulletEnabled val="1"/>
        </dgm:presLayoutVars>
      </dgm:prSet>
      <dgm:spPr/>
    </dgm:pt>
    <dgm:pt modelId="{8E4185DA-094E-4846-A1A9-74456F7FFDFC}" type="pres">
      <dgm:prSet presAssocID="{B17A71A1-D7C1-47FD-9E34-207C5A497507}" presName="parentText" presStyleLbl="node1" presStyleIdx="3" presStyleCnt="4">
        <dgm:presLayoutVars>
          <dgm:chMax val="0"/>
          <dgm:bulletEnabled val="1"/>
        </dgm:presLayoutVars>
      </dgm:prSet>
      <dgm:spPr/>
    </dgm:pt>
    <dgm:pt modelId="{932CB5C9-3923-4E51-AAA2-E54A9954C4D1}" type="pres">
      <dgm:prSet presAssocID="{B17A71A1-D7C1-47FD-9E34-207C5A497507}" presName="childText" presStyleLbl="revTx" presStyleIdx="3" presStyleCnt="4">
        <dgm:presLayoutVars>
          <dgm:bulletEnabled val="1"/>
        </dgm:presLayoutVars>
      </dgm:prSet>
      <dgm:spPr/>
    </dgm:pt>
  </dgm:ptLst>
  <dgm:cxnLst>
    <dgm:cxn modelId="{AB837A02-0EAE-418F-9EAC-01DE7AFF92E4}" type="presOf" srcId="{5D5E628E-50D4-4E32-8D64-0D3206519D41}" destId="{A4238CA7-B59F-4FAC-BC9D-BC9C2672759E}" srcOrd="0" destOrd="0" presId="urn:microsoft.com/office/officeart/2005/8/layout/vList2"/>
    <dgm:cxn modelId="{A288E802-52A5-4DDE-8363-0F2DFC234678}" type="presOf" srcId="{3CE31B26-E585-4E19-9604-E7CD17EB53BE}" destId="{B5BA895B-5076-491A-BABF-B72329D94F95}" srcOrd="0" destOrd="0" presId="urn:microsoft.com/office/officeart/2005/8/layout/vList2"/>
    <dgm:cxn modelId="{AFB7FA08-796B-4F17-A695-8BD781D395DE}" type="presOf" srcId="{BCA23EF3-AD2A-4C5F-B4E4-119BADA1A097}" destId="{932CB5C9-3923-4E51-AAA2-E54A9954C4D1}" srcOrd="0" destOrd="2" presId="urn:microsoft.com/office/officeart/2005/8/layout/vList2"/>
    <dgm:cxn modelId="{92D5122D-76C1-4C9E-BE32-61ABBC2ECEBC}" srcId="{8393388D-70CB-4596-B532-76351F8466A9}" destId="{051C1869-6652-4690-AC91-3323404C451C}" srcOrd="1" destOrd="0" parTransId="{05189D65-26AD-4A0A-B4B1-311FB3BBCEB4}" sibTransId="{D5EBF08A-D652-461D-BBB0-D0EE3BE81708}"/>
    <dgm:cxn modelId="{5C76863F-0DE0-425C-813A-0D9646D01B7C}" type="presOf" srcId="{6399734C-D6D8-4187-B48F-AA3231CA2E0E}" destId="{4227BACF-E2F0-4C89-AE0D-52A6D7F2E153}" srcOrd="0" destOrd="0" presId="urn:microsoft.com/office/officeart/2005/8/layout/vList2"/>
    <dgm:cxn modelId="{7B19C45B-FB82-45F9-B976-6777CCB4092B}" type="presOf" srcId="{274B82E2-CAB9-449D-BE36-9FAC5B8FB993}" destId="{CB5AD837-9302-4330-90BD-540DA8A66B37}" srcOrd="0" destOrd="0" presId="urn:microsoft.com/office/officeart/2005/8/layout/vList2"/>
    <dgm:cxn modelId="{978C505E-5A8F-41E5-80CB-5AEE61B34207}" type="presOf" srcId="{04A7B9DB-84C9-4026-9500-781D89A9755A}" destId="{932CB5C9-3923-4E51-AAA2-E54A9954C4D1}" srcOrd="0" destOrd="0" presId="urn:microsoft.com/office/officeart/2005/8/layout/vList2"/>
    <dgm:cxn modelId="{E2E76A66-1A02-456D-A9C7-2D18909364D1}" srcId="{A6B8FE3A-EBFB-409F-B12D-5C82AC3A8E83}" destId="{83B909CE-3E43-4FF8-83C5-E58F578E6645}" srcOrd="1" destOrd="0" parTransId="{73EABE0F-6D23-484C-9082-8D25FBACE1E9}" sibTransId="{1DCE4BCF-BA92-4B42-8E47-F0B7C6DB5183}"/>
    <dgm:cxn modelId="{CABE6D47-6E53-430B-9409-533FCCCEB4CB}" srcId="{B17A71A1-D7C1-47FD-9E34-207C5A497507}" destId="{BCA23EF3-AD2A-4C5F-B4E4-119BADA1A097}" srcOrd="2" destOrd="0" parTransId="{727330BC-6CA2-41BA-93E2-A88C2C990656}" sibTransId="{7662D442-48F3-4984-8BC1-BEE53D7A550F}"/>
    <dgm:cxn modelId="{6C1C874C-9200-4CDE-A626-60CE47BBB931}" type="presOf" srcId="{051C1869-6652-4690-AC91-3323404C451C}" destId="{CB5AD837-9302-4330-90BD-540DA8A66B37}" srcOrd="0" destOrd="1" presId="urn:microsoft.com/office/officeart/2005/8/layout/vList2"/>
    <dgm:cxn modelId="{7F1B0E54-63A4-489C-899B-62D089183E9B}" srcId="{83B909CE-3E43-4FF8-83C5-E58F578E6645}" destId="{C7DEBF71-B342-4712-9336-385639DFD819}" srcOrd="1" destOrd="0" parTransId="{5938D8DC-B7D0-49E2-8EB0-0BA0B6BDF041}" sibTransId="{3CE3DA15-D090-47FA-8E10-1B732F49BAE8}"/>
    <dgm:cxn modelId="{FD42A581-31AE-41A0-A2F0-90D1F39ADAC7}" type="presOf" srcId="{A6B8FE3A-EBFB-409F-B12D-5C82AC3A8E83}" destId="{A4C3EED7-B5C6-451A-A44C-27AABFE17AD4}" srcOrd="0" destOrd="0" presId="urn:microsoft.com/office/officeart/2005/8/layout/vList2"/>
    <dgm:cxn modelId="{A3C2F381-8E51-4214-A614-ACFB3841FB4C}" srcId="{8393388D-70CB-4596-B532-76351F8466A9}" destId="{274B82E2-CAB9-449D-BE36-9FAC5B8FB993}" srcOrd="0" destOrd="0" parTransId="{C0460505-7932-4994-8B13-06BBFF4FE87D}" sibTransId="{E1756007-30A4-4E4E-BBD6-03D3A7BAC025}"/>
    <dgm:cxn modelId="{21F2438B-CECB-4102-9700-F1CD9E279072}" srcId="{A6B8FE3A-EBFB-409F-B12D-5C82AC3A8E83}" destId="{8393388D-70CB-4596-B532-76351F8466A9}" srcOrd="2" destOrd="0" parTransId="{D505E46F-32A9-4F40-9B92-73B8FA271224}" sibTransId="{9025EEDC-33E6-409B-8F7C-2A01AD9989B8}"/>
    <dgm:cxn modelId="{71612094-8A68-4DFE-830A-304C508A7F04}" srcId="{A6B8FE3A-EBFB-409F-B12D-5C82AC3A8E83}" destId="{6399734C-D6D8-4187-B48F-AA3231CA2E0E}" srcOrd="0" destOrd="0" parTransId="{A3CFDF6B-E255-46A5-91C1-38EFB7953FA5}" sibTransId="{F36DF464-EE63-4CE7-B342-6C5DD71CA270}"/>
    <dgm:cxn modelId="{5DC9D397-31D7-4882-B749-4F7D98B95278}" srcId="{6399734C-D6D8-4187-B48F-AA3231CA2E0E}" destId="{5D5E628E-50D4-4E32-8D64-0D3206519D41}" srcOrd="0" destOrd="0" parTransId="{E74AD67B-826B-47C3-9467-47591411304C}" sibTransId="{8D2305CC-B598-407C-914B-04DDBEA041E4}"/>
    <dgm:cxn modelId="{8D116F99-3491-4F9A-A2EA-E3B276A75DFD}" srcId="{B17A71A1-D7C1-47FD-9E34-207C5A497507}" destId="{04A7B9DB-84C9-4026-9500-781D89A9755A}" srcOrd="0" destOrd="0" parTransId="{1A2664BE-A7BC-424D-8F32-CDFDE0CFE7D6}" sibTransId="{95DC67E5-7739-4A9E-A58B-3B66D84E89EF}"/>
    <dgm:cxn modelId="{D779619D-96B4-4847-838B-837B38C8FEC0}" type="presOf" srcId="{8393388D-70CB-4596-B532-76351F8466A9}" destId="{1D83A7CC-6E8C-420F-BEF3-DFADC07E2912}" srcOrd="0" destOrd="0" presId="urn:microsoft.com/office/officeart/2005/8/layout/vList2"/>
    <dgm:cxn modelId="{A2DF97B8-EA82-4699-A079-3156B53340B9}" srcId="{A6B8FE3A-EBFB-409F-B12D-5C82AC3A8E83}" destId="{B17A71A1-D7C1-47FD-9E34-207C5A497507}" srcOrd="3" destOrd="0" parTransId="{94711C3C-AAF4-4540-9DBF-44E57F6B138C}" sibTransId="{D5D96379-4529-4D20-BEB6-28FD4E21E055}"/>
    <dgm:cxn modelId="{6CE9E2D9-7605-4F1A-86FD-31583EC68F3F}" type="presOf" srcId="{99A90B02-AA66-4132-AE67-B4ACCC447E6C}" destId="{932CB5C9-3923-4E51-AAA2-E54A9954C4D1}" srcOrd="0" destOrd="1" presId="urn:microsoft.com/office/officeart/2005/8/layout/vList2"/>
    <dgm:cxn modelId="{F47072DA-5569-4136-B4D7-2E0A41C6238F}" type="presOf" srcId="{C7DEBF71-B342-4712-9336-385639DFD819}" destId="{B5BA895B-5076-491A-BABF-B72329D94F95}" srcOrd="0" destOrd="1" presId="urn:microsoft.com/office/officeart/2005/8/layout/vList2"/>
    <dgm:cxn modelId="{576AC9E2-8E1A-4B37-9706-9BDC3255DD72}" srcId="{83B909CE-3E43-4FF8-83C5-E58F578E6645}" destId="{3CE31B26-E585-4E19-9604-E7CD17EB53BE}" srcOrd="0" destOrd="0" parTransId="{02986B13-7B86-4C2C-BE74-A93EF7544E74}" sibTransId="{4AE7E257-A503-4507-90D4-8975E965B7B0}"/>
    <dgm:cxn modelId="{F9FE81E5-5816-415D-9645-37AFC45940CA}" type="presOf" srcId="{83B909CE-3E43-4FF8-83C5-E58F578E6645}" destId="{059353BA-F782-4D4D-B965-D56C03F30E51}" srcOrd="0" destOrd="0" presId="urn:microsoft.com/office/officeart/2005/8/layout/vList2"/>
    <dgm:cxn modelId="{4A2269F3-B56B-4E0C-A49E-9A6FB56090D2}" type="presOf" srcId="{B17A71A1-D7C1-47FD-9E34-207C5A497507}" destId="{8E4185DA-094E-4846-A1A9-74456F7FFDFC}" srcOrd="0" destOrd="0" presId="urn:microsoft.com/office/officeart/2005/8/layout/vList2"/>
    <dgm:cxn modelId="{EF2F54F4-35A5-491D-8083-6C6CCE072A39}" srcId="{B17A71A1-D7C1-47FD-9E34-207C5A497507}" destId="{99A90B02-AA66-4132-AE67-B4ACCC447E6C}" srcOrd="1" destOrd="0" parTransId="{89195B1F-6566-4C14-A4A9-FE97555A4404}" sibTransId="{A16D443F-5EC5-430B-9424-3909F7A9F2D7}"/>
    <dgm:cxn modelId="{BFDA215C-C80D-4E97-A56A-0EC6CFE9ADBE}" type="presParOf" srcId="{A4C3EED7-B5C6-451A-A44C-27AABFE17AD4}" destId="{4227BACF-E2F0-4C89-AE0D-52A6D7F2E153}" srcOrd="0" destOrd="0" presId="urn:microsoft.com/office/officeart/2005/8/layout/vList2"/>
    <dgm:cxn modelId="{4D29E776-E6B7-4E6C-AF7E-D32EF756CC17}" type="presParOf" srcId="{A4C3EED7-B5C6-451A-A44C-27AABFE17AD4}" destId="{A4238CA7-B59F-4FAC-BC9D-BC9C2672759E}" srcOrd="1" destOrd="0" presId="urn:microsoft.com/office/officeart/2005/8/layout/vList2"/>
    <dgm:cxn modelId="{AE904EF9-41C9-468D-B5E5-5527F8B88DCF}" type="presParOf" srcId="{A4C3EED7-B5C6-451A-A44C-27AABFE17AD4}" destId="{059353BA-F782-4D4D-B965-D56C03F30E51}" srcOrd="2" destOrd="0" presId="urn:microsoft.com/office/officeart/2005/8/layout/vList2"/>
    <dgm:cxn modelId="{C0ECB682-9311-40F5-A0CF-CF9E2AD4E1E9}" type="presParOf" srcId="{A4C3EED7-B5C6-451A-A44C-27AABFE17AD4}" destId="{B5BA895B-5076-491A-BABF-B72329D94F95}" srcOrd="3" destOrd="0" presId="urn:microsoft.com/office/officeart/2005/8/layout/vList2"/>
    <dgm:cxn modelId="{9F8D5B8D-273B-42FE-9404-36325F7896B6}" type="presParOf" srcId="{A4C3EED7-B5C6-451A-A44C-27AABFE17AD4}" destId="{1D83A7CC-6E8C-420F-BEF3-DFADC07E2912}" srcOrd="4" destOrd="0" presId="urn:microsoft.com/office/officeart/2005/8/layout/vList2"/>
    <dgm:cxn modelId="{83C4C93C-B7DB-4B65-AB80-C0F64A0ECED9}" type="presParOf" srcId="{A4C3EED7-B5C6-451A-A44C-27AABFE17AD4}" destId="{CB5AD837-9302-4330-90BD-540DA8A66B37}" srcOrd="5" destOrd="0" presId="urn:microsoft.com/office/officeart/2005/8/layout/vList2"/>
    <dgm:cxn modelId="{A10E5B6D-0495-475E-AB04-992F99B5CB62}" type="presParOf" srcId="{A4C3EED7-B5C6-451A-A44C-27AABFE17AD4}" destId="{8E4185DA-094E-4846-A1A9-74456F7FFDFC}" srcOrd="6" destOrd="0" presId="urn:microsoft.com/office/officeart/2005/8/layout/vList2"/>
    <dgm:cxn modelId="{B2BF5451-3EC5-4A18-BCF7-44C1EC9A7025}" type="presParOf" srcId="{A4C3EED7-B5C6-451A-A44C-27AABFE17AD4}" destId="{932CB5C9-3923-4E51-AAA2-E54A9954C4D1}" srcOrd="7"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6DE4CB9E-5676-442F-ABA6-E9701BA8832F}"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GB"/>
        </a:p>
      </dgm:t>
    </dgm:pt>
    <dgm:pt modelId="{236A03D0-5C82-41CC-A65D-49FC6EB512EF}" type="parTrans" cxnId="{4D215C46-383B-43BA-ACBB-17760E2F1531}">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9BA4226A-E200-413A-A06D-0282527189B4}">
      <dgm:prSet custT="1"/>
      <dgm:spPr/>
      <dgm:t>
        <a:bodyPr>
          <a:noAutofit/>
        </a:bodyPr>
        <a:lstStyle/>
        <a:p>
          <a:pPr rtl="0"/>
          <a:r>
            <a:rPr lang="tr" sz="2400" b="0" i="0" u="none" strike="noStrike">
              <a:solidFill>
                <a:srgbClr val="000000"/>
              </a:solidFill>
              <a:latin typeface="Source Sans Pro" charset="0"/>
              <a:ea typeface="Source Sans Pro" charset="0"/>
            </a:rPr>
            <a:t>1. Dayanıklılık </a:t>
          </a:r>
          <a:endParaRPr lang="en-GB" sz="2400" b="0">
            <a:solidFill>
              <a:schemeClr val="tx1"/>
            </a:solidFill>
            <a:latin typeface="Source Sans Pro" panose="020B0503030403020204" pitchFamily="34" charset="0"/>
            <a:ea typeface="Source Sans Pro" panose="020B0503030403020204" pitchFamily="34" charset="0"/>
          </a:endParaRPr>
        </a:p>
      </dgm:t>
    </dgm:pt>
    <dgm:pt modelId="{678B80FB-34CF-4BF8-BC44-35D22F669D8A}" type="parTrans" cxnId="{26E6D549-C162-4228-852A-A75069114208}">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A83B2C02-5F54-4216-90B9-23959094C806}">
      <dgm:prSet custT="1"/>
      <dgm:spPr/>
      <dgm:t>
        <a:bodyPr>
          <a:noAutofit/>
        </a:bodyPr>
        <a:lstStyle/>
        <a:p>
          <a:pPr rtl="0"/>
          <a:r>
            <a:rPr lang="tr" sz="1400" b="0" i="0" u="none" strike="noStrike" dirty="0">
              <a:solidFill>
                <a:srgbClr val="000000"/>
              </a:solidFill>
              <a:latin typeface="Source Sans Pro" charset="0"/>
              <a:ea typeface="Source Sans Pro" charset="0"/>
            </a:rPr>
            <a:t>Olası zorlukları tahmin etmek ve etkilerini azaltmak için kullanılan geçmiş ve gerçek zamanlı verilerle tehlikeli olaylara karşı dayanıklıdır;</a:t>
          </a:r>
          <a:endParaRPr lang="en-GB" sz="1400" b="0" dirty="0">
            <a:solidFill>
              <a:schemeClr val="tx1"/>
            </a:solidFill>
            <a:latin typeface="Source Sans Pro" panose="020B0503030403020204" pitchFamily="34" charset="0"/>
            <a:ea typeface="Source Sans Pro" panose="020B0503030403020204" pitchFamily="34" charset="0"/>
          </a:endParaRPr>
        </a:p>
      </dgm:t>
    </dgm:pt>
    <dgm:pt modelId="{76EC6281-C21C-4FDC-8F16-682AED763EAA}" type="sibTrans" cxnId="{26E6D549-C162-4228-852A-A75069114208}">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3625F8E4-B21C-4D68-9CB7-CA41B80C379E}" type="sibTrans" cxnId="{4D215C46-383B-43BA-ACBB-17760E2F1531}">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F99B147B-9DF4-4597-B352-64668A52E79D}" type="parTrans" cxnId="{D772B76B-FE14-4D4D-8D78-7A959DD6637A}">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B60F305A-31DA-4800-A18A-1352C95526BB}">
      <dgm:prSet custT="1"/>
      <dgm:spPr/>
      <dgm:t>
        <a:bodyPr>
          <a:noAutofit/>
        </a:bodyPr>
        <a:lstStyle/>
        <a:p>
          <a:pPr rtl="0"/>
          <a:r>
            <a:rPr lang="tr" sz="2400" b="0" i="0" u="none" strike="noStrike">
              <a:solidFill>
                <a:srgbClr val="000000"/>
              </a:solidFill>
              <a:latin typeface="Source Sans Pro" charset="0"/>
              <a:ea typeface="Source Sans Pro" charset="0"/>
            </a:rPr>
            <a:t>2. Yedeklilik </a:t>
          </a:r>
          <a:endParaRPr lang="en-GB" sz="2400" b="0">
            <a:solidFill>
              <a:schemeClr val="tx1"/>
            </a:solidFill>
            <a:latin typeface="Source Sans Pro" panose="020B0503030403020204" pitchFamily="34" charset="0"/>
            <a:ea typeface="Source Sans Pro" panose="020B0503030403020204" pitchFamily="34" charset="0"/>
          </a:endParaRPr>
        </a:p>
      </dgm:t>
    </dgm:pt>
    <dgm:pt modelId="{D56E63CA-DD7B-4EFF-8792-1ACD7AC92F84}" type="parTrans" cxnId="{AB8C0A8B-CBA4-4ACE-AD11-75ABE99664B0}">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293876DA-2E70-4EB3-B2BC-D80ED2C38418}">
      <dgm:prSet custT="1"/>
      <dgm:spPr/>
      <dgm:t>
        <a:bodyPr>
          <a:noAutofit/>
        </a:bodyPr>
        <a:lstStyle/>
        <a:p>
          <a:pPr rtl="0"/>
          <a:r>
            <a:rPr lang="tr" sz="1400" b="0" i="0" u="none" strike="noStrike">
              <a:solidFill>
                <a:srgbClr val="000000"/>
              </a:solidFill>
              <a:latin typeface="Source Sans Pro" charset="0"/>
              <a:ea typeface="Source Sans Pro" charset="0"/>
            </a:rPr>
            <a:t>Arızaları gidermek ve alternatif güzergâhlar sunmak için yedek kapasite ile;</a:t>
          </a:r>
          <a:endParaRPr lang="en-GB" sz="1400" b="0">
            <a:solidFill>
              <a:schemeClr val="tx1"/>
            </a:solidFill>
            <a:latin typeface="Source Sans Pro" panose="020B0503030403020204" pitchFamily="34" charset="0"/>
            <a:ea typeface="Source Sans Pro" panose="020B0503030403020204" pitchFamily="34" charset="0"/>
          </a:endParaRPr>
        </a:p>
      </dgm:t>
    </dgm:pt>
    <dgm:pt modelId="{786A9BE2-4C0C-46FC-8455-81E16BB5807A}" type="sibTrans" cxnId="{AB8C0A8B-CBA4-4ACE-AD11-75ABE99664B0}">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0B9C5B4F-AA71-4277-97E6-0CF0551BD832}" type="sibTrans" cxnId="{D772B76B-FE14-4D4D-8D78-7A959DD6637A}">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295569B2-4E06-42B8-B341-42022305CC84}" type="parTrans" cxnId="{BFD88B6E-E757-4212-AA3D-0A1FB40F6A71}">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3F7BEDA8-BFEE-4C92-B9F4-DFC84D4A4F9E}">
      <dgm:prSet custT="1"/>
      <dgm:spPr/>
      <dgm:t>
        <a:bodyPr>
          <a:noAutofit/>
        </a:bodyPr>
        <a:lstStyle/>
        <a:p>
          <a:pPr rtl="0"/>
          <a:r>
            <a:rPr lang="tr" sz="2400" b="0" i="0" u="none" strike="noStrike">
              <a:solidFill>
                <a:srgbClr val="000000"/>
              </a:solidFill>
              <a:latin typeface="Source Sans Pro" charset="0"/>
              <a:ea typeface="Source Sans Pro" charset="0"/>
            </a:rPr>
            <a:t>3. Esneklik </a:t>
          </a:r>
          <a:endParaRPr lang="en-GB" sz="2400" b="0">
            <a:solidFill>
              <a:schemeClr val="tx1"/>
            </a:solidFill>
            <a:latin typeface="Source Sans Pro" panose="020B0503030403020204" pitchFamily="34" charset="0"/>
            <a:ea typeface="Source Sans Pro" panose="020B0503030403020204" pitchFamily="34" charset="0"/>
          </a:endParaRPr>
        </a:p>
      </dgm:t>
    </dgm:pt>
    <dgm:pt modelId="{413EDBB5-1571-419F-AA31-063AE686F341}" type="parTrans" cxnId="{749BAB6B-0512-4509-9FC0-702D145E37BC}">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0C6DB9BB-DBC1-4B48-92FA-708DA56E86EE}">
      <dgm:prSet custT="1"/>
      <dgm:spPr/>
      <dgm:t>
        <a:bodyPr>
          <a:noAutofit/>
        </a:bodyPr>
        <a:lstStyle/>
        <a:p>
          <a:pPr rtl="0"/>
          <a:r>
            <a:rPr lang="tr" sz="1400" b="0" i="0" u="none" strike="noStrike">
              <a:solidFill>
                <a:srgbClr val="000000"/>
              </a:solidFill>
              <a:latin typeface="Source Sans Pro" charset="0"/>
              <a:ea typeface="Source Sans Pro" charset="0"/>
            </a:rPr>
            <a:t>sistemlerin değişmesini, gelişmesini ve dinamik koşullara uyum sağlamasını kolaylaştırmak için modüler veya dağıtılmış sistemler</a:t>
          </a:r>
          <a:endParaRPr lang="en-GB" sz="1400" b="0">
            <a:solidFill>
              <a:schemeClr val="tx1"/>
            </a:solidFill>
            <a:latin typeface="Source Sans Pro" panose="020B0503030403020204" pitchFamily="34" charset="0"/>
            <a:ea typeface="Source Sans Pro" panose="020B0503030403020204" pitchFamily="34" charset="0"/>
          </a:endParaRPr>
        </a:p>
      </dgm:t>
    </dgm:pt>
    <dgm:pt modelId="{6DE1F4DF-A93D-49C9-91BC-9D470B52B806}" type="sibTrans" cxnId="{749BAB6B-0512-4509-9FC0-702D145E37BC}">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D2C798A3-800B-438F-9787-6C79A9472B18}" type="sibTrans" cxnId="{BFD88B6E-E757-4212-AA3D-0A1FB40F6A71}">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C23B4DD8-5EAA-40EA-A073-D18234469500}" type="parTrans" cxnId="{D1F05BAA-0A75-4C32-B624-6B2717DACB5F}">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9D613969-6998-4536-ACF1-BA7E57DE6A76}">
      <dgm:prSet custT="1"/>
      <dgm:spPr/>
      <dgm:t>
        <a:bodyPr>
          <a:noAutofit/>
        </a:bodyPr>
        <a:lstStyle/>
        <a:p>
          <a:pPr rtl="0"/>
          <a:r>
            <a:rPr lang="tr" sz="2400" b="0" i="0" u="none" strike="noStrike">
              <a:solidFill>
                <a:srgbClr val="000000"/>
              </a:solidFill>
              <a:latin typeface="Source Sans Pro" charset="0"/>
              <a:ea typeface="Source Sans Pro" charset="0"/>
            </a:rPr>
            <a:t>4. Cevap verebilirlik </a:t>
          </a:r>
          <a:endParaRPr lang="en-GB" sz="2400" b="0">
            <a:solidFill>
              <a:schemeClr val="tx1"/>
            </a:solidFill>
            <a:latin typeface="Source Sans Pro" panose="020B0503030403020204" pitchFamily="34" charset="0"/>
            <a:ea typeface="Source Sans Pro" panose="020B0503030403020204" pitchFamily="34" charset="0"/>
          </a:endParaRPr>
        </a:p>
      </dgm:t>
    </dgm:pt>
    <dgm:pt modelId="{02E4F9C8-E250-4298-84E3-85C660F652F8}" type="parTrans" cxnId="{4CE4E988-7673-4984-97D2-051B9568A015}">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6B339A7F-B79A-42B9-A90F-F77EAB688BB9}">
      <dgm:prSet custT="1"/>
      <dgm:spPr/>
      <dgm:t>
        <a:bodyPr>
          <a:noAutofit/>
        </a:bodyPr>
        <a:lstStyle/>
        <a:p>
          <a:pPr rtl="0"/>
          <a:r>
            <a:rPr lang="tr" sz="1400" b="0" i="0" u="none" strike="noStrike">
              <a:solidFill>
                <a:srgbClr val="000000"/>
              </a:solidFill>
              <a:latin typeface="Source Sans Pro" charset="0"/>
              <a:ea typeface="Source Sans Pro" charset="0"/>
            </a:rPr>
            <a:t>yolcuların bilinçli kararlar almasına izin veren veri alışverişinin desteklenmesi, otomatik izleme, çoklu kontrol noktaları veya veri şeffaflığı.</a:t>
          </a:r>
          <a:endParaRPr lang="en-GB" sz="1400" b="0">
            <a:solidFill>
              <a:schemeClr val="tx1"/>
            </a:solidFill>
            <a:latin typeface="Source Sans Pro" panose="020B0503030403020204" pitchFamily="34" charset="0"/>
            <a:ea typeface="Source Sans Pro" panose="020B0503030403020204" pitchFamily="34" charset="0"/>
          </a:endParaRPr>
        </a:p>
      </dgm:t>
    </dgm:pt>
    <dgm:pt modelId="{4BED6C4A-F9FF-469D-ACF7-0CD9D4A3C443}" type="sibTrans" cxnId="{4CE4E988-7673-4984-97D2-051B9568A015}">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2EE1FF31-3BE8-47F6-83DA-74A7150884F8}" type="sibTrans" cxnId="{D1F05BAA-0A75-4C32-B624-6B2717DACB5F}">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AB925504-0B99-4F2E-B70A-D46A95A2F69B}" type="parTrans" cxnId="{7ED3A58F-002F-4474-8C18-5F388265BFC9}">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450D8CDC-0B24-4E1B-873C-BA06033EC125}">
      <dgm:prSet custT="1"/>
      <dgm:spPr/>
      <dgm:t>
        <a:bodyPr>
          <a:noAutofit/>
        </a:bodyPr>
        <a:lstStyle/>
        <a:p>
          <a:pPr rtl="0"/>
          <a:r>
            <a:rPr lang="tr" sz="2400" b="0" i="0" u="none" strike="noStrike">
              <a:solidFill>
                <a:srgbClr val="000000"/>
              </a:solidFill>
              <a:latin typeface="Source Sans Pro" charset="0"/>
              <a:ea typeface="Source Sans Pro" charset="0"/>
            </a:rPr>
            <a:t>5. Koordinasyon </a:t>
          </a:r>
          <a:endParaRPr lang="en-GB" sz="2400" b="0">
            <a:solidFill>
              <a:schemeClr val="tx1"/>
            </a:solidFill>
            <a:latin typeface="Source Sans Pro" panose="020B0503030403020204" pitchFamily="34" charset="0"/>
            <a:ea typeface="Source Sans Pro" panose="020B0503030403020204" pitchFamily="34" charset="0"/>
          </a:endParaRPr>
        </a:p>
      </dgm:t>
    </dgm:pt>
    <dgm:pt modelId="{7E85D3D5-B431-4F6D-AE2B-D35BD96B2FA7}" type="parTrans" cxnId="{0237A464-E753-446F-ACD3-159481AE46B2}">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DAC145E3-FACC-4F23-90AE-8DEE5DF514D0}">
      <dgm:prSet custT="1"/>
      <dgm:spPr/>
      <dgm:t>
        <a:bodyPr>
          <a:noAutofit/>
        </a:bodyPr>
        <a:lstStyle/>
        <a:p>
          <a:pPr rtl="0"/>
          <a:r>
            <a:rPr lang="tr" sz="1400" b="0" i="0" u="none" strike="noStrike">
              <a:solidFill>
                <a:srgbClr val="000000"/>
              </a:solidFill>
              <a:latin typeface="Source Sans Pro" charset="0"/>
              <a:ea typeface="Source Sans Pro" charset="0"/>
            </a:rPr>
            <a:t>istenen sonuçlara göre tutarlı karar vermeyi kolaylaştıracak sistemlerin oluşturulması.</a:t>
          </a:r>
          <a:endParaRPr lang="en-GB" sz="1400" b="0">
            <a:solidFill>
              <a:schemeClr val="tx1"/>
            </a:solidFill>
            <a:latin typeface="Source Sans Pro" panose="020B0503030403020204" pitchFamily="34" charset="0"/>
            <a:ea typeface="Source Sans Pro" panose="020B0503030403020204" pitchFamily="34" charset="0"/>
          </a:endParaRPr>
        </a:p>
      </dgm:t>
    </dgm:pt>
    <dgm:pt modelId="{A40ADDF8-C396-4C8F-A16F-AD56531D86CF}" type="sibTrans" cxnId="{0237A464-E753-446F-ACD3-159481AE46B2}">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B5DBE31F-D708-43C4-AEB8-14634C2F3835}" type="sibTrans" cxnId="{7ED3A58F-002F-4474-8C18-5F388265BFC9}">
      <dgm:prSet custT="1"/>
      <dgm:spPr/>
      <dgm:t>
        <a:bodyPr/>
        <a:lstStyle/>
        <a:p>
          <a:endParaRPr lang="en-GB" sz="1600" b="0">
            <a:solidFill>
              <a:schemeClr val="tx1"/>
            </a:solidFill>
            <a:latin typeface="Source Sans Pro" panose="020B0503030403020204" pitchFamily="34" charset="0"/>
            <a:ea typeface="Source Sans Pro" panose="020B0503030403020204" pitchFamily="34" charset="0"/>
          </a:endParaRPr>
        </a:p>
      </dgm:t>
    </dgm:pt>
    <dgm:pt modelId="{094068B8-0CF0-414C-BFF7-CDF2BF096BCC}" type="pres">
      <dgm:prSet presAssocID="{6DE4CB9E-5676-442F-ABA6-E9701BA8832F}" presName="Name0" presStyleCnt="0">
        <dgm:presLayoutVars>
          <dgm:dir/>
          <dgm:animLvl val="lvl"/>
          <dgm:resizeHandles val="exact"/>
        </dgm:presLayoutVars>
      </dgm:prSet>
      <dgm:spPr/>
    </dgm:pt>
    <dgm:pt modelId="{76229EDD-7740-4D16-8492-D87665EF6D31}" type="pres">
      <dgm:prSet presAssocID="{9BA4226A-E200-413A-A06D-0282527189B4}" presName="linNode" presStyleCnt="0"/>
      <dgm:spPr/>
    </dgm:pt>
    <dgm:pt modelId="{71688B6F-F7D7-4576-BDDF-999F15B2AA23}" type="pres">
      <dgm:prSet presAssocID="{9BA4226A-E200-413A-A06D-0282527189B4}" presName="parentText" presStyleLbl="node1" presStyleIdx="0" presStyleCnt="5">
        <dgm:presLayoutVars>
          <dgm:chMax val="1"/>
          <dgm:bulletEnabled val="1"/>
        </dgm:presLayoutVars>
      </dgm:prSet>
      <dgm:spPr/>
    </dgm:pt>
    <dgm:pt modelId="{003064CE-8F13-4E47-8D9D-2502259B9273}" type="pres">
      <dgm:prSet presAssocID="{9BA4226A-E200-413A-A06D-0282527189B4}" presName="descendantText" presStyleLbl="alignAccFollowNode1" presStyleIdx="0" presStyleCnt="5">
        <dgm:presLayoutVars>
          <dgm:bulletEnabled val="1"/>
        </dgm:presLayoutVars>
      </dgm:prSet>
      <dgm:spPr/>
    </dgm:pt>
    <dgm:pt modelId="{AAC6CB4D-F5D5-4584-BC93-972B305B5447}" type="pres">
      <dgm:prSet presAssocID="{3625F8E4-B21C-4D68-9CB7-CA41B80C379E}" presName="sp" presStyleCnt="0"/>
      <dgm:spPr/>
    </dgm:pt>
    <dgm:pt modelId="{1F6CE60E-3205-4C7A-85B2-B21F98A5B9B0}" type="pres">
      <dgm:prSet presAssocID="{B60F305A-31DA-4800-A18A-1352C95526BB}" presName="linNode" presStyleCnt="0"/>
      <dgm:spPr/>
    </dgm:pt>
    <dgm:pt modelId="{FB316C01-8DE9-4A8C-BD02-A910C2B2DBC2}" type="pres">
      <dgm:prSet presAssocID="{B60F305A-31DA-4800-A18A-1352C95526BB}" presName="parentText" presStyleLbl="node1" presStyleIdx="1" presStyleCnt="5">
        <dgm:presLayoutVars>
          <dgm:chMax val="1"/>
          <dgm:bulletEnabled val="1"/>
        </dgm:presLayoutVars>
      </dgm:prSet>
      <dgm:spPr/>
    </dgm:pt>
    <dgm:pt modelId="{2D865D31-AA29-4C5B-9AFC-6C6A7D81A855}" type="pres">
      <dgm:prSet presAssocID="{B60F305A-31DA-4800-A18A-1352C95526BB}" presName="descendantText" presStyleLbl="alignAccFollowNode1" presStyleIdx="1" presStyleCnt="5">
        <dgm:presLayoutVars>
          <dgm:bulletEnabled val="1"/>
        </dgm:presLayoutVars>
      </dgm:prSet>
      <dgm:spPr/>
    </dgm:pt>
    <dgm:pt modelId="{94C0FE07-BB22-48A5-946F-ACCE08248815}" type="pres">
      <dgm:prSet presAssocID="{0B9C5B4F-AA71-4277-97E6-0CF0551BD832}" presName="sp" presStyleCnt="0"/>
      <dgm:spPr/>
    </dgm:pt>
    <dgm:pt modelId="{5766F2C6-118C-48EC-BD1B-42593986DC6A}" type="pres">
      <dgm:prSet presAssocID="{3F7BEDA8-BFEE-4C92-B9F4-DFC84D4A4F9E}" presName="linNode" presStyleCnt="0"/>
      <dgm:spPr/>
    </dgm:pt>
    <dgm:pt modelId="{55F693A4-DE5E-4EA0-98D6-F0DD2B8228FC}" type="pres">
      <dgm:prSet presAssocID="{3F7BEDA8-BFEE-4C92-B9F4-DFC84D4A4F9E}" presName="parentText" presStyleLbl="node1" presStyleIdx="2" presStyleCnt="5">
        <dgm:presLayoutVars>
          <dgm:chMax val="1"/>
          <dgm:bulletEnabled val="1"/>
        </dgm:presLayoutVars>
      </dgm:prSet>
      <dgm:spPr/>
    </dgm:pt>
    <dgm:pt modelId="{1A5FF8F9-2A5F-45C9-B392-2A0966A68483}" type="pres">
      <dgm:prSet presAssocID="{3F7BEDA8-BFEE-4C92-B9F4-DFC84D4A4F9E}" presName="descendantText" presStyleLbl="alignAccFollowNode1" presStyleIdx="2" presStyleCnt="5">
        <dgm:presLayoutVars>
          <dgm:bulletEnabled val="1"/>
        </dgm:presLayoutVars>
      </dgm:prSet>
      <dgm:spPr/>
    </dgm:pt>
    <dgm:pt modelId="{5ED5ACA1-49C2-417E-A0AB-F370414E456D}" type="pres">
      <dgm:prSet presAssocID="{D2C798A3-800B-438F-9787-6C79A9472B18}" presName="sp" presStyleCnt="0"/>
      <dgm:spPr/>
    </dgm:pt>
    <dgm:pt modelId="{CF6FA2E0-4EFA-4E90-975A-0D06EB22E3F4}" type="pres">
      <dgm:prSet presAssocID="{9D613969-6998-4536-ACF1-BA7E57DE6A76}" presName="linNode" presStyleCnt="0"/>
      <dgm:spPr/>
    </dgm:pt>
    <dgm:pt modelId="{9BB02C0D-7441-4234-B31D-7BB096A1BF30}" type="pres">
      <dgm:prSet presAssocID="{9D613969-6998-4536-ACF1-BA7E57DE6A76}" presName="parentText" presStyleLbl="node1" presStyleIdx="3" presStyleCnt="5">
        <dgm:presLayoutVars>
          <dgm:chMax val="1"/>
          <dgm:bulletEnabled val="1"/>
        </dgm:presLayoutVars>
      </dgm:prSet>
      <dgm:spPr/>
    </dgm:pt>
    <dgm:pt modelId="{23CFA01F-EFE3-4698-B992-8201A9CF7F01}" type="pres">
      <dgm:prSet presAssocID="{9D613969-6998-4536-ACF1-BA7E57DE6A76}" presName="descendantText" presStyleLbl="alignAccFollowNode1" presStyleIdx="3" presStyleCnt="5">
        <dgm:presLayoutVars>
          <dgm:bulletEnabled val="1"/>
        </dgm:presLayoutVars>
      </dgm:prSet>
      <dgm:spPr/>
    </dgm:pt>
    <dgm:pt modelId="{208BF174-5DA5-43F5-AC5C-C0CA8B9EA0D8}" type="pres">
      <dgm:prSet presAssocID="{2EE1FF31-3BE8-47F6-83DA-74A7150884F8}" presName="sp" presStyleCnt="0"/>
      <dgm:spPr/>
    </dgm:pt>
    <dgm:pt modelId="{A8934A27-7E68-43AA-9301-D145F8A89B8D}" type="pres">
      <dgm:prSet presAssocID="{450D8CDC-0B24-4E1B-873C-BA06033EC125}" presName="linNode" presStyleCnt="0"/>
      <dgm:spPr/>
    </dgm:pt>
    <dgm:pt modelId="{46E102BC-E14A-4575-BE87-708EE6A0E14E}" type="pres">
      <dgm:prSet presAssocID="{450D8CDC-0B24-4E1B-873C-BA06033EC125}" presName="parentText" presStyleLbl="node1" presStyleIdx="4" presStyleCnt="5">
        <dgm:presLayoutVars>
          <dgm:chMax val="1"/>
          <dgm:bulletEnabled val="1"/>
        </dgm:presLayoutVars>
      </dgm:prSet>
      <dgm:spPr/>
    </dgm:pt>
    <dgm:pt modelId="{2782A7C8-0FBC-4229-8020-CB7068703543}" type="pres">
      <dgm:prSet presAssocID="{450D8CDC-0B24-4E1B-873C-BA06033EC125}" presName="descendantText" presStyleLbl="alignAccFollowNode1" presStyleIdx="4" presStyleCnt="5">
        <dgm:presLayoutVars>
          <dgm:bulletEnabled val="1"/>
        </dgm:presLayoutVars>
      </dgm:prSet>
      <dgm:spPr/>
    </dgm:pt>
  </dgm:ptLst>
  <dgm:cxnLst>
    <dgm:cxn modelId="{A1DB0B0D-15AC-40B6-88FD-1482B00F51BE}" type="presOf" srcId="{9BA4226A-E200-413A-A06D-0282527189B4}" destId="{71688B6F-F7D7-4576-BDDF-999F15B2AA23}" srcOrd="0" destOrd="0" presId="urn:microsoft.com/office/officeart/2005/8/layout/vList5"/>
    <dgm:cxn modelId="{A4653718-A9D2-4DD4-BAE0-08D823888858}" type="presOf" srcId="{DAC145E3-FACC-4F23-90AE-8DEE5DF514D0}" destId="{2782A7C8-0FBC-4229-8020-CB7068703543}" srcOrd="0" destOrd="0" presId="urn:microsoft.com/office/officeart/2005/8/layout/vList5"/>
    <dgm:cxn modelId="{4FE32824-3B0C-4386-BD52-9871DBF71E48}" type="presOf" srcId="{293876DA-2E70-4EB3-B2BC-D80ED2C38418}" destId="{2D865D31-AA29-4C5B-9AFC-6C6A7D81A855}" srcOrd="0" destOrd="0" presId="urn:microsoft.com/office/officeart/2005/8/layout/vList5"/>
    <dgm:cxn modelId="{2F47AE31-91FB-4054-BED0-A0AAC12F4CAA}" type="presOf" srcId="{B60F305A-31DA-4800-A18A-1352C95526BB}" destId="{FB316C01-8DE9-4A8C-BD02-A910C2B2DBC2}" srcOrd="0" destOrd="0" presId="urn:microsoft.com/office/officeart/2005/8/layout/vList5"/>
    <dgm:cxn modelId="{0237A464-E753-446F-ACD3-159481AE46B2}" srcId="{450D8CDC-0B24-4E1B-873C-BA06033EC125}" destId="{DAC145E3-FACC-4F23-90AE-8DEE5DF514D0}" srcOrd="0" destOrd="0" parTransId="{7E85D3D5-B431-4F6D-AE2B-D35BD96B2FA7}" sibTransId="{A40ADDF8-C396-4C8F-A16F-AD56531D86CF}"/>
    <dgm:cxn modelId="{4D215C46-383B-43BA-ACBB-17760E2F1531}" srcId="{6DE4CB9E-5676-442F-ABA6-E9701BA8832F}" destId="{9BA4226A-E200-413A-A06D-0282527189B4}" srcOrd="0" destOrd="0" parTransId="{236A03D0-5C82-41CC-A65D-49FC6EB512EF}" sibTransId="{3625F8E4-B21C-4D68-9CB7-CA41B80C379E}"/>
    <dgm:cxn modelId="{26E6D549-C162-4228-852A-A75069114208}" srcId="{9BA4226A-E200-413A-A06D-0282527189B4}" destId="{A83B2C02-5F54-4216-90B9-23959094C806}" srcOrd="0" destOrd="0" parTransId="{678B80FB-34CF-4BF8-BC44-35D22F669D8A}" sibTransId="{76EC6281-C21C-4FDC-8F16-682AED763EAA}"/>
    <dgm:cxn modelId="{749BAB6B-0512-4509-9FC0-702D145E37BC}" srcId="{3F7BEDA8-BFEE-4C92-B9F4-DFC84D4A4F9E}" destId="{0C6DB9BB-DBC1-4B48-92FA-708DA56E86EE}" srcOrd="0" destOrd="0" parTransId="{413EDBB5-1571-419F-AA31-063AE686F341}" sibTransId="{6DE1F4DF-A93D-49C9-91BC-9D470B52B806}"/>
    <dgm:cxn modelId="{D772B76B-FE14-4D4D-8D78-7A959DD6637A}" srcId="{6DE4CB9E-5676-442F-ABA6-E9701BA8832F}" destId="{B60F305A-31DA-4800-A18A-1352C95526BB}" srcOrd="1" destOrd="0" parTransId="{F99B147B-9DF4-4597-B352-64668A52E79D}" sibTransId="{0B9C5B4F-AA71-4277-97E6-0CF0551BD832}"/>
    <dgm:cxn modelId="{BFD88B6E-E757-4212-AA3D-0A1FB40F6A71}" srcId="{6DE4CB9E-5676-442F-ABA6-E9701BA8832F}" destId="{3F7BEDA8-BFEE-4C92-B9F4-DFC84D4A4F9E}" srcOrd="2" destOrd="0" parTransId="{295569B2-4E06-42B8-B341-42022305CC84}" sibTransId="{D2C798A3-800B-438F-9787-6C79A9472B18}"/>
    <dgm:cxn modelId="{8506934E-91F7-4C74-B37C-FB155C89E3F7}" type="presOf" srcId="{A83B2C02-5F54-4216-90B9-23959094C806}" destId="{003064CE-8F13-4E47-8D9D-2502259B9273}" srcOrd="0" destOrd="0" presId="urn:microsoft.com/office/officeart/2005/8/layout/vList5"/>
    <dgm:cxn modelId="{4CE4E988-7673-4984-97D2-051B9568A015}" srcId="{9D613969-6998-4536-ACF1-BA7E57DE6A76}" destId="{6B339A7F-B79A-42B9-A90F-F77EAB688BB9}" srcOrd="0" destOrd="0" parTransId="{02E4F9C8-E250-4298-84E3-85C660F652F8}" sibTransId="{4BED6C4A-F9FF-469D-ACF7-0CD9D4A3C443}"/>
    <dgm:cxn modelId="{AB8C0A8B-CBA4-4ACE-AD11-75ABE99664B0}" srcId="{B60F305A-31DA-4800-A18A-1352C95526BB}" destId="{293876DA-2E70-4EB3-B2BC-D80ED2C38418}" srcOrd="0" destOrd="0" parTransId="{D56E63CA-DD7B-4EFF-8792-1ACD7AC92F84}" sibTransId="{786A9BE2-4C0C-46FC-8455-81E16BB5807A}"/>
    <dgm:cxn modelId="{7ED3A58F-002F-4474-8C18-5F388265BFC9}" srcId="{6DE4CB9E-5676-442F-ABA6-E9701BA8832F}" destId="{450D8CDC-0B24-4E1B-873C-BA06033EC125}" srcOrd="4" destOrd="0" parTransId="{AB925504-0B99-4F2E-B70A-D46A95A2F69B}" sibTransId="{B5DBE31F-D708-43C4-AEB8-14634C2F3835}"/>
    <dgm:cxn modelId="{237ED78F-9D31-4572-9FC0-D1FCAE7CE888}" type="presOf" srcId="{450D8CDC-0B24-4E1B-873C-BA06033EC125}" destId="{46E102BC-E14A-4575-BE87-708EE6A0E14E}" srcOrd="0" destOrd="0" presId="urn:microsoft.com/office/officeart/2005/8/layout/vList5"/>
    <dgm:cxn modelId="{FB9F35A1-96E6-491C-9D11-33886068E0DA}" type="presOf" srcId="{0C6DB9BB-DBC1-4B48-92FA-708DA56E86EE}" destId="{1A5FF8F9-2A5F-45C9-B392-2A0966A68483}" srcOrd="0" destOrd="0" presId="urn:microsoft.com/office/officeart/2005/8/layout/vList5"/>
    <dgm:cxn modelId="{D1F05BAA-0A75-4C32-B624-6B2717DACB5F}" srcId="{6DE4CB9E-5676-442F-ABA6-E9701BA8832F}" destId="{9D613969-6998-4536-ACF1-BA7E57DE6A76}" srcOrd="3" destOrd="0" parTransId="{C23B4DD8-5EAA-40EA-A073-D18234469500}" sibTransId="{2EE1FF31-3BE8-47F6-83DA-74A7150884F8}"/>
    <dgm:cxn modelId="{CCFAF3BF-A23B-41C7-AE80-47BCA94A91A5}" type="presOf" srcId="{3F7BEDA8-BFEE-4C92-B9F4-DFC84D4A4F9E}" destId="{55F693A4-DE5E-4EA0-98D6-F0DD2B8228FC}" srcOrd="0" destOrd="0" presId="urn:microsoft.com/office/officeart/2005/8/layout/vList5"/>
    <dgm:cxn modelId="{41AA3BC9-2714-4B11-81BC-21ED8B61D80A}" type="presOf" srcId="{9D613969-6998-4536-ACF1-BA7E57DE6A76}" destId="{9BB02C0D-7441-4234-B31D-7BB096A1BF30}" srcOrd="0" destOrd="0" presId="urn:microsoft.com/office/officeart/2005/8/layout/vList5"/>
    <dgm:cxn modelId="{E0F77DF0-9701-4AC7-9F81-CD51991D19DE}" type="presOf" srcId="{6DE4CB9E-5676-442F-ABA6-E9701BA8832F}" destId="{094068B8-0CF0-414C-BFF7-CDF2BF096BCC}" srcOrd="0" destOrd="0" presId="urn:microsoft.com/office/officeart/2005/8/layout/vList5"/>
    <dgm:cxn modelId="{AB3C05FD-3055-4953-8F6D-591E6A7C2E1E}" type="presOf" srcId="{6B339A7F-B79A-42B9-A90F-F77EAB688BB9}" destId="{23CFA01F-EFE3-4698-B992-8201A9CF7F01}" srcOrd="0" destOrd="0" presId="urn:microsoft.com/office/officeart/2005/8/layout/vList5"/>
    <dgm:cxn modelId="{BB7C6F99-1ADE-470E-9F7A-BF8D666E42CD}" type="presParOf" srcId="{094068B8-0CF0-414C-BFF7-CDF2BF096BCC}" destId="{76229EDD-7740-4D16-8492-D87665EF6D31}" srcOrd="0" destOrd="0" presId="urn:microsoft.com/office/officeart/2005/8/layout/vList5"/>
    <dgm:cxn modelId="{BC88A956-0924-4E78-8B41-7F573EEA79FC}" type="presParOf" srcId="{76229EDD-7740-4D16-8492-D87665EF6D31}" destId="{71688B6F-F7D7-4576-BDDF-999F15B2AA23}" srcOrd="0" destOrd="0" presId="urn:microsoft.com/office/officeart/2005/8/layout/vList5"/>
    <dgm:cxn modelId="{7614E29A-9C70-4FFE-994A-2FB0EED4414B}" type="presParOf" srcId="{76229EDD-7740-4D16-8492-D87665EF6D31}" destId="{003064CE-8F13-4E47-8D9D-2502259B9273}" srcOrd="1" destOrd="0" presId="urn:microsoft.com/office/officeart/2005/8/layout/vList5"/>
    <dgm:cxn modelId="{B918F7D9-E2E5-43B3-BB09-0A3924897E7B}" type="presParOf" srcId="{094068B8-0CF0-414C-BFF7-CDF2BF096BCC}" destId="{AAC6CB4D-F5D5-4584-BC93-972B305B5447}" srcOrd="1" destOrd="0" presId="urn:microsoft.com/office/officeart/2005/8/layout/vList5"/>
    <dgm:cxn modelId="{39596732-446A-467D-A9E3-12066CFCF6E9}" type="presParOf" srcId="{094068B8-0CF0-414C-BFF7-CDF2BF096BCC}" destId="{1F6CE60E-3205-4C7A-85B2-B21F98A5B9B0}" srcOrd="2" destOrd="0" presId="urn:microsoft.com/office/officeart/2005/8/layout/vList5"/>
    <dgm:cxn modelId="{0649D424-CB6A-4240-BDD7-18E0DE1D01C8}" type="presParOf" srcId="{1F6CE60E-3205-4C7A-85B2-B21F98A5B9B0}" destId="{FB316C01-8DE9-4A8C-BD02-A910C2B2DBC2}" srcOrd="0" destOrd="0" presId="urn:microsoft.com/office/officeart/2005/8/layout/vList5"/>
    <dgm:cxn modelId="{8EFA1A26-A754-454F-BC8B-A6FC84F6A511}" type="presParOf" srcId="{1F6CE60E-3205-4C7A-85B2-B21F98A5B9B0}" destId="{2D865D31-AA29-4C5B-9AFC-6C6A7D81A855}" srcOrd="1" destOrd="0" presId="urn:microsoft.com/office/officeart/2005/8/layout/vList5"/>
    <dgm:cxn modelId="{AF6637AE-FB39-4CFE-A043-96FED66B2E58}" type="presParOf" srcId="{094068B8-0CF0-414C-BFF7-CDF2BF096BCC}" destId="{94C0FE07-BB22-48A5-946F-ACCE08248815}" srcOrd="3" destOrd="0" presId="urn:microsoft.com/office/officeart/2005/8/layout/vList5"/>
    <dgm:cxn modelId="{B11C5EB9-2DD8-4B77-98A9-3C76728E9A62}" type="presParOf" srcId="{094068B8-0CF0-414C-BFF7-CDF2BF096BCC}" destId="{5766F2C6-118C-48EC-BD1B-42593986DC6A}" srcOrd="4" destOrd="0" presId="urn:microsoft.com/office/officeart/2005/8/layout/vList5"/>
    <dgm:cxn modelId="{0840B94E-65D8-47FE-B09B-3E8DE7CE0D88}" type="presParOf" srcId="{5766F2C6-118C-48EC-BD1B-42593986DC6A}" destId="{55F693A4-DE5E-4EA0-98D6-F0DD2B8228FC}" srcOrd="0" destOrd="0" presId="urn:microsoft.com/office/officeart/2005/8/layout/vList5"/>
    <dgm:cxn modelId="{5E0B1494-AB7B-48E0-B1B3-07774ECD207C}" type="presParOf" srcId="{5766F2C6-118C-48EC-BD1B-42593986DC6A}" destId="{1A5FF8F9-2A5F-45C9-B392-2A0966A68483}" srcOrd="1" destOrd="0" presId="urn:microsoft.com/office/officeart/2005/8/layout/vList5"/>
    <dgm:cxn modelId="{1F257A48-8FFB-45EC-9CEF-B611D04326C8}" type="presParOf" srcId="{094068B8-0CF0-414C-BFF7-CDF2BF096BCC}" destId="{5ED5ACA1-49C2-417E-A0AB-F370414E456D}" srcOrd="5" destOrd="0" presId="urn:microsoft.com/office/officeart/2005/8/layout/vList5"/>
    <dgm:cxn modelId="{C89A193B-AF31-4D60-A786-095B0ABD96F1}" type="presParOf" srcId="{094068B8-0CF0-414C-BFF7-CDF2BF096BCC}" destId="{CF6FA2E0-4EFA-4E90-975A-0D06EB22E3F4}" srcOrd="6" destOrd="0" presId="urn:microsoft.com/office/officeart/2005/8/layout/vList5"/>
    <dgm:cxn modelId="{35313D0E-1D9F-48CE-B034-9E61955C2BE6}" type="presParOf" srcId="{CF6FA2E0-4EFA-4E90-975A-0D06EB22E3F4}" destId="{9BB02C0D-7441-4234-B31D-7BB096A1BF30}" srcOrd="0" destOrd="0" presId="urn:microsoft.com/office/officeart/2005/8/layout/vList5"/>
    <dgm:cxn modelId="{8EC4B4DB-1EA1-455A-AD9B-699F7BD980F1}" type="presParOf" srcId="{CF6FA2E0-4EFA-4E90-975A-0D06EB22E3F4}" destId="{23CFA01F-EFE3-4698-B992-8201A9CF7F01}" srcOrd="1" destOrd="0" presId="urn:microsoft.com/office/officeart/2005/8/layout/vList5"/>
    <dgm:cxn modelId="{1A9B0629-2511-40C3-A7FA-942456FDA12C}" type="presParOf" srcId="{094068B8-0CF0-414C-BFF7-CDF2BF096BCC}" destId="{208BF174-5DA5-43F5-AC5C-C0CA8B9EA0D8}" srcOrd="7" destOrd="0" presId="urn:microsoft.com/office/officeart/2005/8/layout/vList5"/>
    <dgm:cxn modelId="{017CDB72-3FA2-4EA0-A14A-7DD8D972FA44}" type="presParOf" srcId="{094068B8-0CF0-414C-BFF7-CDF2BF096BCC}" destId="{A8934A27-7E68-43AA-9301-D145F8A89B8D}" srcOrd="8" destOrd="0" presId="urn:microsoft.com/office/officeart/2005/8/layout/vList5"/>
    <dgm:cxn modelId="{FB214F95-45DE-4393-9B17-F3B2E404D8C8}" type="presParOf" srcId="{A8934A27-7E68-43AA-9301-D145F8A89B8D}" destId="{46E102BC-E14A-4575-BE87-708EE6A0E14E}" srcOrd="0" destOrd="0" presId="urn:microsoft.com/office/officeart/2005/8/layout/vList5"/>
    <dgm:cxn modelId="{B1821BEE-5880-4BC0-BD6A-5DD3C7B0E60D}" type="presParOf" srcId="{A8934A27-7E68-43AA-9301-D145F8A89B8D}" destId="{2782A7C8-0FBC-4229-8020-CB70687035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A3A8109D-9EA9-42F2-AA40-A930618823C3}" type="doc">
      <dgm:prSet loTypeId="urn:microsoft.com/office/officeart/2005/8/layout/hierarchy3" loCatId="list" qsTypeId="urn:microsoft.com/office/officeart/2005/8/quickstyle/simple1" qsCatId="simple" csTypeId="urn:microsoft.com/office/officeart/2005/8/colors/accent6_3" csCatId="accent6" phldr="1"/>
      <dgm:spPr/>
      <dgm:t>
        <a:bodyPr/>
        <a:lstStyle/>
        <a:p>
          <a:endParaRPr lang="en-GB"/>
        </a:p>
      </dgm:t>
    </dgm:pt>
    <dgm:pt modelId="{23861FC2-10CF-46B3-856B-7D1D058B190E}" type="parTrans" cxnId="{B37AE4FD-C04F-4CD7-949F-4AB9AE35E6D3}">
      <dgm:prSet custT="1"/>
      <dgm:spPr/>
      <dgm:t>
        <a:bodyPr/>
        <a:lstStyle/>
        <a:p>
          <a:endParaRPr lang="en-GB" sz="3200">
            <a:solidFill>
              <a:schemeClr val="tx1"/>
            </a:solidFill>
          </a:endParaRPr>
        </a:p>
      </dgm:t>
    </dgm:pt>
    <dgm:pt modelId="{30AC4CE6-9923-49AA-B98C-45E96D51CEE1}">
      <dgm:prSet phldrT="[Text]" custT="1"/>
      <dgm:spPr/>
      <dgm:t>
        <a:bodyPr>
          <a:noAutofit/>
        </a:bodyPr>
        <a:lstStyle/>
        <a:p>
          <a:pPr rtl="0"/>
          <a:r>
            <a:rPr lang="tr" sz="2000" b="1" i="0" u="none" strike="noStrike">
              <a:latin typeface="Calibri"/>
            </a:rPr>
            <a:t>Ekonomi</a:t>
          </a:r>
          <a:endParaRPr lang="en-GB" sz="2000" b="1"/>
        </a:p>
      </dgm:t>
    </dgm:pt>
    <dgm:pt modelId="{3BEB01C3-C4D9-4488-B6C9-477310BB0B93}" type="parTrans" cxnId="{F3B7FAA1-2507-4B4B-BB31-614B5647294F}">
      <dgm:prSet custT="1"/>
      <dgm:spPr/>
      <dgm:t>
        <a:bodyPr/>
        <a:lstStyle/>
        <a:p>
          <a:endParaRPr lang="en-GB" sz="3200">
            <a:solidFill>
              <a:schemeClr val="tx1"/>
            </a:solidFill>
          </a:endParaRPr>
        </a:p>
      </dgm:t>
    </dgm:pt>
    <dgm:pt modelId="{46173BBB-4233-41CB-8EFC-790587211546}">
      <dgm:prSet phldrT="[Text]" custT="1"/>
      <dgm:spPr/>
      <dgm:t>
        <a:bodyPr>
          <a:noAutofit/>
        </a:bodyPr>
        <a:lstStyle/>
        <a:p>
          <a:pPr rtl="0"/>
          <a:r>
            <a:rPr lang="tr" sz="1200" b="0" i="0" u="none" strike="noStrike">
              <a:latin typeface="Calibri"/>
            </a:rPr>
            <a:t>Çok çeşitli endüstriler</a:t>
          </a:r>
          <a:endParaRPr lang="en-GB" sz="1200"/>
        </a:p>
      </dgm:t>
    </dgm:pt>
    <dgm:pt modelId="{4F967DC9-2D7B-404E-B4BF-D289397D48F7}" type="sibTrans" cxnId="{F3B7FAA1-2507-4B4B-BB31-614B5647294F}">
      <dgm:prSet custT="1"/>
      <dgm:spPr/>
      <dgm:t>
        <a:bodyPr/>
        <a:lstStyle/>
        <a:p>
          <a:endParaRPr lang="en-GB" sz="3200">
            <a:solidFill>
              <a:schemeClr val="tx1"/>
            </a:solidFill>
          </a:endParaRPr>
        </a:p>
      </dgm:t>
    </dgm:pt>
    <dgm:pt modelId="{059ABB1E-12C6-4ABA-B73E-FC600BB225A2}" type="parTrans" cxnId="{21CA6BC9-A380-4DA0-B4B4-234F1EED7438}">
      <dgm:prSet custT="1"/>
      <dgm:spPr/>
      <dgm:t>
        <a:bodyPr/>
        <a:lstStyle/>
        <a:p>
          <a:endParaRPr lang="en-GB" sz="3200">
            <a:solidFill>
              <a:schemeClr val="tx1"/>
            </a:solidFill>
          </a:endParaRPr>
        </a:p>
      </dgm:t>
    </dgm:pt>
    <dgm:pt modelId="{1BD45718-CD58-4F81-86D2-A471EA2B3897}">
      <dgm:prSet custT="1"/>
      <dgm:spPr/>
      <dgm:t>
        <a:bodyPr>
          <a:noAutofit/>
        </a:bodyPr>
        <a:lstStyle/>
        <a:p>
          <a:pPr rtl="0"/>
          <a:r>
            <a:rPr lang="tr" sz="1200" b="0" i="0" u="none" strike="noStrike">
              <a:latin typeface="Calibri"/>
            </a:rPr>
            <a:t>Büyüme yaratacak dinamik bir ekonomi</a:t>
          </a:r>
          <a:endParaRPr lang="en-US" sz="1200"/>
        </a:p>
      </dgm:t>
    </dgm:pt>
    <dgm:pt modelId="{A391D5F4-6F99-45B8-A216-29B91DED499A}" type="sibTrans" cxnId="{21CA6BC9-A380-4DA0-B4B4-234F1EED7438}">
      <dgm:prSet custT="1"/>
      <dgm:spPr/>
      <dgm:t>
        <a:bodyPr/>
        <a:lstStyle/>
        <a:p>
          <a:endParaRPr lang="en-GB" sz="3200">
            <a:solidFill>
              <a:schemeClr val="tx1"/>
            </a:solidFill>
          </a:endParaRPr>
        </a:p>
      </dgm:t>
    </dgm:pt>
    <dgm:pt modelId="{F7188680-B057-479A-BDFB-0BC6C94C87AD}" type="parTrans" cxnId="{1E40D467-3BDC-476E-A34C-5E198F6A5074}">
      <dgm:prSet custT="1"/>
      <dgm:spPr/>
      <dgm:t>
        <a:bodyPr/>
        <a:lstStyle/>
        <a:p>
          <a:endParaRPr lang="en-GB" sz="3200">
            <a:solidFill>
              <a:schemeClr val="tx1"/>
            </a:solidFill>
          </a:endParaRPr>
        </a:p>
      </dgm:t>
    </dgm:pt>
    <dgm:pt modelId="{C0939527-D97C-49DD-91B5-566784E08BAD}">
      <dgm:prSet custT="1"/>
      <dgm:spPr/>
      <dgm:t>
        <a:bodyPr>
          <a:noAutofit/>
        </a:bodyPr>
        <a:lstStyle/>
        <a:p>
          <a:pPr rtl="0"/>
          <a:r>
            <a:rPr lang="tr" sz="1200" b="0" i="0" u="none" strike="noStrike">
              <a:latin typeface="Calibri"/>
            </a:rPr>
            <a:t>Yeniliklerin gerçekleşmesine imkân tanıyan koşullar</a:t>
          </a:r>
          <a:endParaRPr lang="en-US" sz="1200"/>
        </a:p>
      </dgm:t>
    </dgm:pt>
    <dgm:pt modelId="{40018DE6-71F6-46EA-B8A5-BC9ED962333E}" type="sibTrans" cxnId="{1E40D467-3BDC-476E-A34C-5E198F6A5074}">
      <dgm:prSet custT="1"/>
      <dgm:spPr/>
      <dgm:t>
        <a:bodyPr/>
        <a:lstStyle/>
        <a:p>
          <a:endParaRPr lang="en-GB" sz="3200">
            <a:solidFill>
              <a:schemeClr val="tx1"/>
            </a:solidFill>
          </a:endParaRPr>
        </a:p>
      </dgm:t>
    </dgm:pt>
    <dgm:pt modelId="{088AA9BB-6943-48FC-8C97-1E9BB27AECA1}" type="parTrans" cxnId="{1584A88D-BDE6-476C-8A35-A41F04C67F83}">
      <dgm:prSet custT="1"/>
      <dgm:spPr/>
      <dgm:t>
        <a:bodyPr/>
        <a:lstStyle/>
        <a:p>
          <a:endParaRPr lang="en-GB" sz="3200">
            <a:solidFill>
              <a:schemeClr val="tx1"/>
            </a:solidFill>
          </a:endParaRPr>
        </a:p>
      </dgm:t>
    </dgm:pt>
    <dgm:pt modelId="{7E637F7A-489C-4FAD-95D6-34C83E232781}">
      <dgm:prSet custT="1"/>
      <dgm:spPr/>
      <dgm:t>
        <a:bodyPr>
          <a:noAutofit/>
        </a:bodyPr>
        <a:lstStyle/>
        <a:p>
          <a:pPr rtl="0"/>
          <a:r>
            <a:rPr lang="tr" sz="1200" b="0" i="0" u="none" strike="noStrike">
              <a:latin typeface="Calibri"/>
            </a:rPr>
            <a:t>İstihdama, eğitime, hizmetlere, yeterlilik eğitimlerine erişimi olan insanlar</a:t>
          </a:r>
          <a:endParaRPr lang="en-US" sz="1200"/>
        </a:p>
      </dgm:t>
    </dgm:pt>
    <dgm:pt modelId="{1704E1B1-8E29-4D81-AB8D-91A95604B57C}" type="sibTrans" cxnId="{1584A88D-BDE6-476C-8A35-A41F04C67F83}">
      <dgm:prSet custT="1"/>
      <dgm:spPr/>
      <dgm:t>
        <a:bodyPr/>
        <a:lstStyle/>
        <a:p>
          <a:endParaRPr lang="en-GB" sz="3200">
            <a:solidFill>
              <a:schemeClr val="tx1"/>
            </a:solidFill>
          </a:endParaRPr>
        </a:p>
      </dgm:t>
    </dgm:pt>
    <dgm:pt modelId="{1E750C9E-C01C-4633-A058-97B64CE4E83B}" type="sibTrans" cxnId="{B37AE4FD-C04F-4CD7-949F-4AB9AE35E6D3}">
      <dgm:prSet custT="1"/>
      <dgm:spPr/>
      <dgm:t>
        <a:bodyPr/>
        <a:lstStyle/>
        <a:p>
          <a:endParaRPr lang="en-GB" sz="3200">
            <a:solidFill>
              <a:schemeClr val="tx1"/>
            </a:solidFill>
          </a:endParaRPr>
        </a:p>
      </dgm:t>
    </dgm:pt>
    <dgm:pt modelId="{76C829F1-FD17-4330-85FD-31D1721FCC80}" type="parTrans" cxnId="{4E660E07-A81C-4DFA-BA14-4F7AFC57D8A9}">
      <dgm:prSet custT="1"/>
      <dgm:spPr/>
      <dgm:t>
        <a:bodyPr/>
        <a:lstStyle/>
        <a:p>
          <a:endParaRPr lang="en-GB" sz="3200">
            <a:solidFill>
              <a:schemeClr val="tx1"/>
            </a:solidFill>
          </a:endParaRPr>
        </a:p>
      </dgm:t>
    </dgm:pt>
    <dgm:pt modelId="{1EE3EE30-7135-446A-8F6C-B5EF93A69675}">
      <dgm:prSet phldrT="[Text]" custT="1"/>
      <dgm:spPr/>
      <dgm:t>
        <a:bodyPr>
          <a:noAutofit/>
        </a:bodyPr>
        <a:lstStyle/>
        <a:p>
          <a:pPr rtl="0"/>
          <a:r>
            <a:rPr lang="tr" sz="2000" b="1" i="0" u="none" strike="noStrike">
              <a:latin typeface="Calibri"/>
            </a:rPr>
            <a:t>Yönetişim</a:t>
          </a:r>
          <a:endParaRPr lang="en-GB" sz="2000" b="1"/>
        </a:p>
      </dgm:t>
    </dgm:pt>
    <dgm:pt modelId="{BEB75A8B-9C15-4611-A72B-13FD6A8AF6C7}" type="parTrans" cxnId="{CE5797CA-B0DC-467D-8A8D-1C15B045662D}">
      <dgm:prSet custT="1"/>
      <dgm:spPr/>
      <dgm:t>
        <a:bodyPr/>
        <a:lstStyle/>
        <a:p>
          <a:endParaRPr lang="en-GB" sz="3200">
            <a:solidFill>
              <a:schemeClr val="tx1"/>
            </a:solidFill>
          </a:endParaRPr>
        </a:p>
      </dgm:t>
    </dgm:pt>
    <dgm:pt modelId="{679B924A-ECC7-405A-9ACD-3F3A95B24E72}">
      <dgm:prSet phldrT="[Text]" custT="1"/>
      <dgm:spPr/>
      <dgm:t>
        <a:bodyPr>
          <a:noAutofit/>
        </a:bodyPr>
        <a:lstStyle/>
        <a:p>
          <a:pPr rtl="0"/>
          <a:r>
            <a:rPr lang="tr" sz="1200" b="0" i="0" u="none" strike="noStrike">
              <a:latin typeface="Calibri"/>
            </a:rPr>
            <a:t>Anlaşılır liderlik ve yönetim</a:t>
          </a:r>
          <a:endParaRPr lang="en-GB" sz="1200"/>
        </a:p>
      </dgm:t>
    </dgm:pt>
    <dgm:pt modelId="{0998D4BF-877E-47EC-8CAC-29E6D2EFCFCE}" type="sibTrans" cxnId="{CE5797CA-B0DC-467D-8A8D-1C15B045662D}">
      <dgm:prSet custT="1"/>
      <dgm:spPr/>
      <dgm:t>
        <a:bodyPr/>
        <a:lstStyle/>
        <a:p>
          <a:endParaRPr lang="en-GB" sz="3200">
            <a:solidFill>
              <a:schemeClr val="tx1"/>
            </a:solidFill>
          </a:endParaRPr>
        </a:p>
      </dgm:t>
    </dgm:pt>
    <dgm:pt modelId="{01F052DC-3AB7-4B28-B6BD-F1A1D5DF1021}" type="parTrans" cxnId="{92F25459-AE44-450C-B11D-C91E32424B84}">
      <dgm:prSet custT="1"/>
      <dgm:spPr/>
      <dgm:t>
        <a:bodyPr/>
        <a:lstStyle/>
        <a:p>
          <a:endParaRPr lang="en-GB" sz="3200">
            <a:solidFill>
              <a:schemeClr val="tx1"/>
            </a:solidFill>
          </a:endParaRPr>
        </a:p>
      </dgm:t>
    </dgm:pt>
    <dgm:pt modelId="{D35630F5-E101-4B5D-944A-009DDAA9D3E4}">
      <dgm:prSet custT="1"/>
      <dgm:spPr/>
      <dgm:t>
        <a:bodyPr>
          <a:noAutofit/>
        </a:bodyPr>
        <a:lstStyle/>
        <a:p>
          <a:pPr rtl="0"/>
          <a:r>
            <a:rPr lang="tr" sz="1200" b="0" i="0" u="none" strike="noStrike">
              <a:latin typeface="Calibri"/>
            </a:rPr>
            <a:t>Liderler tarafından alınan stratejik ve kapsamlı yaklaşımlar</a:t>
          </a:r>
          <a:endParaRPr lang="en-US" sz="1200"/>
        </a:p>
      </dgm:t>
    </dgm:pt>
    <dgm:pt modelId="{F3B1D957-24E9-43C8-A9E1-69559DBA739C}" type="sibTrans" cxnId="{92F25459-AE44-450C-B11D-C91E32424B84}">
      <dgm:prSet custT="1"/>
      <dgm:spPr/>
      <dgm:t>
        <a:bodyPr/>
        <a:lstStyle/>
        <a:p>
          <a:endParaRPr lang="en-GB" sz="3200">
            <a:solidFill>
              <a:schemeClr val="tx1"/>
            </a:solidFill>
          </a:endParaRPr>
        </a:p>
      </dgm:t>
    </dgm:pt>
    <dgm:pt modelId="{4A7EDCD8-42EE-48F7-A9C0-1086EC421C63}" type="parTrans" cxnId="{9A3A7E92-D835-4D44-B0E5-4A7FFEC51B44}">
      <dgm:prSet custT="1"/>
      <dgm:spPr/>
      <dgm:t>
        <a:bodyPr/>
        <a:lstStyle/>
        <a:p>
          <a:endParaRPr lang="en-GB" sz="3200">
            <a:solidFill>
              <a:schemeClr val="tx1"/>
            </a:solidFill>
          </a:endParaRPr>
        </a:p>
      </dgm:t>
    </dgm:pt>
    <dgm:pt modelId="{7A5610D5-28B6-4F41-8165-E96DF99FDB5C}">
      <dgm:prSet custT="1"/>
      <dgm:spPr/>
      <dgm:t>
        <a:bodyPr>
          <a:noAutofit/>
        </a:bodyPr>
        <a:lstStyle/>
        <a:p>
          <a:pPr rtl="0"/>
          <a:r>
            <a:rPr lang="tr" sz="1200" b="0" i="0" u="none" strike="noStrike">
              <a:latin typeface="Calibri"/>
            </a:rPr>
            <a:t>Liyakatli bir kamu sektörünün mevcudiyeti</a:t>
          </a:r>
          <a:endParaRPr lang="en-US" sz="1200"/>
        </a:p>
      </dgm:t>
    </dgm:pt>
    <dgm:pt modelId="{F7F3804E-C348-461B-A97B-7ECCC45D6963}" type="sibTrans" cxnId="{9A3A7E92-D835-4D44-B0E5-4A7FFEC51B44}">
      <dgm:prSet custT="1"/>
      <dgm:spPr/>
      <dgm:t>
        <a:bodyPr/>
        <a:lstStyle/>
        <a:p>
          <a:endParaRPr lang="en-GB" sz="3200">
            <a:solidFill>
              <a:schemeClr val="tx1"/>
            </a:solidFill>
          </a:endParaRPr>
        </a:p>
      </dgm:t>
    </dgm:pt>
    <dgm:pt modelId="{F5D1E535-F111-4627-8254-8D5963183843}" type="parTrans" cxnId="{6BF05338-335F-4C93-9E69-D49D4FDAC06E}">
      <dgm:prSet custT="1"/>
      <dgm:spPr/>
      <dgm:t>
        <a:bodyPr/>
        <a:lstStyle/>
        <a:p>
          <a:endParaRPr lang="en-GB" sz="3200">
            <a:solidFill>
              <a:schemeClr val="tx1"/>
            </a:solidFill>
          </a:endParaRPr>
        </a:p>
      </dgm:t>
    </dgm:pt>
    <dgm:pt modelId="{03015CE8-96A9-4258-9201-1DB4AFB36787}">
      <dgm:prSet custT="1"/>
      <dgm:spPr/>
      <dgm:t>
        <a:bodyPr>
          <a:noAutofit/>
        </a:bodyPr>
        <a:lstStyle/>
        <a:p>
          <a:pPr rtl="0"/>
          <a:r>
            <a:rPr lang="tr" sz="1200" b="0" i="0" u="none" strike="noStrike">
              <a:latin typeface="Calibri"/>
            </a:rPr>
            <a:t>Açık ve şeffaf bir işleyişi olan hükûmetin varlığı</a:t>
          </a:r>
          <a:endParaRPr lang="en-US" sz="1200"/>
        </a:p>
      </dgm:t>
    </dgm:pt>
    <dgm:pt modelId="{BE05C371-DC0A-46B3-BCFE-56EBE73096B5}" type="sibTrans" cxnId="{6BF05338-335F-4C93-9E69-D49D4FDAC06E}">
      <dgm:prSet custT="1"/>
      <dgm:spPr/>
      <dgm:t>
        <a:bodyPr/>
        <a:lstStyle/>
        <a:p>
          <a:endParaRPr lang="en-GB" sz="3200">
            <a:solidFill>
              <a:schemeClr val="tx1"/>
            </a:solidFill>
          </a:endParaRPr>
        </a:p>
      </dgm:t>
    </dgm:pt>
    <dgm:pt modelId="{63CF0274-9227-4E29-9E03-F1BE29FD9623}" type="sibTrans" cxnId="{4E660E07-A81C-4DFA-BA14-4F7AFC57D8A9}">
      <dgm:prSet custT="1"/>
      <dgm:spPr/>
      <dgm:t>
        <a:bodyPr/>
        <a:lstStyle/>
        <a:p>
          <a:endParaRPr lang="en-GB" sz="3200">
            <a:solidFill>
              <a:schemeClr val="tx1"/>
            </a:solidFill>
          </a:endParaRPr>
        </a:p>
      </dgm:t>
    </dgm:pt>
    <dgm:pt modelId="{4F6D254B-9628-46BC-BAE7-43877A2AFBE8}" type="parTrans" cxnId="{AFD1E269-189F-4F37-8033-7B9061FAF2A9}">
      <dgm:prSet custT="1"/>
      <dgm:spPr/>
      <dgm:t>
        <a:bodyPr/>
        <a:lstStyle/>
        <a:p>
          <a:endParaRPr lang="en-GB" sz="3200">
            <a:solidFill>
              <a:schemeClr val="tx1"/>
            </a:solidFill>
          </a:endParaRPr>
        </a:p>
      </dgm:t>
    </dgm:pt>
    <dgm:pt modelId="{A69DAB9E-CF96-4308-A3A4-43E30A22C958}">
      <dgm:prSet phldrT="[Text]" custT="1"/>
      <dgm:spPr/>
      <dgm:t>
        <a:bodyPr>
          <a:noAutofit/>
        </a:bodyPr>
        <a:lstStyle/>
        <a:p>
          <a:pPr rtl="0"/>
          <a:r>
            <a:rPr lang="tr" sz="2000" b="1" i="0" u="none" strike="noStrike">
              <a:latin typeface="Calibri"/>
            </a:rPr>
            <a:t>Toplum</a:t>
          </a:r>
          <a:endParaRPr lang="en-GB" sz="2000" b="1"/>
        </a:p>
      </dgm:t>
    </dgm:pt>
    <dgm:pt modelId="{816B2CD7-ECBF-4137-8CD5-14742B5E1406}" type="parTrans" cxnId="{22DB1D1C-5F93-400C-81E7-AD0F345D94C1}">
      <dgm:prSet custT="1"/>
      <dgm:spPr/>
      <dgm:t>
        <a:bodyPr/>
        <a:lstStyle/>
        <a:p>
          <a:endParaRPr lang="en-GB" sz="3200">
            <a:solidFill>
              <a:schemeClr val="tx1"/>
            </a:solidFill>
          </a:endParaRPr>
        </a:p>
      </dgm:t>
    </dgm:pt>
    <dgm:pt modelId="{3C2F2F36-7EA4-406A-A341-F16C112FD3D3}">
      <dgm:prSet phldrT="[Text]" custT="1"/>
      <dgm:spPr/>
      <dgm:t>
        <a:bodyPr>
          <a:noAutofit/>
        </a:bodyPr>
        <a:lstStyle/>
        <a:p>
          <a:pPr rtl="0"/>
          <a:r>
            <a:rPr lang="tr" sz="1200" b="0" i="0" u="none" strike="noStrike">
              <a:latin typeface="Calibri"/>
            </a:rPr>
            <a:t>Toplumun kapsayıcı ve uyumlu olması</a:t>
          </a:r>
          <a:endParaRPr lang="en-GB" sz="1200"/>
        </a:p>
      </dgm:t>
    </dgm:pt>
    <dgm:pt modelId="{22D817B1-7C4D-46A8-B56C-2A7EE32C2EB9}" type="sibTrans" cxnId="{22DB1D1C-5F93-400C-81E7-AD0F345D94C1}">
      <dgm:prSet custT="1"/>
      <dgm:spPr/>
      <dgm:t>
        <a:bodyPr/>
        <a:lstStyle/>
        <a:p>
          <a:endParaRPr lang="en-GB" sz="3200">
            <a:solidFill>
              <a:schemeClr val="tx1"/>
            </a:solidFill>
          </a:endParaRPr>
        </a:p>
      </dgm:t>
    </dgm:pt>
    <dgm:pt modelId="{8434118F-422A-4292-BA4B-11ED71C25FC6}" type="parTrans" cxnId="{EE82A612-9C00-4AD8-9BD1-9A2F972FF7B7}">
      <dgm:prSet custT="1"/>
      <dgm:spPr/>
      <dgm:t>
        <a:bodyPr/>
        <a:lstStyle/>
        <a:p>
          <a:endParaRPr lang="en-GB" sz="3200">
            <a:solidFill>
              <a:schemeClr val="tx1"/>
            </a:solidFill>
          </a:endParaRPr>
        </a:p>
      </dgm:t>
    </dgm:pt>
    <dgm:pt modelId="{E620C0AF-2B1D-48F3-9B0F-92D4579AC275}">
      <dgm:prSet custT="1"/>
      <dgm:spPr/>
      <dgm:t>
        <a:bodyPr>
          <a:noAutofit/>
        </a:bodyPr>
        <a:lstStyle/>
        <a:p>
          <a:pPr rtl="0"/>
          <a:r>
            <a:rPr lang="tr" sz="1200" b="0" i="0" u="none" strike="noStrike">
              <a:latin typeface="Calibri"/>
            </a:rPr>
            <a:t>Topluluklardaki vatandaş bağlantılarının aktifliliği</a:t>
          </a:r>
          <a:endParaRPr lang="en-US" sz="1200"/>
        </a:p>
      </dgm:t>
    </dgm:pt>
    <dgm:pt modelId="{CAEA49D0-541C-4800-830B-925C14101B16}" type="sibTrans" cxnId="{EE82A612-9C00-4AD8-9BD1-9A2F972FF7B7}">
      <dgm:prSet custT="1"/>
      <dgm:spPr/>
      <dgm:t>
        <a:bodyPr/>
        <a:lstStyle/>
        <a:p>
          <a:endParaRPr lang="en-GB" sz="3200">
            <a:solidFill>
              <a:schemeClr val="tx1"/>
            </a:solidFill>
          </a:endParaRPr>
        </a:p>
      </dgm:t>
    </dgm:pt>
    <dgm:pt modelId="{74C3E771-BCAA-4E65-B288-DBEE349DC8A1}" type="parTrans" cxnId="{35F26AE0-DBDD-46B4-9381-C63EF218D256}">
      <dgm:prSet custT="1"/>
      <dgm:spPr/>
      <dgm:t>
        <a:bodyPr/>
        <a:lstStyle/>
        <a:p>
          <a:endParaRPr lang="en-GB" sz="3200">
            <a:solidFill>
              <a:schemeClr val="tx1"/>
            </a:solidFill>
          </a:endParaRPr>
        </a:p>
      </dgm:t>
    </dgm:pt>
    <dgm:pt modelId="{6BA3595C-E89A-4F1B-B0F3-8B34B0501C7F}">
      <dgm:prSet custT="1"/>
      <dgm:spPr/>
      <dgm:t>
        <a:bodyPr>
          <a:noAutofit/>
        </a:bodyPr>
        <a:lstStyle/>
        <a:p>
          <a:pPr rtl="0"/>
          <a:r>
            <a:rPr lang="tr" sz="1200" b="0" i="0" u="none" strike="noStrike">
              <a:latin typeface="Calibri"/>
            </a:rPr>
            <a:t>Komşuların güvenilir olması</a:t>
          </a:r>
          <a:endParaRPr lang="en-US" sz="1200"/>
        </a:p>
      </dgm:t>
    </dgm:pt>
    <dgm:pt modelId="{FA527C39-D605-4613-9138-5B3BBA8AC448}" type="sibTrans" cxnId="{35F26AE0-DBDD-46B4-9381-C63EF218D256}">
      <dgm:prSet custT="1"/>
      <dgm:spPr/>
      <dgm:t>
        <a:bodyPr/>
        <a:lstStyle/>
        <a:p>
          <a:endParaRPr lang="en-GB" sz="3200">
            <a:solidFill>
              <a:schemeClr val="tx1"/>
            </a:solidFill>
          </a:endParaRPr>
        </a:p>
      </dgm:t>
    </dgm:pt>
    <dgm:pt modelId="{EAE9ABB7-0B6E-48B6-A533-7D2191D21A06}" type="parTrans" cxnId="{EA7BF8F7-0507-44AD-ACA3-CBE679281EF6}">
      <dgm:prSet custT="1"/>
      <dgm:spPr/>
      <dgm:t>
        <a:bodyPr/>
        <a:lstStyle/>
        <a:p>
          <a:endParaRPr lang="en-GB" sz="3200">
            <a:solidFill>
              <a:schemeClr val="tx1"/>
            </a:solidFill>
          </a:endParaRPr>
        </a:p>
      </dgm:t>
    </dgm:pt>
    <dgm:pt modelId="{85563524-B494-4CC8-8BEF-E83186A1F7B9}">
      <dgm:prSet custT="1"/>
      <dgm:spPr/>
      <dgm:t>
        <a:bodyPr>
          <a:noAutofit/>
        </a:bodyPr>
        <a:lstStyle/>
        <a:p>
          <a:pPr rtl="0"/>
          <a:r>
            <a:rPr lang="tr" sz="1200" b="0" i="0" u="none" strike="noStrike">
              <a:latin typeface="Calibri"/>
            </a:rPr>
            <a:t>Vatandaşların sağlıklı bir yaşam sürmesi</a:t>
          </a:r>
          <a:endParaRPr lang="en-US" sz="1200"/>
        </a:p>
      </dgm:t>
    </dgm:pt>
    <dgm:pt modelId="{DB671CF7-DD9A-4AE0-8064-58C6A2C350CA}" type="sibTrans" cxnId="{EA7BF8F7-0507-44AD-ACA3-CBE679281EF6}">
      <dgm:prSet custT="1"/>
      <dgm:spPr/>
      <dgm:t>
        <a:bodyPr/>
        <a:lstStyle/>
        <a:p>
          <a:endParaRPr lang="en-GB" sz="3200">
            <a:solidFill>
              <a:schemeClr val="tx1"/>
            </a:solidFill>
          </a:endParaRPr>
        </a:p>
      </dgm:t>
    </dgm:pt>
    <dgm:pt modelId="{45AE424F-53BF-4063-94EC-69CD9FA33B30}" type="sibTrans" cxnId="{AFD1E269-189F-4F37-8033-7B9061FAF2A9}">
      <dgm:prSet custT="1"/>
      <dgm:spPr/>
      <dgm:t>
        <a:bodyPr/>
        <a:lstStyle/>
        <a:p>
          <a:endParaRPr lang="en-GB" sz="3200">
            <a:solidFill>
              <a:schemeClr val="tx1"/>
            </a:solidFill>
          </a:endParaRPr>
        </a:p>
      </dgm:t>
    </dgm:pt>
    <dgm:pt modelId="{8A6AA294-A33C-4B4C-867C-E1CB2B70AE2B}" type="parTrans" cxnId="{3F119450-3074-4963-A25F-E6120BD71809}">
      <dgm:prSet custT="1"/>
      <dgm:spPr/>
      <dgm:t>
        <a:bodyPr/>
        <a:lstStyle/>
        <a:p>
          <a:endParaRPr lang="en-GB" sz="3200">
            <a:solidFill>
              <a:schemeClr val="tx1"/>
            </a:solidFill>
          </a:endParaRPr>
        </a:p>
      </dgm:t>
    </dgm:pt>
    <dgm:pt modelId="{63BFB3BA-1707-4AF4-91DF-CF028BB376D3}">
      <dgm:prSet custT="1"/>
      <dgm:spPr/>
      <dgm:t>
        <a:bodyPr>
          <a:noAutofit/>
        </a:bodyPr>
        <a:lstStyle/>
        <a:p>
          <a:pPr rtl="0"/>
          <a:r>
            <a:rPr lang="tr" sz="2000" b="1" i="0" u="none" strike="noStrike">
              <a:latin typeface="Calibri"/>
            </a:rPr>
            <a:t>Çevre</a:t>
          </a:r>
          <a:endParaRPr lang="en-GB" sz="2000" b="1"/>
        </a:p>
      </dgm:t>
    </dgm:pt>
    <dgm:pt modelId="{3151F71D-6ADC-47A5-8AC2-63D365319D25}" type="parTrans" cxnId="{FECEFA2A-4DBA-484E-879E-2B7EDE15254C}">
      <dgm:prSet custT="1"/>
      <dgm:spPr/>
      <dgm:t>
        <a:bodyPr/>
        <a:lstStyle/>
        <a:p>
          <a:endParaRPr lang="en-GB" sz="3200">
            <a:solidFill>
              <a:schemeClr val="tx1"/>
            </a:solidFill>
          </a:endParaRPr>
        </a:p>
      </dgm:t>
    </dgm:pt>
    <dgm:pt modelId="{33E34BA5-BC74-45C2-B063-EA865F7DBCF8}">
      <dgm:prSet custT="1"/>
      <dgm:spPr/>
      <dgm:t>
        <a:bodyPr>
          <a:noAutofit/>
        </a:bodyPr>
        <a:lstStyle/>
        <a:p>
          <a:pPr rtl="0"/>
          <a:r>
            <a:rPr lang="tr" sz="1200" b="0" i="0" u="none" strike="noStrike">
              <a:latin typeface="Calibri"/>
            </a:rPr>
            <a:t>Ekosistemini güvenli ve çeşitliliğe sahip olması</a:t>
          </a:r>
          <a:endParaRPr lang="en-GB" sz="1200"/>
        </a:p>
      </dgm:t>
    </dgm:pt>
    <dgm:pt modelId="{37E279C9-3FA9-42A1-A5D7-E364F5013B3C}" type="sibTrans" cxnId="{FECEFA2A-4DBA-484E-879E-2B7EDE15254C}">
      <dgm:prSet custT="1"/>
      <dgm:spPr/>
      <dgm:t>
        <a:bodyPr/>
        <a:lstStyle/>
        <a:p>
          <a:endParaRPr lang="en-GB" sz="3200">
            <a:solidFill>
              <a:schemeClr val="tx1"/>
            </a:solidFill>
          </a:endParaRPr>
        </a:p>
      </dgm:t>
    </dgm:pt>
    <dgm:pt modelId="{5D67605A-344D-4EC8-9350-2A6011CD64B2}" type="parTrans" cxnId="{A0777970-84BC-4A7E-BBB4-2F79B6DFDE45}">
      <dgm:prSet custT="1"/>
      <dgm:spPr/>
      <dgm:t>
        <a:bodyPr/>
        <a:lstStyle/>
        <a:p>
          <a:endParaRPr lang="en-GB" sz="3200">
            <a:solidFill>
              <a:schemeClr val="tx1"/>
            </a:solidFill>
          </a:endParaRPr>
        </a:p>
      </dgm:t>
    </dgm:pt>
    <dgm:pt modelId="{65023A84-39B4-4A7D-8C4D-1A666D6F1C1C}">
      <dgm:prSet custT="1"/>
      <dgm:spPr/>
      <dgm:t>
        <a:bodyPr>
          <a:noAutofit/>
        </a:bodyPr>
        <a:lstStyle/>
        <a:p>
          <a:pPr rtl="0"/>
          <a:r>
            <a:rPr lang="tr" sz="1200" b="0" i="0" u="none" strike="noStrike">
              <a:latin typeface="Calibri"/>
            </a:rPr>
            <a:t>Altyapının temel ihtiyaçları karşılayabilecek güce sahip olması</a:t>
          </a:r>
          <a:endParaRPr lang="en-US" sz="1200"/>
        </a:p>
      </dgm:t>
    </dgm:pt>
    <dgm:pt modelId="{B25C1572-566D-41B6-A6ED-C2D5132A45B7}" type="sibTrans" cxnId="{A0777970-84BC-4A7E-BBB4-2F79B6DFDE45}">
      <dgm:prSet custT="1"/>
      <dgm:spPr/>
      <dgm:t>
        <a:bodyPr/>
        <a:lstStyle/>
        <a:p>
          <a:endParaRPr lang="en-GB" sz="3200">
            <a:solidFill>
              <a:schemeClr val="tx1"/>
            </a:solidFill>
          </a:endParaRPr>
        </a:p>
      </dgm:t>
    </dgm:pt>
    <dgm:pt modelId="{0D7F746E-9870-4CCC-B154-74672EE44B25}" type="parTrans" cxnId="{2577D8B3-721A-44B1-8B5F-41C7C05DA4D4}">
      <dgm:prSet custT="1"/>
      <dgm:spPr/>
      <dgm:t>
        <a:bodyPr/>
        <a:lstStyle/>
        <a:p>
          <a:endParaRPr lang="en-GB" sz="3200">
            <a:solidFill>
              <a:schemeClr val="tx1"/>
            </a:solidFill>
          </a:endParaRPr>
        </a:p>
      </dgm:t>
    </dgm:pt>
    <dgm:pt modelId="{0A4E6CD7-A841-4C47-8034-E13CB20024C7}">
      <dgm:prSet custT="1"/>
      <dgm:spPr/>
      <dgm:t>
        <a:bodyPr>
          <a:noAutofit/>
        </a:bodyPr>
        <a:lstStyle/>
        <a:p>
          <a:pPr rtl="0"/>
          <a:r>
            <a:rPr lang="tr" sz="1200" b="0" i="0" u="none" strike="noStrike">
              <a:latin typeface="Calibri"/>
            </a:rPr>
            <a:t>Doğal kaynakların yeterli olması</a:t>
          </a:r>
          <a:endParaRPr lang="en-US" sz="1200"/>
        </a:p>
      </dgm:t>
    </dgm:pt>
    <dgm:pt modelId="{045095BC-1F07-4886-B906-116E267AF7CD}" type="sibTrans" cxnId="{2577D8B3-721A-44B1-8B5F-41C7C05DA4D4}">
      <dgm:prSet custT="1"/>
      <dgm:spPr/>
      <dgm:t>
        <a:bodyPr/>
        <a:lstStyle/>
        <a:p>
          <a:endParaRPr lang="en-GB" sz="3200">
            <a:solidFill>
              <a:schemeClr val="tx1"/>
            </a:solidFill>
          </a:endParaRPr>
        </a:p>
      </dgm:t>
    </dgm:pt>
    <dgm:pt modelId="{8644FA34-D2CF-42E9-8403-E08FD8C3D3A9}" type="parTrans" cxnId="{3C1D34E2-814E-44E7-88B9-84BB195E735D}">
      <dgm:prSet custT="1"/>
      <dgm:spPr/>
      <dgm:t>
        <a:bodyPr/>
        <a:lstStyle/>
        <a:p>
          <a:endParaRPr lang="en-GB" sz="3200">
            <a:solidFill>
              <a:schemeClr val="tx1"/>
            </a:solidFill>
          </a:endParaRPr>
        </a:p>
      </dgm:t>
    </dgm:pt>
    <dgm:pt modelId="{32CA2C32-356D-4A00-B96A-9A318F89E182}">
      <dgm:prSet custT="1"/>
      <dgm:spPr/>
      <dgm:t>
        <a:bodyPr>
          <a:noAutofit/>
        </a:bodyPr>
        <a:lstStyle/>
        <a:p>
          <a:pPr rtl="0"/>
          <a:r>
            <a:rPr lang="tr" sz="1200" b="0" i="0" u="none" strike="noStrike">
              <a:latin typeface="Calibri"/>
            </a:rPr>
            <a:t>Arazi kullanımına ilişkin tutarlı politikaların varlığı</a:t>
          </a:r>
          <a:endParaRPr lang="en-US" sz="1200"/>
        </a:p>
      </dgm:t>
    </dgm:pt>
    <dgm:pt modelId="{DD2CA2E8-3B32-4791-9564-E3E6F878B178}" type="sibTrans" cxnId="{3C1D34E2-814E-44E7-88B9-84BB195E735D}">
      <dgm:prSet custT="1"/>
      <dgm:spPr/>
      <dgm:t>
        <a:bodyPr/>
        <a:lstStyle/>
        <a:p>
          <a:endParaRPr lang="en-GB" sz="3200">
            <a:solidFill>
              <a:schemeClr val="tx1"/>
            </a:solidFill>
          </a:endParaRPr>
        </a:p>
      </dgm:t>
    </dgm:pt>
    <dgm:pt modelId="{0FE9A628-D227-44EA-9E5E-B1BAF61DCEB0}" type="sibTrans" cxnId="{3F119450-3074-4963-A25F-E6120BD71809}">
      <dgm:prSet custT="1"/>
      <dgm:spPr/>
      <dgm:t>
        <a:bodyPr/>
        <a:lstStyle/>
        <a:p>
          <a:endParaRPr lang="en-GB" sz="3200">
            <a:solidFill>
              <a:schemeClr val="tx1"/>
            </a:solidFill>
          </a:endParaRPr>
        </a:p>
      </dgm:t>
    </dgm:pt>
    <dgm:pt modelId="{5179A052-A475-46E1-BF82-712346D78A12}" type="pres">
      <dgm:prSet presAssocID="{A3A8109D-9EA9-42F2-AA40-A930618823C3}" presName="diagram" presStyleCnt="0">
        <dgm:presLayoutVars>
          <dgm:chPref val="1"/>
          <dgm:dir/>
          <dgm:animOne val="branch"/>
          <dgm:animLvl val="lvl"/>
          <dgm:resizeHandles/>
        </dgm:presLayoutVars>
      </dgm:prSet>
      <dgm:spPr/>
    </dgm:pt>
    <dgm:pt modelId="{34F94326-5C94-49C8-8015-B980199A3DFA}" type="pres">
      <dgm:prSet presAssocID="{30AC4CE6-9923-49AA-B98C-45E96D51CEE1}" presName="root" presStyleCnt="0"/>
      <dgm:spPr/>
    </dgm:pt>
    <dgm:pt modelId="{DC1AE6CE-700A-4049-993B-AA8EBAEC339C}" type="pres">
      <dgm:prSet presAssocID="{30AC4CE6-9923-49AA-B98C-45E96D51CEE1}" presName="rootComposite" presStyleCnt="0"/>
      <dgm:spPr/>
    </dgm:pt>
    <dgm:pt modelId="{3E18F1DC-0CB2-4104-B33F-56D4F743780E}" type="pres">
      <dgm:prSet presAssocID="{30AC4CE6-9923-49AA-B98C-45E96D51CEE1}" presName="rootText" presStyleLbl="node1" presStyleIdx="0" presStyleCnt="4" custScaleX="142598"/>
      <dgm:spPr/>
    </dgm:pt>
    <dgm:pt modelId="{48F62A4B-1D99-4791-84CC-D3699E112C6B}" type="pres">
      <dgm:prSet presAssocID="{30AC4CE6-9923-49AA-B98C-45E96D51CEE1}" presName="rootConnector" presStyleLbl="node1" presStyleIdx="0" presStyleCnt="4"/>
      <dgm:spPr/>
    </dgm:pt>
    <dgm:pt modelId="{1627D804-4294-4E49-9BA0-CD0CD82A0FB5}" type="pres">
      <dgm:prSet presAssocID="{30AC4CE6-9923-49AA-B98C-45E96D51CEE1}" presName="childShape" presStyleCnt="0"/>
      <dgm:spPr/>
    </dgm:pt>
    <dgm:pt modelId="{EC9DC5F5-4751-48CD-888B-4857627D93EF}" type="pres">
      <dgm:prSet presAssocID="{3BEB01C3-C4D9-4488-B6C9-477310BB0B93}" presName="Name13" presStyleLbl="parChTrans1D2" presStyleIdx="0" presStyleCnt="16"/>
      <dgm:spPr/>
    </dgm:pt>
    <dgm:pt modelId="{07E6C879-486C-48C6-B2BE-347F305068DC}" type="pres">
      <dgm:prSet presAssocID="{46173BBB-4233-41CB-8EFC-790587211546}" presName="childText" presStyleLbl="bgAcc1" presStyleIdx="0" presStyleCnt="16" custScaleX="141985">
        <dgm:presLayoutVars>
          <dgm:bulletEnabled val="1"/>
        </dgm:presLayoutVars>
      </dgm:prSet>
      <dgm:spPr/>
    </dgm:pt>
    <dgm:pt modelId="{E081252F-FF72-40C1-86B1-E974A99E6443}" type="pres">
      <dgm:prSet presAssocID="{059ABB1E-12C6-4ABA-B73E-FC600BB225A2}" presName="Name13" presStyleLbl="parChTrans1D2" presStyleIdx="1" presStyleCnt="16"/>
      <dgm:spPr/>
    </dgm:pt>
    <dgm:pt modelId="{C093A8DE-A275-46C5-87A2-0AB26B659242}" type="pres">
      <dgm:prSet presAssocID="{1BD45718-CD58-4F81-86D2-A471EA2B3897}" presName="childText" presStyleLbl="bgAcc1" presStyleIdx="1" presStyleCnt="16" custScaleX="141985">
        <dgm:presLayoutVars>
          <dgm:bulletEnabled val="1"/>
        </dgm:presLayoutVars>
      </dgm:prSet>
      <dgm:spPr/>
    </dgm:pt>
    <dgm:pt modelId="{B994D6AF-5D17-4964-A236-34F4C1A9B14A}" type="pres">
      <dgm:prSet presAssocID="{F7188680-B057-479A-BDFB-0BC6C94C87AD}" presName="Name13" presStyleLbl="parChTrans1D2" presStyleIdx="2" presStyleCnt="16"/>
      <dgm:spPr/>
    </dgm:pt>
    <dgm:pt modelId="{8CFE1B7D-F39E-4E07-BD03-4A7E8222BE95}" type="pres">
      <dgm:prSet presAssocID="{C0939527-D97C-49DD-91B5-566784E08BAD}" presName="childText" presStyleLbl="bgAcc1" presStyleIdx="2" presStyleCnt="16" custScaleX="141985">
        <dgm:presLayoutVars>
          <dgm:bulletEnabled val="1"/>
        </dgm:presLayoutVars>
      </dgm:prSet>
      <dgm:spPr/>
    </dgm:pt>
    <dgm:pt modelId="{4E8B59B9-BFA5-445D-A16F-70F42299FFB6}" type="pres">
      <dgm:prSet presAssocID="{088AA9BB-6943-48FC-8C97-1E9BB27AECA1}" presName="Name13" presStyleLbl="parChTrans1D2" presStyleIdx="3" presStyleCnt="16"/>
      <dgm:spPr/>
    </dgm:pt>
    <dgm:pt modelId="{8DA891E0-614B-41C0-8AC2-6DD8E987577E}" type="pres">
      <dgm:prSet presAssocID="{7E637F7A-489C-4FAD-95D6-34C83E232781}" presName="childText" presStyleLbl="bgAcc1" presStyleIdx="3" presStyleCnt="16" custScaleX="141985">
        <dgm:presLayoutVars>
          <dgm:bulletEnabled val="1"/>
        </dgm:presLayoutVars>
      </dgm:prSet>
      <dgm:spPr/>
    </dgm:pt>
    <dgm:pt modelId="{79A1DAB6-6CD3-403A-B9B5-B59085391A47}" type="pres">
      <dgm:prSet presAssocID="{1EE3EE30-7135-446A-8F6C-B5EF93A69675}" presName="root" presStyleCnt="0"/>
      <dgm:spPr/>
    </dgm:pt>
    <dgm:pt modelId="{875C523B-10B9-45B8-8249-BEB58017504D}" type="pres">
      <dgm:prSet presAssocID="{1EE3EE30-7135-446A-8F6C-B5EF93A69675}" presName="rootComposite" presStyleCnt="0"/>
      <dgm:spPr/>
    </dgm:pt>
    <dgm:pt modelId="{D9043815-3815-4C04-8656-38618F9D3F26}" type="pres">
      <dgm:prSet presAssocID="{1EE3EE30-7135-446A-8F6C-B5EF93A69675}" presName="rootText" presStyleLbl="node1" presStyleIdx="1" presStyleCnt="4" custScaleX="122330"/>
      <dgm:spPr/>
    </dgm:pt>
    <dgm:pt modelId="{AFC9923E-7B3A-48FB-B2D2-0B3331C1B9A7}" type="pres">
      <dgm:prSet presAssocID="{1EE3EE30-7135-446A-8F6C-B5EF93A69675}" presName="rootConnector" presStyleLbl="node1" presStyleIdx="1" presStyleCnt="4"/>
      <dgm:spPr/>
    </dgm:pt>
    <dgm:pt modelId="{1AB9A066-27B7-4B3B-8B42-A4AB8B9C6365}" type="pres">
      <dgm:prSet presAssocID="{1EE3EE30-7135-446A-8F6C-B5EF93A69675}" presName="childShape" presStyleCnt="0"/>
      <dgm:spPr/>
    </dgm:pt>
    <dgm:pt modelId="{BCC7F0B1-8B9D-4375-8215-F5B2311A6837}" type="pres">
      <dgm:prSet presAssocID="{BEB75A8B-9C15-4611-A72B-13FD6A8AF6C7}" presName="Name13" presStyleLbl="parChTrans1D2" presStyleIdx="4" presStyleCnt="16"/>
      <dgm:spPr/>
    </dgm:pt>
    <dgm:pt modelId="{949226D2-B7B7-4367-9630-CD195AFE518D}" type="pres">
      <dgm:prSet presAssocID="{679B924A-ECC7-405A-9ACD-3F3A95B24E72}" presName="childText" presStyleLbl="bgAcc1" presStyleIdx="4" presStyleCnt="16" custScaleX="141985">
        <dgm:presLayoutVars>
          <dgm:bulletEnabled val="1"/>
        </dgm:presLayoutVars>
      </dgm:prSet>
      <dgm:spPr/>
    </dgm:pt>
    <dgm:pt modelId="{10D0A785-6197-459E-94ED-C14BD3CC9441}" type="pres">
      <dgm:prSet presAssocID="{01F052DC-3AB7-4B28-B6BD-F1A1D5DF1021}" presName="Name13" presStyleLbl="parChTrans1D2" presStyleIdx="5" presStyleCnt="16"/>
      <dgm:spPr/>
    </dgm:pt>
    <dgm:pt modelId="{1F485109-59FC-43DC-A0F8-441C525CF7A9}" type="pres">
      <dgm:prSet presAssocID="{D35630F5-E101-4B5D-944A-009DDAA9D3E4}" presName="childText" presStyleLbl="bgAcc1" presStyleIdx="5" presStyleCnt="16" custScaleX="141985">
        <dgm:presLayoutVars>
          <dgm:bulletEnabled val="1"/>
        </dgm:presLayoutVars>
      </dgm:prSet>
      <dgm:spPr/>
    </dgm:pt>
    <dgm:pt modelId="{F8EB208E-7209-4EA2-B84D-DDCEC3F97D16}" type="pres">
      <dgm:prSet presAssocID="{4A7EDCD8-42EE-48F7-A9C0-1086EC421C63}" presName="Name13" presStyleLbl="parChTrans1D2" presStyleIdx="6" presStyleCnt="16"/>
      <dgm:spPr/>
    </dgm:pt>
    <dgm:pt modelId="{E2056BFF-882D-42D8-ADCD-78080CC5D4F2}" type="pres">
      <dgm:prSet presAssocID="{7A5610D5-28B6-4F41-8165-E96DF99FDB5C}" presName="childText" presStyleLbl="bgAcc1" presStyleIdx="6" presStyleCnt="16" custScaleX="141985">
        <dgm:presLayoutVars>
          <dgm:bulletEnabled val="1"/>
        </dgm:presLayoutVars>
      </dgm:prSet>
      <dgm:spPr/>
    </dgm:pt>
    <dgm:pt modelId="{1914AD32-AE94-4ADA-9081-77885B40F035}" type="pres">
      <dgm:prSet presAssocID="{F5D1E535-F111-4627-8254-8D5963183843}" presName="Name13" presStyleLbl="parChTrans1D2" presStyleIdx="7" presStyleCnt="16"/>
      <dgm:spPr/>
    </dgm:pt>
    <dgm:pt modelId="{64CC5EFF-AD7F-4643-B791-F3F2C01C4720}" type="pres">
      <dgm:prSet presAssocID="{03015CE8-96A9-4258-9201-1DB4AFB36787}" presName="childText" presStyleLbl="bgAcc1" presStyleIdx="7" presStyleCnt="16" custScaleX="141985">
        <dgm:presLayoutVars>
          <dgm:bulletEnabled val="1"/>
        </dgm:presLayoutVars>
      </dgm:prSet>
      <dgm:spPr/>
    </dgm:pt>
    <dgm:pt modelId="{DF96D73E-0254-40E4-9029-4DF0D084DCEC}" type="pres">
      <dgm:prSet presAssocID="{A69DAB9E-CF96-4308-A3A4-43E30A22C958}" presName="root" presStyleCnt="0"/>
      <dgm:spPr/>
    </dgm:pt>
    <dgm:pt modelId="{12536D13-BDC2-4E9F-8EF6-4C80AA17369F}" type="pres">
      <dgm:prSet presAssocID="{A69DAB9E-CF96-4308-A3A4-43E30A22C958}" presName="rootComposite" presStyleCnt="0"/>
      <dgm:spPr/>
    </dgm:pt>
    <dgm:pt modelId="{78BC24AF-0CD0-42BB-A333-AEFA563BD0A7}" type="pres">
      <dgm:prSet presAssocID="{A69DAB9E-CF96-4308-A3A4-43E30A22C958}" presName="rootText" presStyleLbl="node1" presStyleIdx="2" presStyleCnt="4"/>
      <dgm:spPr/>
    </dgm:pt>
    <dgm:pt modelId="{46297515-84E8-4120-8F92-D19082DC660F}" type="pres">
      <dgm:prSet presAssocID="{A69DAB9E-CF96-4308-A3A4-43E30A22C958}" presName="rootConnector" presStyleLbl="node1" presStyleIdx="2" presStyleCnt="4"/>
      <dgm:spPr/>
    </dgm:pt>
    <dgm:pt modelId="{3AC920EB-FE67-45DF-A5A8-BDEFED36F2E7}" type="pres">
      <dgm:prSet presAssocID="{A69DAB9E-CF96-4308-A3A4-43E30A22C958}" presName="childShape" presStyleCnt="0"/>
      <dgm:spPr/>
    </dgm:pt>
    <dgm:pt modelId="{6AA1B06E-21F4-4DCE-85C5-56E4AE588FA7}" type="pres">
      <dgm:prSet presAssocID="{816B2CD7-ECBF-4137-8CD5-14742B5E1406}" presName="Name13" presStyleLbl="parChTrans1D2" presStyleIdx="8" presStyleCnt="16"/>
      <dgm:spPr/>
    </dgm:pt>
    <dgm:pt modelId="{36A93335-8E6C-4706-AE61-9833A581AE77}" type="pres">
      <dgm:prSet presAssocID="{3C2F2F36-7EA4-406A-A341-F16C112FD3D3}" presName="childText" presStyleLbl="bgAcc1" presStyleIdx="8" presStyleCnt="16" custScaleX="141985">
        <dgm:presLayoutVars>
          <dgm:bulletEnabled val="1"/>
        </dgm:presLayoutVars>
      </dgm:prSet>
      <dgm:spPr/>
    </dgm:pt>
    <dgm:pt modelId="{54AB4918-5B2D-4FAB-8BA1-A89226D5928C}" type="pres">
      <dgm:prSet presAssocID="{8434118F-422A-4292-BA4B-11ED71C25FC6}" presName="Name13" presStyleLbl="parChTrans1D2" presStyleIdx="9" presStyleCnt="16"/>
      <dgm:spPr/>
    </dgm:pt>
    <dgm:pt modelId="{8305A490-AAD8-462B-8F0B-FDBD0F50C092}" type="pres">
      <dgm:prSet presAssocID="{E620C0AF-2B1D-48F3-9B0F-92D4579AC275}" presName="childText" presStyleLbl="bgAcc1" presStyleIdx="9" presStyleCnt="16" custScaleX="141985">
        <dgm:presLayoutVars>
          <dgm:bulletEnabled val="1"/>
        </dgm:presLayoutVars>
      </dgm:prSet>
      <dgm:spPr/>
    </dgm:pt>
    <dgm:pt modelId="{44E540C6-579C-43F5-AB6E-720D29D3BEAF}" type="pres">
      <dgm:prSet presAssocID="{74C3E771-BCAA-4E65-B288-DBEE349DC8A1}" presName="Name13" presStyleLbl="parChTrans1D2" presStyleIdx="10" presStyleCnt="16"/>
      <dgm:spPr/>
    </dgm:pt>
    <dgm:pt modelId="{51B84A06-A03A-4E5B-B886-F334BB6577DB}" type="pres">
      <dgm:prSet presAssocID="{6BA3595C-E89A-4F1B-B0F3-8B34B0501C7F}" presName="childText" presStyleLbl="bgAcc1" presStyleIdx="10" presStyleCnt="16" custScaleX="141985">
        <dgm:presLayoutVars>
          <dgm:bulletEnabled val="1"/>
        </dgm:presLayoutVars>
      </dgm:prSet>
      <dgm:spPr/>
    </dgm:pt>
    <dgm:pt modelId="{01D15970-4453-4D3C-9A64-B903D6FFEB19}" type="pres">
      <dgm:prSet presAssocID="{EAE9ABB7-0B6E-48B6-A533-7D2191D21A06}" presName="Name13" presStyleLbl="parChTrans1D2" presStyleIdx="11" presStyleCnt="16"/>
      <dgm:spPr/>
    </dgm:pt>
    <dgm:pt modelId="{5225CFC7-D441-4D9C-B00F-2FCC75BCEE54}" type="pres">
      <dgm:prSet presAssocID="{85563524-B494-4CC8-8BEF-E83186A1F7B9}" presName="childText" presStyleLbl="bgAcc1" presStyleIdx="11" presStyleCnt="16" custScaleX="141985">
        <dgm:presLayoutVars>
          <dgm:bulletEnabled val="1"/>
        </dgm:presLayoutVars>
      </dgm:prSet>
      <dgm:spPr/>
    </dgm:pt>
    <dgm:pt modelId="{F2787BD3-1B85-4407-9012-CDD69C009C71}" type="pres">
      <dgm:prSet presAssocID="{63BFB3BA-1707-4AF4-91DF-CF028BB376D3}" presName="root" presStyleCnt="0"/>
      <dgm:spPr/>
    </dgm:pt>
    <dgm:pt modelId="{E417A86F-B764-4A6B-80E8-61794B286A57}" type="pres">
      <dgm:prSet presAssocID="{63BFB3BA-1707-4AF4-91DF-CF028BB376D3}" presName="rootComposite" presStyleCnt="0"/>
      <dgm:spPr/>
    </dgm:pt>
    <dgm:pt modelId="{2B4835A2-2724-4348-A7FA-7A6A79088418}" type="pres">
      <dgm:prSet presAssocID="{63BFB3BA-1707-4AF4-91DF-CF028BB376D3}" presName="rootText" presStyleLbl="node1" presStyleIdx="3" presStyleCnt="4" custScaleX="135627"/>
      <dgm:spPr/>
    </dgm:pt>
    <dgm:pt modelId="{88CBD6AD-8922-4268-87D0-8CEF33C3D9B1}" type="pres">
      <dgm:prSet presAssocID="{63BFB3BA-1707-4AF4-91DF-CF028BB376D3}" presName="rootConnector" presStyleLbl="node1" presStyleIdx="3" presStyleCnt="4"/>
      <dgm:spPr/>
    </dgm:pt>
    <dgm:pt modelId="{EF7A1889-4721-4AF7-8F5C-FC01F61C8994}" type="pres">
      <dgm:prSet presAssocID="{63BFB3BA-1707-4AF4-91DF-CF028BB376D3}" presName="childShape" presStyleCnt="0"/>
      <dgm:spPr/>
    </dgm:pt>
    <dgm:pt modelId="{882A3E59-3E3B-4A17-A858-AECF40D8E4DC}" type="pres">
      <dgm:prSet presAssocID="{3151F71D-6ADC-47A5-8AC2-63D365319D25}" presName="Name13" presStyleLbl="parChTrans1D2" presStyleIdx="12" presStyleCnt="16"/>
      <dgm:spPr/>
    </dgm:pt>
    <dgm:pt modelId="{3C578FEE-8C62-482A-8834-52FD99EC8DC6}" type="pres">
      <dgm:prSet presAssocID="{33E34BA5-BC74-45C2-B063-EA865F7DBCF8}" presName="childText" presStyleLbl="bgAcc1" presStyleIdx="12" presStyleCnt="16" custScaleX="141985">
        <dgm:presLayoutVars>
          <dgm:bulletEnabled val="1"/>
        </dgm:presLayoutVars>
      </dgm:prSet>
      <dgm:spPr/>
    </dgm:pt>
    <dgm:pt modelId="{034E9C2E-77EB-415A-ABD2-CF2C03E5BDAA}" type="pres">
      <dgm:prSet presAssocID="{5D67605A-344D-4EC8-9350-2A6011CD64B2}" presName="Name13" presStyleLbl="parChTrans1D2" presStyleIdx="13" presStyleCnt="16"/>
      <dgm:spPr/>
    </dgm:pt>
    <dgm:pt modelId="{65B1C437-7A04-49F1-B591-3041EC5984CF}" type="pres">
      <dgm:prSet presAssocID="{65023A84-39B4-4A7D-8C4D-1A666D6F1C1C}" presName="childText" presStyleLbl="bgAcc1" presStyleIdx="13" presStyleCnt="16" custScaleX="141985">
        <dgm:presLayoutVars>
          <dgm:bulletEnabled val="1"/>
        </dgm:presLayoutVars>
      </dgm:prSet>
      <dgm:spPr/>
    </dgm:pt>
    <dgm:pt modelId="{93B56F5D-6CD7-4445-B2D9-38A252C575B4}" type="pres">
      <dgm:prSet presAssocID="{0D7F746E-9870-4CCC-B154-74672EE44B25}" presName="Name13" presStyleLbl="parChTrans1D2" presStyleIdx="14" presStyleCnt="16"/>
      <dgm:spPr/>
    </dgm:pt>
    <dgm:pt modelId="{31511ABA-3421-4814-960F-5E79D6571970}" type="pres">
      <dgm:prSet presAssocID="{0A4E6CD7-A841-4C47-8034-E13CB20024C7}" presName="childText" presStyleLbl="bgAcc1" presStyleIdx="14" presStyleCnt="16" custScaleX="141985">
        <dgm:presLayoutVars>
          <dgm:bulletEnabled val="1"/>
        </dgm:presLayoutVars>
      </dgm:prSet>
      <dgm:spPr/>
    </dgm:pt>
    <dgm:pt modelId="{A927F30E-2597-435F-BE68-18DFACBAB78D}" type="pres">
      <dgm:prSet presAssocID="{8644FA34-D2CF-42E9-8403-E08FD8C3D3A9}" presName="Name13" presStyleLbl="parChTrans1D2" presStyleIdx="15" presStyleCnt="16"/>
      <dgm:spPr/>
    </dgm:pt>
    <dgm:pt modelId="{3072FA51-EAF2-4A2F-BC7B-8A20388F510F}" type="pres">
      <dgm:prSet presAssocID="{32CA2C32-356D-4A00-B96A-9A318F89E182}" presName="childText" presStyleLbl="bgAcc1" presStyleIdx="15" presStyleCnt="16" custScaleX="141985">
        <dgm:presLayoutVars>
          <dgm:bulletEnabled val="1"/>
        </dgm:presLayoutVars>
      </dgm:prSet>
      <dgm:spPr/>
    </dgm:pt>
  </dgm:ptLst>
  <dgm:cxnLst>
    <dgm:cxn modelId="{4ECEF600-3FD3-4A94-992F-C41DE58F00A1}" type="presOf" srcId="{1BD45718-CD58-4F81-86D2-A471EA2B3897}" destId="{C093A8DE-A275-46C5-87A2-0AB26B659242}" srcOrd="0" destOrd="0" presId="urn:microsoft.com/office/officeart/2005/8/layout/hierarchy3"/>
    <dgm:cxn modelId="{555D4F05-5193-4E22-864B-0E20123CFAE3}" type="presOf" srcId="{D35630F5-E101-4B5D-944A-009DDAA9D3E4}" destId="{1F485109-59FC-43DC-A0F8-441C525CF7A9}" srcOrd="0" destOrd="0" presId="urn:microsoft.com/office/officeart/2005/8/layout/hierarchy3"/>
    <dgm:cxn modelId="{4E660E07-A81C-4DFA-BA14-4F7AFC57D8A9}" srcId="{A3A8109D-9EA9-42F2-AA40-A930618823C3}" destId="{1EE3EE30-7135-446A-8F6C-B5EF93A69675}" srcOrd="1" destOrd="0" parTransId="{76C829F1-FD17-4330-85FD-31D1721FCC80}" sibTransId="{63CF0274-9227-4E29-9E03-F1BE29FD9623}"/>
    <dgm:cxn modelId="{05B96207-B977-4617-9EEF-AA9F868BAFBC}" type="presOf" srcId="{01F052DC-3AB7-4B28-B6BD-F1A1D5DF1021}" destId="{10D0A785-6197-459E-94ED-C14BD3CC9441}" srcOrd="0" destOrd="0" presId="urn:microsoft.com/office/officeart/2005/8/layout/hierarchy3"/>
    <dgm:cxn modelId="{FB0A220B-31AA-4B7B-9EC4-8D98FE979666}" type="presOf" srcId="{679B924A-ECC7-405A-9ACD-3F3A95B24E72}" destId="{949226D2-B7B7-4367-9630-CD195AFE518D}" srcOrd="0" destOrd="0" presId="urn:microsoft.com/office/officeart/2005/8/layout/hierarchy3"/>
    <dgm:cxn modelId="{EE82A612-9C00-4AD8-9BD1-9A2F972FF7B7}" srcId="{A69DAB9E-CF96-4308-A3A4-43E30A22C958}" destId="{E620C0AF-2B1D-48F3-9B0F-92D4579AC275}" srcOrd="1" destOrd="0" parTransId="{8434118F-422A-4292-BA4B-11ED71C25FC6}" sibTransId="{CAEA49D0-541C-4800-830B-925C14101B16}"/>
    <dgm:cxn modelId="{9F7E3919-0B49-4B79-93DC-9630F361C872}" type="presOf" srcId="{7A5610D5-28B6-4F41-8165-E96DF99FDB5C}" destId="{E2056BFF-882D-42D8-ADCD-78080CC5D4F2}" srcOrd="0" destOrd="0" presId="urn:microsoft.com/office/officeart/2005/8/layout/hierarchy3"/>
    <dgm:cxn modelId="{22DB1D1C-5F93-400C-81E7-AD0F345D94C1}" srcId="{A69DAB9E-CF96-4308-A3A4-43E30A22C958}" destId="{3C2F2F36-7EA4-406A-A341-F16C112FD3D3}" srcOrd="0" destOrd="0" parTransId="{816B2CD7-ECBF-4137-8CD5-14742B5E1406}" sibTransId="{22D817B1-7C4D-46A8-B56C-2A7EE32C2EB9}"/>
    <dgm:cxn modelId="{FECEFA2A-4DBA-484E-879E-2B7EDE15254C}" srcId="{63BFB3BA-1707-4AF4-91DF-CF028BB376D3}" destId="{33E34BA5-BC74-45C2-B063-EA865F7DBCF8}" srcOrd="0" destOrd="0" parTransId="{3151F71D-6ADC-47A5-8AC2-63D365319D25}" sibTransId="{37E279C9-3FA9-42A1-A5D7-E364F5013B3C}"/>
    <dgm:cxn modelId="{98699531-75E7-49A5-AA39-F8AC519E6F37}" type="presOf" srcId="{63BFB3BA-1707-4AF4-91DF-CF028BB376D3}" destId="{88CBD6AD-8922-4268-87D0-8CEF33C3D9B1}" srcOrd="1" destOrd="0" presId="urn:microsoft.com/office/officeart/2005/8/layout/hierarchy3"/>
    <dgm:cxn modelId="{E0DD4B36-9F83-4441-ACA7-0E802EBF8D75}" type="presOf" srcId="{F7188680-B057-479A-BDFB-0BC6C94C87AD}" destId="{B994D6AF-5D17-4964-A236-34F4C1A9B14A}" srcOrd="0" destOrd="0" presId="urn:microsoft.com/office/officeart/2005/8/layout/hierarchy3"/>
    <dgm:cxn modelId="{6BF05338-335F-4C93-9E69-D49D4FDAC06E}" srcId="{1EE3EE30-7135-446A-8F6C-B5EF93A69675}" destId="{03015CE8-96A9-4258-9201-1DB4AFB36787}" srcOrd="3" destOrd="0" parTransId="{F5D1E535-F111-4627-8254-8D5963183843}" sibTransId="{BE05C371-DC0A-46B3-BCFE-56EBE73096B5}"/>
    <dgm:cxn modelId="{6D87663C-82E6-40E0-B77E-B9CAADC68ED3}" type="presOf" srcId="{F5D1E535-F111-4627-8254-8D5963183843}" destId="{1914AD32-AE94-4ADA-9081-77885B40F035}" srcOrd="0" destOrd="0" presId="urn:microsoft.com/office/officeart/2005/8/layout/hierarchy3"/>
    <dgm:cxn modelId="{C09C6E5F-E70D-40FD-A2DA-5543B5F59D8C}" type="presOf" srcId="{059ABB1E-12C6-4ABA-B73E-FC600BB225A2}" destId="{E081252F-FF72-40C1-86B1-E974A99E6443}" srcOrd="0" destOrd="0" presId="urn:microsoft.com/office/officeart/2005/8/layout/hierarchy3"/>
    <dgm:cxn modelId="{24ECB75F-92CF-4220-8E43-DB8A422274F5}" type="presOf" srcId="{6BA3595C-E89A-4F1B-B0F3-8B34B0501C7F}" destId="{51B84A06-A03A-4E5B-B886-F334BB6577DB}" srcOrd="0" destOrd="0" presId="urn:microsoft.com/office/officeart/2005/8/layout/hierarchy3"/>
    <dgm:cxn modelId="{F2E39342-C148-431C-ACE0-0744C0E7E00F}" type="presOf" srcId="{3C2F2F36-7EA4-406A-A341-F16C112FD3D3}" destId="{36A93335-8E6C-4706-AE61-9833A581AE77}" srcOrd="0" destOrd="0" presId="urn:microsoft.com/office/officeart/2005/8/layout/hierarchy3"/>
    <dgm:cxn modelId="{35F22946-9DD2-4CE6-8B9F-2DE5354374FA}" type="presOf" srcId="{30AC4CE6-9923-49AA-B98C-45E96D51CEE1}" destId="{3E18F1DC-0CB2-4104-B33F-56D4F743780E}" srcOrd="0" destOrd="0" presId="urn:microsoft.com/office/officeart/2005/8/layout/hierarchy3"/>
    <dgm:cxn modelId="{1E40D467-3BDC-476E-A34C-5E198F6A5074}" srcId="{30AC4CE6-9923-49AA-B98C-45E96D51CEE1}" destId="{C0939527-D97C-49DD-91B5-566784E08BAD}" srcOrd="2" destOrd="0" parTransId="{F7188680-B057-479A-BDFB-0BC6C94C87AD}" sibTransId="{40018DE6-71F6-46EA-B8A5-BC9ED962333E}"/>
    <dgm:cxn modelId="{AFD1E269-189F-4F37-8033-7B9061FAF2A9}" srcId="{A3A8109D-9EA9-42F2-AA40-A930618823C3}" destId="{A69DAB9E-CF96-4308-A3A4-43E30A22C958}" srcOrd="2" destOrd="0" parTransId="{4F6D254B-9628-46BC-BAE7-43877A2AFBE8}" sibTransId="{45AE424F-53BF-4063-94EC-69CD9FA33B30}"/>
    <dgm:cxn modelId="{CB5A4A4A-8E28-4A70-BFB2-58F414B23B39}" type="presOf" srcId="{816B2CD7-ECBF-4137-8CD5-14742B5E1406}" destId="{6AA1B06E-21F4-4DCE-85C5-56E4AE588FA7}" srcOrd="0" destOrd="0" presId="urn:microsoft.com/office/officeart/2005/8/layout/hierarchy3"/>
    <dgm:cxn modelId="{D2CEDF6E-B323-4A63-816F-93E14483BB03}" type="presOf" srcId="{85563524-B494-4CC8-8BEF-E83186A1F7B9}" destId="{5225CFC7-D441-4D9C-B00F-2FCC75BCEE54}" srcOrd="0" destOrd="0" presId="urn:microsoft.com/office/officeart/2005/8/layout/hierarchy3"/>
    <dgm:cxn modelId="{A0777970-84BC-4A7E-BBB4-2F79B6DFDE45}" srcId="{63BFB3BA-1707-4AF4-91DF-CF028BB376D3}" destId="{65023A84-39B4-4A7D-8C4D-1A666D6F1C1C}" srcOrd="1" destOrd="0" parTransId="{5D67605A-344D-4EC8-9350-2A6011CD64B2}" sibTransId="{B25C1572-566D-41B6-A6ED-C2D5132A45B7}"/>
    <dgm:cxn modelId="{3F119450-3074-4963-A25F-E6120BD71809}" srcId="{A3A8109D-9EA9-42F2-AA40-A930618823C3}" destId="{63BFB3BA-1707-4AF4-91DF-CF028BB376D3}" srcOrd="3" destOrd="0" parTransId="{8A6AA294-A33C-4B4C-867C-E1CB2B70AE2B}" sibTransId="{0FE9A628-D227-44EA-9E5E-B1BAF61DCEB0}"/>
    <dgm:cxn modelId="{F9C06252-F7FD-4CE2-A383-6BC261A995F7}" type="presOf" srcId="{30AC4CE6-9923-49AA-B98C-45E96D51CEE1}" destId="{48F62A4B-1D99-4791-84CC-D3699E112C6B}" srcOrd="1" destOrd="0" presId="urn:microsoft.com/office/officeart/2005/8/layout/hierarchy3"/>
    <dgm:cxn modelId="{683A4374-5571-406C-9483-FDB595D16B91}" type="presOf" srcId="{E620C0AF-2B1D-48F3-9B0F-92D4579AC275}" destId="{8305A490-AAD8-462B-8F0B-FDBD0F50C092}" srcOrd="0" destOrd="0" presId="urn:microsoft.com/office/officeart/2005/8/layout/hierarchy3"/>
    <dgm:cxn modelId="{B1724F74-663F-4575-99CF-65CD32E560DE}" type="presOf" srcId="{1EE3EE30-7135-446A-8F6C-B5EF93A69675}" destId="{D9043815-3815-4C04-8656-38618F9D3F26}" srcOrd="0" destOrd="0" presId="urn:microsoft.com/office/officeart/2005/8/layout/hierarchy3"/>
    <dgm:cxn modelId="{542A5358-8494-456B-8CF0-8790735F11E4}" type="presOf" srcId="{63BFB3BA-1707-4AF4-91DF-CF028BB376D3}" destId="{2B4835A2-2724-4348-A7FA-7A6A79088418}" srcOrd="0" destOrd="0" presId="urn:microsoft.com/office/officeart/2005/8/layout/hierarchy3"/>
    <dgm:cxn modelId="{92F25459-AE44-450C-B11D-C91E32424B84}" srcId="{1EE3EE30-7135-446A-8F6C-B5EF93A69675}" destId="{D35630F5-E101-4B5D-944A-009DDAA9D3E4}" srcOrd="1" destOrd="0" parTransId="{01F052DC-3AB7-4B28-B6BD-F1A1D5DF1021}" sibTransId="{F3B1D957-24E9-43C8-A9E1-69559DBA739C}"/>
    <dgm:cxn modelId="{B1E2397A-5D03-48FB-B525-E20AE5EA1A6E}" type="presOf" srcId="{BEB75A8B-9C15-4611-A72B-13FD6A8AF6C7}" destId="{BCC7F0B1-8B9D-4375-8215-F5B2311A6837}" srcOrd="0" destOrd="0" presId="urn:microsoft.com/office/officeart/2005/8/layout/hierarchy3"/>
    <dgm:cxn modelId="{0B799C83-D167-47AC-99DE-A57252AEC3C7}" type="presOf" srcId="{8434118F-422A-4292-BA4B-11ED71C25FC6}" destId="{54AB4918-5B2D-4FAB-8BA1-A89226D5928C}" srcOrd="0" destOrd="0" presId="urn:microsoft.com/office/officeart/2005/8/layout/hierarchy3"/>
    <dgm:cxn modelId="{6B990A86-C871-423B-9E0D-42E0CED70ACD}" type="presOf" srcId="{7E637F7A-489C-4FAD-95D6-34C83E232781}" destId="{8DA891E0-614B-41C0-8AC2-6DD8E987577E}" srcOrd="0" destOrd="0" presId="urn:microsoft.com/office/officeart/2005/8/layout/hierarchy3"/>
    <dgm:cxn modelId="{2943318C-7962-452B-9DB8-372B4301AAB0}" type="presOf" srcId="{A3A8109D-9EA9-42F2-AA40-A930618823C3}" destId="{5179A052-A475-46E1-BF82-712346D78A12}" srcOrd="0" destOrd="0" presId="urn:microsoft.com/office/officeart/2005/8/layout/hierarchy3"/>
    <dgm:cxn modelId="{1584A88D-BDE6-476C-8A35-A41F04C67F83}" srcId="{30AC4CE6-9923-49AA-B98C-45E96D51CEE1}" destId="{7E637F7A-489C-4FAD-95D6-34C83E232781}" srcOrd="3" destOrd="0" parTransId="{088AA9BB-6943-48FC-8C97-1E9BB27AECA1}" sibTransId="{1704E1B1-8E29-4D81-AB8D-91A95604B57C}"/>
    <dgm:cxn modelId="{8114668F-B631-4059-8967-EE6BA0362EFB}" type="presOf" srcId="{3151F71D-6ADC-47A5-8AC2-63D365319D25}" destId="{882A3E59-3E3B-4A17-A858-AECF40D8E4DC}" srcOrd="0" destOrd="0" presId="urn:microsoft.com/office/officeart/2005/8/layout/hierarchy3"/>
    <dgm:cxn modelId="{9A3A7E92-D835-4D44-B0E5-4A7FFEC51B44}" srcId="{1EE3EE30-7135-446A-8F6C-B5EF93A69675}" destId="{7A5610D5-28B6-4F41-8165-E96DF99FDB5C}" srcOrd="2" destOrd="0" parTransId="{4A7EDCD8-42EE-48F7-A9C0-1086EC421C63}" sibTransId="{F7F3804E-C348-461B-A97B-7ECCC45D6963}"/>
    <dgm:cxn modelId="{BEC99F93-91CE-4DE9-A3E1-54420C0806AC}" type="presOf" srcId="{C0939527-D97C-49DD-91B5-566784E08BAD}" destId="{8CFE1B7D-F39E-4E07-BD03-4A7E8222BE95}" srcOrd="0" destOrd="0" presId="urn:microsoft.com/office/officeart/2005/8/layout/hierarchy3"/>
    <dgm:cxn modelId="{1F103A98-556F-4022-A554-DEAA36A60A0E}" type="presOf" srcId="{8644FA34-D2CF-42E9-8403-E08FD8C3D3A9}" destId="{A927F30E-2597-435F-BE68-18DFACBAB78D}" srcOrd="0" destOrd="0" presId="urn:microsoft.com/office/officeart/2005/8/layout/hierarchy3"/>
    <dgm:cxn modelId="{F990F69F-88DB-44DE-860C-E100EAC93D57}" type="presOf" srcId="{A69DAB9E-CF96-4308-A3A4-43E30A22C958}" destId="{46297515-84E8-4120-8F92-D19082DC660F}" srcOrd="1" destOrd="0" presId="urn:microsoft.com/office/officeart/2005/8/layout/hierarchy3"/>
    <dgm:cxn modelId="{F3B7FAA1-2507-4B4B-BB31-614B5647294F}" srcId="{30AC4CE6-9923-49AA-B98C-45E96D51CEE1}" destId="{46173BBB-4233-41CB-8EFC-790587211546}" srcOrd="0" destOrd="0" parTransId="{3BEB01C3-C4D9-4488-B6C9-477310BB0B93}" sibTransId="{4F967DC9-2D7B-404E-B4BF-D289397D48F7}"/>
    <dgm:cxn modelId="{9A1301A4-78BD-4326-ADF6-4D7D330E6D20}" type="presOf" srcId="{33E34BA5-BC74-45C2-B063-EA865F7DBCF8}" destId="{3C578FEE-8C62-482A-8834-52FD99EC8DC6}" srcOrd="0" destOrd="0" presId="urn:microsoft.com/office/officeart/2005/8/layout/hierarchy3"/>
    <dgm:cxn modelId="{7EE6F4A7-927A-4D23-9788-E6B44CC10A52}" type="presOf" srcId="{46173BBB-4233-41CB-8EFC-790587211546}" destId="{07E6C879-486C-48C6-B2BE-347F305068DC}" srcOrd="0" destOrd="0" presId="urn:microsoft.com/office/officeart/2005/8/layout/hierarchy3"/>
    <dgm:cxn modelId="{05A97EB2-36CE-47F3-B847-7F603CE05D86}" type="presOf" srcId="{0A4E6CD7-A841-4C47-8034-E13CB20024C7}" destId="{31511ABA-3421-4814-960F-5E79D6571970}" srcOrd="0" destOrd="0" presId="urn:microsoft.com/office/officeart/2005/8/layout/hierarchy3"/>
    <dgm:cxn modelId="{2577D8B3-721A-44B1-8B5F-41C7C05DA4D4}" srcId="{63BFB3BA-1707-4AF4-91DF-CF028BB376D3}" destId="{0A4E6CD7-A841-4C47-8034-E13CB20024C7}" srcOrd="2" destOrd="0" parTransId="{0D7F746E-9870-4CCC-B154-74672EE44B25}" sibTransId="{045095BC-1F07-4886-B906-116E267AF7CD}"/>
    <dgm:cxn modelId="{CC600EB7-4E9E-4075-8076-65726356E776}" type="presOf" srcId="{4A7EDCD8-42EE-48F7-A9C0-1086EC421C63}" destId="{F8EB208E-7209-4EA2-B84D-DDCEC3F97D16}" srcOrd="0" destOrd="0" presId="urn:microsoft.com/office/officeart/2005/8/layout/hierarchy3"/>
    <dgm:cxn modelId="{29A5AEC2-12C3-4FF9-9B56-A736769ED843}" type="presOf" srcId="{03015CE8-96A9-4258-9201-1DB4AFB36787}" destId="{64CC5EFF-AD7F-4643-B791-F3F2C01C4720}" srcOrd="0" destOrd="0" presId="urn:microsoft.com/office/officeart/2005/8/layout/hierarchy3"/>
    <dgm:cxn modelId="{C2E8B7C8-EDDD-4FB8-9EEE-71028D47B925}" type="presOf" srcId="{3BEB01C3-C4D9-4488-B6C9-477310BB0B93}" destId="{EC9DC5F5-4751-48CD-888B-4857627D93EF}" srcOrd="0" destOrd="0" presId="urn:microsoft.com/office/officeart/2005/8/layout/hierarchy3"/>
    <dgm:cxn modelId="{21CA6BC9-A380-4DA0-B4B4-234F1EED7438}" srcId="{30AC4CE6-9923-49AA-B98C-45E96D51CEE1}" destId="{1BD45718-CD58-4F81-86D2-A471EA2B3897}" srcOrd="1" destOrd="0" parTransId="{059ABB1E-12C6-4ABA-B73E-FC600BB225A2}" sibTransId="{A391D5F4-6F99-45B8-A216-29B91DED499A}"/>
    <dgm:cxn modelId="{CE5797CA-B0DC-467D-8A8D-1C15B045662D}" srcId="{1EE3EE30-7135-446A-8F6C-B5EF93A69675}" destId="{679B924A-ECC7-405A-9ACD-3F3A95B24E72}" srcOrd="0" destOrd="0" parTransId="{BEB75A8B-9C15-4611-A72B-13FD6A8AF6C7}" sibTransId="{0998D4BF-877E-47EC-8CAC-29E6D2EFCFCE}"/>
    <dgm:cxn modelId="{695301CC-C254-42CF-9D1E-EB4FFBBB652C}" type="presOf" srcId="{1EE3EE30-7135-446A-8F6C-B5EF93A69675}" destId="{AFC9923E-7B3A-48FB-B2D2-0B3331C1B9A7}" srcOrd="1" destOrd="0" presId="urn:microsoft.com/office/officeart/2005/8/layout/hierarchy3"/>
    <dgm:cxn modelId="{CE88BCD0-4446-48B9-A67C-A0D6B7003BE6}" type="presOf" srcId="{EAE9ABB7-0B6E-48B6-A533-7D2191D21A06}" destId="{01D15970-4453-4D3C-9A64-B903D6FFEB19}" srcOrd="0" destOrd="0" presId="urn:microsoft.com/office/officeart/2005/8/layout/hierarchy3"/>
    <dgm:cxn modelId="{F83237D2-3AC2-415B-B905-1327795A4C57}" type="presOf" srcId="{A69DAB9E-CF96-4308-A3A4-43E30A22C958}" destId="{78BC24AF-0CD0-42BB-A333-AEFA563BD0A7}" srcOrd="0" destOrd="0" presId="urn:microsoft.com/office/officeart/2005/8/layout/hierarchy3"/>
    <dgm:cxn modelId="{048CCDD6-2C3C-41D1-8B18-97703E61F37F}" type="presOf" srcId="{32CA2C32-356D-4A00-B96A-9A318F89E182}" destId="{3072FA51-EAF2-4A2F-BC7B-8A20388F510F}" srcOrd="0" destOrd="0" presId="urn:microsoft.com/office/officeart/2005/8/layout/hierarchy3"/>
    <dgm:cxn modelId="{C286C5DB-33FF-4DAB-91A8-5353449CE836}" type="presOf" srcId="{088AA9BB-6943-48FC-8C97-1E9BB27AECA1}" destId="{4E8B59B9-BFA5-445D-A16F-70F42299FFB6}" srcOrd="0" destOrd="0" presId="urn:microsoft.com/office/officeart/2005/8/layout/hierarchy3"/>
    <dgm:cxn modelId="{1D3811DD-9A43-4CF1-A265-F3DAC9E9A31A}" type="presOf" srcId="{0D7F746E-9870-4CCC-B154-74672EE44B25}" destId="{93B56F5D-6CD7-4445-B2D9-38A252C575B4}" srcOrd="0" destOrd="0" presId="urn:microsoft.com/office/officeart/2005/8/layout/hierarchy3"/>
    <dgm:cxn modelId="{475356DE-6033-44AA-8404-D71703FE6AC5}" type="presOf" srcId="{74C3E771-BCAA-4E65-B288-DBEE349DC8A1}" destId="{44E540C6-579C-43F5-AB6E-720D29D3BEAF}" srcOrd="0" destOrd="0" presId="urn:microsoft.com/office/officeart/2005/8/layout/hierarchy3"/>
    <dgm:cxn modelId="{35F26AE0-DBDD-46B4-9381-C63EF218D256}" srcId="{A69DAB9E-CF96-4308-A3A4-43E30A22C958}" destId="{6BA3595C-E89A-4F1B-B0F3-8B34B0501C7F}" srcOrd="2" destOrd="0" parTransId="{74C3E771-BCAA-4E65-B288-DBEE349DC8A1}" sibTransId="{FA527C39-D605-4613-9138-5B3BBA8AC448}"/>
    <dgm:cxn modelId="{3C1D34E2-814E-44E7-88B9-84BB195E735D}" srcId="{63BFB3BA-1707-4AF4-91DF-CF028BB376D3}" destId="{32CA2C32-356D-4A00-B96A-9A318F89E182}" srcOrd="3" destOrd="0" parTransId="{8644FA34-D2CF-42E9-8403-E08FD8C3D3A9}" sibTransId="{DD2CA2E8-3B32-4791-9564-E3E6F878B178}"/>
    <dgm:cxn modelId="{E5581DF4-1E73-46F2-A02E-35279157A97F}" type="presOf" srcId="{65023A84-39B4-4A7D-8C4D-1A666D6F1C1C}" destId="{65B1C437-7A04-49F1-B591-3041EC5984CF}" srcOrd="0" destOrd="0" presId="urn:microsoft.com/office/officeart/2005/8/layout/hierarchy3"/>
    <dgm:cxn modelId="{EA7BF8F7-0507-44AD-ACA3-CBE679281EF6}" srcId="{A69DAB9E-CF96-4308-A3A4-43E30A22C958}" destId="{85563524-B494-4CC8-8BEF-E83186A1F7B9}" srcOrd="3" destOrd="0" parTransId="{EAE9ABB7-0B6E-48B6-A533-7D2191D21A06}" sibTransId="{DB671CF7-DD9A-4AE0-8064-58C6A2C350CA}"/>
    <dgm:cxn modelId="{B37AE4FD-C04F-4CD7-949F-4AB9AE35E6D3}" srcId="{A3A8109D-9EA9-42F2-AA40-A930618823C3}" destId="{30AC4CE6-9923-49AA-B98C-45E96D51CEE1}" srcOrd="0" destOrd="0" parTransId="{23861FC2-10CF-46B3-856B-7D1D058B190E}" sibTransId="{1E750C9E-C01C-4633-A058-97B64CE4E83B}"/>
    <dgm:cxn modelId="{59B9F3FF-3DFE-4D59-8DD9-4443C540C64A}" type="presOf" srcId="{5D67605A-344D-4EC8-9350-2A6011CD64B2}" destId="{034E9C2E-77EB-415A-ABD2-CF2C03E5BDAA}" srcOrd="0" destOrd="0" presId="urn:microsoft.com/office/officeart/2005/8/layout/hierarchy3"/>
    <dgm:cxn modelId="{D48BAEDB-F767-41B7-82F5-D07262745456}" type="presParOf" srcId="{5179A052-A475-46E1-BF82-712346D78A12}" destId="{34F94326-5C94-49C8-8015-B980199A3DFA}" srcOrd="0" destOrd="0" presId="urn:microsoft.com/office/officeart/2005/8/layout/hierarchy3"/>
    <dgm:cxn modelId="{4905C414-B341-4A2B-AE53-224EACB2C2BF}" type="presParOf" srcId="{34F94326-5C94-49C8-8015-B980199A3DFA}" destId="{DC1AE6CE-700A-4049-993B-AA8EBAEC339C}" srcOrd="0" destOrd="0" presId="urn:microsoft.com/office/officeart/2005/8/layout/hierarchy3"/>
    <dgm:cxn modelId="{D2EC39F4-62B7-45CC-A6F3-8BFCD0323820}" type="presParOf" srcId="{DC1AE6CE-700A-4049-993B-AA8EBAEC339C}" destId="{3E18F1DC-0CB2-4104-B33F-56D4F743780E}" srcOrd="0" destOrd="0" presId="urn:microsoft.com/office/officeart/2005/8/layout/hierarchy3"/>
    <dgm:cxn modelId="{B7652AF7-446D-4174-9B6C-C7199859133C}" type="presParOf" srcId="{DC1AE6CE-700A-4049-993B-AA8EBAEC339C}" destId="{48F62A4B-1D99-4791-84CC-D3699E112C6B}" srcOrd="1" destOrd="0" presId="urn:microsoft.com/office/officeart/2005/8/layout/hierarchy3"/>
    <dgm:cxn modelId="{EB763A5F-CA4C-4E48-877F-2A9FF6139416}" type="presParOf" srcId="{34F94326-5C94-49C8-8015-B980199A3DFA}" destId="{1627D804-4294-4E49-9BA0-CD0CD82A0FB5}" srcOrd="1" destOrd="0" presId="urn:microsoft.com/office/officeart/2005/8/layout/hierarchy3"/>
    <dgm:cxn modelId="{DEFA600B-B5F2-40B0-AF6B-C97B19B646AB}" type="presParOf" srcId="{1627D804-4294-4E49-9BA0-CD0CD82A0FB5}" destId="{EC9DC5F5-4751-48CD-888B-4857627D93EF}" srcOrd="0" destOrd="0" presId="urn:microsoft.com/office/officeart/2005/8/layout/hierarchy3"/>
    <dgm:cxn modelId="{1DC95038-6F9B-4111-A3CC-23050D08DBBC}" type="presParOf" srcId="{1627D804-4294-4E49-9BA0-CD0CD82A0FB5}" destId="{07E6C879-486C-48C6-B2BE-347F305068DC}" srcOrd="1" destOrd="0" presId="urn:microsoft.com/office/officeart/2005/8/layout/hierarchy3"/>
    <dgm:cxn modelId="{82A98C1C-7C1F-41AF-80A7-EF0DF30BA9AD}" type="presParOf" srcId="{1627D804-4294-4E49-9BA0-CD0CD82A0FB5}" destId="{E081252F-FF72-40C1-86B1-E974A99E6443}" srcOrd="2" destOrd="0" presId="urn:microsoft.com/office/officeart/2005/8/layout/hierarchy3"/>
    <dgm:cxn modelId="{48305548-32E3-41E0-9B54-C407D4561F67}" type="presParOf" srcId="{1627D804-4294-4E49-9BA0-CD0CD82A0FB5}" destId="{C093A8DE-A275-46C5-87A2-0AB26B659242}" srcOrd="3" destOrd="0" presId="urn:microsoft.com/office/officeart/2005/8/layout/hierarchy3"/>
    <dgm:cxn modelId="{6F7856EF-BB27-4EC8-86DA-05A98A883B8F}" type="presParOf" srcId="{1627D804-4294-4E49-9BA0-CD0CD82A0FB5}" destId="{B994D6AF-5D17-4964-A236-34F4C1A9B14A}" srcOrd="4" destOrd="0" presId="urn:microsoft.com/office/officeart/2005/8/layout/hierarchy3"/>
    <dgm:cxn modelId="{02C158F1-79D2-49CE-B0BA-037E98D19EFD}" type="presParOf" srcId="{1627D804-4294-4E49-9BA0-CD0CD82A0FB5}" destId="{8CFE1B7D-F39E-4E07-BD03-4A7E8222BE95}" srcOrd="5" destOrd="0" presId="urn:microsoft.com/office/officeart/2005/8/layout/hierarchy3"/>
    <dgm:cxn modelId="{BD0D2962-0F80-4DEE-902D-4CF59317083A}" type="presParOf" srcId="{1627D804-4294-4E49-9BA0-CD0CD82A0FB5}" destId="{4E8B59B9-BFA5-445D-A16F-70F42299FFB6}" srcOrd="6" destOrd="0" presId="urn:microsoft.com/office/officeart/2005/8/layout/hierarchy3"/>
    <dgm:cxn modelId="{57C7268F-A29E-4962-86E0-879B713D0CF1}" type="presParOf" srcId="{1627D804-4294-4E49-9BA0-CD0CD82A0FB5}" destId="{8DA891E0-614B-41C0-8AC2-6DD8E987577E}" srcOrd="7" destOrd="0" presId="urn:microsoft.com/office/officeart/2005/8/layout/hierarchy3"/>
    <dgm:cxn modelId="{1C76849F-F308-42AF-AA01-3015DDC38C77}" type="presParOf" srcId="{5179A052-A475-46E1-BF82-712346D78A12}" destId="{79A1DAB6-6CD3-403A-B9B5-B59085391A47}" srcOrd="1" destOrd="0" presId="urn:microsoft.com/office/officeart/2005/8/layout/hierarchy3"/>
    <dgm:cxn modelId="{905E8536-6359-40D5-A1A7-DD4F7D86170E}" type="presParOf" srcId="{79A1DAB6-6CD3-403A-B9B5-B59085391A47}" destId="{875C523B-10B9-45B8-8249-BEB58017504D}" srcOrd="0" destOrd="0" presId="urn:microsoft.com/office/officeart/2005/8/layout/hierarchy3"/>
    <dgm:cxn modelId="{71408FF2-124A-4E1A-91F7-8F3CA820B3BF}" type="presParOf" srcId="{875C523B-10B9-45B8-8249-BEB58017504D}" destId="{D9043815-3815-4C04-8656-38618F9D3F26}" srcOrd="0" destOrd="0" presId="urn:microsoft.com/office/officeart/2005/8/layout/hierarchy3"/>
    <dgm:cxn modelId="{1A1E2D18-C4AD-4D51-AB7C-25C981577995}" type="presParOf" srcId="{875C523B-10B9-45B8-8249-BEB58017504D}" destId="{AFC9923E-7B3A-48FB-B2D2-0B3331C1B9A7}" srcOrd="1" destOrd="0" presId="urn:microsoft.com/office/officeart/2005/8/layout/hierarchy3"/>
    <dgm:cxn modelId="{3A0B824E-C4FA-416C-93F7-ABD7EAE05018}" type="presParOf" srcId="{79A1DAB6-6CD3-403A-B9B5-B59085391A47}" destId="{1AB9A066-27B7-4B3B-8B42-A4AB8B9C6365}" srcOrd="1" destOrd="0" presId="urn:microsoft.com/office/officeart/2005/8/layout/hierarchy3"/>
    <dgm:cxn modelId="{E53B4AD6-02ED-480F-8FB0-80D52C209D79}" type="presParOf" srcId="{1AB9A066-27B7-4B3B-8B42-A4AB8B9C6365}" destId="{BCC7F0B1-8B9D-4375-8215-F5B2311A6837}" srcOrd="0" destOrd="0" presId="urn:microsoft.com/office/officeart/2005/8/layout/hierarchy3"/>
    <dgm:cxn modelId="{4498DCA9-0604-44E1-A3F4-A7F0ED181BD7}" type="presParOf" srcId="{1AB9A066-27B7-4B3B-8B42-A4AB8B9C6365}" destId="{949226D2-B7B7-4367-9630-CD195AFE518D}" srcOrd="1" destOrd="0" presId="urn:microsoft.com/office/officeart/2005/8/layout/hierarchy3"/>
    <dgm:cxn modelId="{ADD504EB-1024-4365-8AF3-872F949ADF47}" type="presParOf" srcId="{1AB9A066-27B7-4B3B-8B42-A4AB8B9C6365}" destId="{10D0A785-6197-459E-94ED-C14BD3CC9441}" srcOrd="2" destOrd="0" presId="urn:microsoft.com/office/officeart/2005/8/layout/hierarchy3"/>
    <dgm:cxn modelId="{621C5242-96A3-42D3-B130-3C90FF4DDC29}" type="presParOf" srcId="{1AB9A066-27B7-4B3B-8B42-A4AB8B9C6365}" destId="{1F485109-59FC-43DC-A0F8-441C525CF7A9}" srcOrd="3" destOrd="0" presId="urn:microsoft.com/office/officeart/2005/8/layout/hierarchy3"/>
    <dgm:cxn modelId="{AA777072-D36D-4DE6-950E-88D32AAC3068}" type="presParOf" srcId="{1AB9A066-27B7-4B3B-8B42-A4AB8B9C6365}" destId="{F8EB208E-7209-4EA2-B84D-DDCEC3F97D16}" srcOrd="4" destOrd="0" presId="urn:microsoft.com/office/officeart/2005/8/layout/hierarchy3"/>
    <dgm:cxn modelId="{B26FEC7B-A3B0-419D-B42E-587F06ADB7B7}" type="presParOf" srcId="{1AB9A066-27B7-4B3B-8B42-A4AB8B9C6365}" destId="{E2056BFF-882D-42D8-ADCD-78080CC5D4F2}" srcOrd="5" destOrd="0" presId="urn:microsoft.com/office/officeart/2005/8/layout/hierarchy3"/>
    <dgm:cxn modelId="{D39CD7DA-508E-4CCE-9DFA-6B61FDF7E14F}" type="presParOf" srcId="{1AB9A066-27B7-4B3B-8B42-A4AB8B9C6365}" destId="{1914AD32-AE94-4ADA-9081-77885B40F035}" srcOrd="6" destOrd="0" presId="urn:microsoft.com/office/officeart/2005/8/layout/hierarchy3"/>
    <dgm:cxn modelId="{B8727557-5D1A-47C4-9B48-D802CED34B97}" type="presParOf" srcId="{1AB9A066-27B7-4B3B-8B42-A4AB8B9C6365}" destId="{64CC5EFF-AD7F-4643-B791-F3F2C01C4720}" srcOrd="7" destOrd="0" presId="urn:microsoft.com/office/officeart/2005/8/layout/hierarchy3"/>
    <dgm:cxn modelId="{0D2F74B1-E2F3-4BDE-8CE2-FDA1B50AFDF4}" type="presParOf" srcId="{5179A052-A475-46E1-BF82-712346D78A12}" destId="{DF96D73E-0254-40E4-9029-4DF0D084DCEC}" srcOrd="2" destOrd="0" presId="urn:microsoft.com/office/officeart/2005/8/layout/hierarchy3"/>
    <dgm:cxn modelId="{327172C1-E350-43F7-A1EE-7823FF3A9D55}" type="presParOf" srcId="{DF96D73E-0254-40E4-9029-4DF0D084DCEC}" destId="{12536D13-BDC2-4E9F-8EF6-4C80AA17369F}" srcOrd="0" destOrd="0" presId="urn:microsoft.com/office/officeart/2005/8/layout/hierarchy3"/>
    <dgm:cxn modelId="{32FC10F7-D677-4D4E-9C7F-FEBA97F21569}" type="presParOf" srcId="{12536D13-BDC2-4E9F-8EF6-4C80AA17369F}" destId="{78BC24AF-0CD0-42BB-A333-AEFA563BD0A7}" srcOrd="0" destOrd="0" presId="urn:microsoft.com/office/officeart/2005/8/layout/hierarchy3"/>
    <dgm:cxn modelId="{D71BA757-9B95-43CE-9886-2800DD02F2B7}" type="presParOf" srcId="{12536D13-BDC2-4E9F-8EF6-4C80AA17369F}" destId="{46297515-84E8-4120-8F92-D19082DC660F}" srcOrd="1" destOrd="0" presId="urn:microsoft.com/office/officeart/2005/8/layout/hierarchy3"/>
    <dgm:cxn modelId="{83C9F292-AE13-4D84-BB40-7C7625EBC388}" type="presParOf" srcId="{DF96D73E-0254-40E4-9029-4DF0D084DCEC}" destId="{3AC920EB-FE67-45DF-A5A8-BDEFED36F2E7}" srcOrd="1" destOrd="0" presId="urn:microsoft.com/office/officeart/2005/8/layout/hierarchy3"/>
    <dgm:cxn modelId="{812B3D30-FB1A-444A-BBF5-7DCDDBDE3C55}" type="presParOf" srcId="{3AC920EB-FE67-45DF-A5A8-BDEFED36F2E7}" destId="{6AA1B06E-21F4-4DCE-85C5-56E4AE588FA7}" srcOrd="0" destOrd="0" presId="urn:microsoft.com/office/officeart/2005/8/layout/hierarchy3"/>
    <dgm:cxn modelId="{368D6F35-3275-4B35-8C0A-7B827914ADE0}" type="presParOf" srcId="{3AC920EB-FE67-45DF-A5A8-BDEFED36F2E7}" destId="{36A93335-8E6C-4706-AE61-9833A581AE77}" srcOrd="1" destOrd="0" presId="urn:microsoft.com/office/officeart/2005/8/layout/hierarchy3"/>
    <dgm:cxn modelId="{136C53CB-7EC3-4283-A89A-20AF366A9F6E}" type="presParOf" srcId="{3AC920EB-FE67-45DF-A5A8-BDEFED36F2E7}" destId="{54AB4918-5B2D-4FAB-8BA1-A89226D5928C}" srcOrd="2" destOrd="0" presId="urn:microsoft.com/office/officeart/2005/8/layout/hierarchy3"/>
    <dgm:cxn modelId="{6D721DB3-AA66-4C44-8CB2-92357617BDFF}" type="presParOf" srcId="{3AC920EB-FE67-45DF-A5A8-BDEFED36F2E7}" destId="{8305A490-AAD8-462B-8F0B-FDBD0F50C092}" srcOrd="3" destOrd="0" presId="urn:microsoft.com/office/officeart/2005/8/layout/hierarchy3"/>
    <dgm:cxn modelId="{2E56C864-5B21-4E02-B79E-B7E2FF21ABD7}" type="presParOf" srcId="{3AC920EB-FE67-45DF-A5A8-BDEFED36F2E7}" destId="{44E540C6-579C-43F5-AB6E-720D29D3BEAF}" srcOrd="4" destOrd="0" presId="urn:microsoft.com/office/officeart/2005/8/layout/hierarchy3"/>
    <dgm:cxn modelId="{91A5490F-BEAF-4812-89B9-B46AB579C741}" type="presParOf" srcId="{3AC920EB-FE67-45DF-A5A8-BDEFED36F2E7}" destId="{51B84A06-A03A-4E5B-B886-F334BB6577DB}" srcOrd="5" destOrd="0" presId="urn:microsoft.com/office/officeart/2005/8/layout/hierarchy3"/>
    <dgm:cxn modelId="{27AE1051-9B8E-4E19-8CB6-0605D6649A06}" type="presParOf" srcId="{3AC920EB-FE67-45DF-A5A8-BDEFED36F2E7}" destId="{01D15970-4453-4D3C-9A64-B903D6FFEB19}" srcOrd="6" destOrd="0" presId="urn:microsoft.com/office/officeart/2005/8/layout/hierarchy3"/>
    <dgm:cxn modelId="{8CD64016-DFEA-4CF0-BEC7-B9A72ADC12BF}" type="presParOf" srcId="{3AC920EB-FE67-45DF-A5A8-BDEFED36F2E7}" destId="{5225CFC7-D441-4D9C-B00F-2FCC75BCEE54}" srcOrd="7" destOrd="0" presId="urn:microsoft.com/office/officeart/2005/8/layout/hierarchy3"/>
    <dgm:cxn modelId="{B3B9178A-F3A1-48D3-AFFE-1B8569DE9C3D}" type="presParOf" srcId="{5179A052-A475-46E1-BF82-712346D78A12}" destId="{F2787BD3-1B85-4407-9012-CDD69C009C71}" srcOrd="3" destOrd="0" presId="urn:microsoft.com/office/officeart/2005/8/layout/hierarchy3"/>
    <dgm:cxn modelId="{C439F8B8-F22B-45A2-ACE3-CAF06BDDC834}" type="presParOf" srcId="{F2787BD3-1B85-4407-9012-CDD69C009C71}" destId="{E417A86F-B764-4A6B-80E8-61794B286A57}" srcOrd="0" destOrd="0" presId="urn:microsoft.com/office/officeart/2005/8/layout/hierarchy3"/>
    <dgm:cxn modelId="{05858D2D-3C55-4C11-891D-8F58B4059CC7}" type="presParOf" srcId="{E417A86F-B764-4A6B-80E8-61794B286A57}" destId="{2B4835A2-2724-4348-A7FA-7A6A79088418}" srcOrd="0" destOrd="0" presId="urn:microsoft.com/office/officeart/2005/8/layout/hierarchy3"/>
    <dgm:cxn modelId="{73F5D1E1-0923-4F28-9219-F152FAAD249F}" type="presParOf" srcId="{E417A86F-B764-4A6B-80E8-61794B286A57}" destId="{88CBD6AD-8922-4268-87D0-8CEF33C3D9B1}" srcOrd="1" destOrd="0" presId="urn:microsoft.com/office/officeart/2005/8/layout/hierarchy3"/>
    <dgm:cxn modelId="{1A02D0A7-9747-4A0F-B3E1-CCD283C10C54}" type="presParOf" srcId="{F2787BD3-1B85-4407-9012-CDD69C009C71}" destId="{EF7A1889-4721-4AF7-8F5C-FC01F61C8994}" srcOrd="1" destOrd="0" presId="urn:microsoft.com/office/officeart/2005/8/layout/hierarchy3"/>
    <dgm:cxn modelId="{71F6150E-BE75-41B4-B650-EA12829F4742}" type="presParOf" srcId="{EF7A1889-4721-4AF7-8F5C-FC01F61C8994}" destId="{882A3E59-3E3B-4A17-A858-AECF40D8E4DC}" srcOrd="0" destOrd="0" presId="urn:microsoft.com/office/officeart/2005/8/layout/hierarchy3"/>
    <dgm:cxn modelId="{2FAFFA4E-B869-4902-9992-9228325E6748}" type="presParOf" srcId="{EF7A1889-4721-4AF7-8F5C-FC01F61C8994}" destId="{3C578FEE-8C62-482A-8834-52FD99EC8DC6}" srcOrd="1" destOrd="0" presId="urn:microsoft.com/office/officeart/2005/8/layout/hierarchy3"/>
    <dgm:cxn modelId="{1A111407-8D0D-4951-9B30-2A92432C94E6}" type="presParOf" srcId="{EF7A1889-4721-4AF7-8F5C-FC01F61C8994}" destId="{034E9C2E-77EB-415A-ABD2-CF2C03E5BDAA}" srcOrd="2" destOrd="0" presId="urn:microsoft.com/office/officeart/2005/8/layout/hierarchy3"/>
    <dgm:cxn modelId="{915444D8-56D7-42E4-AA9E-9C18DBBA05B4}" type="presParOf" srcId="{EF7A1889-4721-4AF7-8F5C-FC01F61C8994}" destId="{65B1C437-7A04-49F1-B591-3041EC5984CF}" srcOrd="3" destOrd="0" presId="urn:microsoft.com/office/officeart/2005/8/layout/hierarchy3"/>
    <dgm:cxn modelId="{A4FBACB5-9630-4E87-877C-1BE8BAB7AEDF}" type="presParOf" srcId="{EF7A1889-4721-4AF7-8F5C-FC01F61C8994}" destId="{93B56F5D-6CD7-4445-B2D9-38A252C575B4}" srcOrd="4" destOrd="0" presId="urn:microsoft.com/office/officeart/2005/8/layout/hierarchy3"/>
    <dgm:cxn modelId="{9F2ED105-5DBC-458E-8924-8E6A8DCD6888}" type="presParOf" srcId="{EF7A1889-4721-4AF7-8F5C-FC01F61C8994}" destId="{31511ABA-3421-4814-960F-5E79D6571970}" srcOrd="5" destOrd="0" presId="urn:microsoft.com/office/officeart/2005/8/layout/hierarchy3"/>
    <dgm:cxn modelId="{EE768672-130C-4F2F-BE3B-216DD8E3443B}" type="presParOf" srcId="{EF7A1889-4721-4AF7-8F5C-FC01F61C8994}" destId="{A927F30E-2597-435F-BE68-18DFACBAB78D}" srcOrd="6" destOrd="0" presId="urn:microsoft.com/office/officeart/2005/8/layout/hierarchy3"/>
    <dgm:cxn modelId="{5A916DEA-14D6-49BB-A694-968C8D3C800A}" type="presParOf" srcId="{EF7A1889-4721-4AF7-8F5C-FC01F61C8994}" destId="{3072FA51-EAF2-4A2F-BC7B-8A20388F510F}"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A6B8FE3A-EBFB-409F-B12D-5C82AC3A8E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A3CFDF6B-E255-46A5-91C1-38EFB7953FA5}" type="parTrans" cxnId="{8B191039-9ACB-4F08-8955-3601D9A3C52F}">
      <dgm:prSet/>
      <dgm:spPr/>
      <dgm:t>
        <a:bodyPr/>
        <a:lstStyle/>
        <a:p>
          <a:endParaRPr lang="en-GB"/>
        </a:p>
      </dgm:t>
    </dgm:pt>
    <dgm:pt modelId="{6399734C-D6D8-4187-B48F-AA3231CA2E0E}">
      <dgm:prSet custT="1"/>
      <dgm:spPr/>
      <dgm:t>
        <a:bodyPr>
          <a:noAutofit/>
        </a:bodyPr>
        <a:lstStyle/>
        <a:p>
          <a:pPr rtl="0"/>
          <a:r>
            <a:rPr lang="tr" sz="1700" b="1" i="0" u="none" strike="noStrike">
              <a:latin typeface="Calibri"/>
            </a:rPr>
            <a:t>Ekonomi</a:t>
          </a:r>
          <a:endParaRPr lang="en-GB"/>
        </a:p>
      </dgm:t>
    </dgm:pt>
    <dgm:pt modelId="{E74AD67B-826B-47C3-9467-47591411304C}" type="parTrans" cxnId="{627B53C3-F520-46CB-9763-F4AC92F14452}">
      <dgm:prSet/>
      <dgm:spPr/>
      <dgm:t>
        <a:bodyPr/>
        <a:lstStyle/>
        <a:p>
          <a:endParaRPr lang="en-GB"/>
        </a:p>
      </dgm:t>
    </dgm:pt>
    <dgm:pt modelId="{5D5E628E-50D4-4E32-8D64-0D3206519D41}">
      <dgm:prSet custT="1"/>
      <dgm:spPr/>
      <dgm:t>
        <a:bodyPr>
          <a:noAutofit/>
        </a:bodyPr>
        <a:lstStyle/>
        <a:p>
          <a:pPr rtl="0"/>
          <a:r>
            <a:rPr lang="tr" sz="1300" b="0" i="0" u="none" strike="noStrike">
              <a:latin typeface="Calibri"/>
            </a:rPr>
            <a:t>Belo Horizonte </a:t>
          </a:r>
          <a:r>
            <a:rPr lang="tr" sz="1300" b="1" i="0" u="none" strike="noStrike">
              <a:highlight>
                <a:srgbClr val="000000">
                  <a:alpha val="0"/>
                </a:srgbClr>
              </a:highlight>
              <a:latin typeface="Calibri"/>
            </a:rPr>
            <a:t>son 40 yılda</a:t>
          </a:r>
          <a:r>
            <a:rPr lang="tr" sz="1300" b="0" i="0" u="none" strike="noStrike">
              <a:latin typeface="Calibri"/>
            </a:rPr>
            <a:t> ekonomisini çeşitlendirmiş ve doğal afetlere karşı ekonomik kırılganlığı azaltan maden çıkarma ekonomisinden bilgi ve hizmet temelli bir ekonomiye geçmiştir.</a:t>
          </a:r>
          <a:endParaRPr lang="en-GB"/>
        </a:p>
      </dgm:t>
    </dgm:pt>
    <dgm:pt modelId="{8D2305CC-B598-407C-914B-04DDBEA041E4}" type="sibTrans" cxnId="{627B53C3-F520-46CB-9763-F4AC92F14452}">
      <dgm:prSet/>
      <dgm:spPr/>
      <dgm:t>
        <a:bodyPr/>
        <a:lstStyle/>
        <a:p>
          <a:endParaRPr lang="en-GB"/>
        </a:p>
      </dgm:t>
    </dgm:pt>
    <dgm:pt modelId="{F36DF464-EE63-4CE7-B342-6C5DD71CA270}" type="sibTrans" cxnId="{8B191039-9ACB-4F08-8955-3601D9A3C52F}">
      <dgm:prSet/>
      <dgm:spPr/>
      <dgm:t>
        <a:bodyPr/>
        <a:lstStyle/>
        <a:p>
          <a:endParaRPr lang="en-GB"/>
        </a:p>
      </dgm:t>
    </dgm:pt>
    <dgm:pt modelId="{73EABE0F-6D23-484C-9082-8D25FBACE1E9}" type="parTrans" cxnId="{33EFAAD9-4597-44EE-B848-A35A53EF53C0}">
      <dgm:prSet/>
      <dgm:spPr/>
      <dgm:t>
        <a:bodyPr/>
        <a:lstStyle/>
        <a:p>
          <a:endParaRPr lang="en-GB"/>
        </a:p>
      </dgm:t>
    </dgm:pt>
    <dgm:pt modelId="{83B909CE-3E43-4FF8-83C5-E58F578E6645}">
      <dgm:prSet custT="1"/>
      <dgm:spPr/>
      <dgm:t>
        <a:bodyPr>
          <a:noAutofit/>
        </a:bodyPr>
        <a:lstStyle/>
        <a:p>
          <a:pPr rtl="0"/>
          <a:r>
            <a:rPr lang="tr" sz="1700" b="1" i="0" u="none" strike="noStrike">
              <a:latin typeface="Calibri"/>
            </a:rPr>
            <a:t>Çevre</a:t>
          </a:r>
          <a:endParaRPr lang="en-GB"/>
        </a:p>
      </dgm:t>
    </dgm:pt>
    <dgm:pt modelId="{125E578D-B6D7-4B2D-8FCF-21658B7F8B67}" type="parTrans" cxnId="{698293BA-7506-480D-A224-FD9EB9DD1785}">
      <dgm:prSet/>
      <dgm:spPr/>
      <dgm:t>
        <a:bodyPr/>
        <a:lstStyle/>
        <a:p>
          <a:endParaRPr lang="en-GB"/>
        </a:p>
      </dgm:t>
    </dgm:pt>
    <dgm:pt modelId="{BFAB9F52-61DD-4D95-90C2-9659904EDD29}">
      <dgm:prSet custT="1"/>
      <dgm:spPr/>
      <dgm:t>
        <a:bodyPr>
          <a:noAutofit/>
        </a:bodyPr>
        <a:lstStyle/>
        <a:p>
          <a:pPr rtl="0"/>
          <a:r>
            <a:rPr lang="tr" sz="1300" b="0" i="0" u="none" strike="noStrike">
              <a:latin typeface="Calibri"/>
            </a:rPr>
            <a:t>Belo Horizonte, jeolojik risklerin azaltılması için "DRENURBS" adlı bir akarsu onarım programının yanı sıra "Riskli Alanlarda Yapısal Program (PEAR)" ve risk yönetimi kararlarının Master Planı gibi bölgesel planlama politikalarına dâhil edilmesi gibi </a:t>
          </a:r>
          <a:r>
            <a:rPr lang="tr" sz="1300" b="1" i="0" u="none" strike="noStrike">
              <a:highlight>
                <a:srgbClr val="000000">
                  <a:alpha val="0"/>
                </a:srgbClr>
              </a:highlight>
              <a:latin typeface="Calibri"/>
            </a:rPr>
            <a:t>bir dizi tedbir</a:t>
          </a:r>
          <a:r>
            <a:rPr lang="tr" sz="1300" b="0" i="0" u="none" strike="noStrike">
              <a:latin typeface="Calibri"/>
            </a:rPr>
            <a:t> uygulamıştır.</a:t>
          </a:r>
        </a:p>
      </dgm:t>
    </dgm:pt>
    <dgm:pt modelId="{05867E15-B7D2-471C-9260-8A9ABB784BF8}" type="sibTrans" cxnId="{698293BA-7506-480D-A224-FD9EB9DD1785}">
      <dgm:prSet/>
      <dgm:spPr/>
      <dgm:t>
        <a:bodyPr/>
        <a:lstStyle/>
        <a:p>
          <a:endParaRPr lang="en-GB"/>
        </a:p>
      </dgm:t>
    </dgm:pt>
    <dgm:pt modelId="{1DCE4BCF-BA92-4B42-8E47-F0B7C6DB5183}" type="sibTrans" cxnId="{33EFAAD9-4597-44EE-B848-A35A53EF53C0}">
      <dgm:prSet/>
      <dgm:spPr/>
      <dgm:t>
        <a:bodyPr/>
        <a:lstStyle/>
        <a:p>
          <a:endParaRPr lang="en-GB"/>
        </a:p>
      </dgm:t>
    </dgm:pt>
    <dgm:pt modelId="{D505E46F-32A9-4F40-9B92-73B8FA271224}" type="parTrans" cxnId="{C5AFA602-8F28-4F69-AE04-15A6001E622A}">
      <dgm:prSet/>
      <dgm:spPr/>
      <dgm:t>
        <a:bodyPr/>
        <a:lstStyle/>
        <a:p>
          <a:endParaRPr lang="en-GB"/>
        </a:p>
      </dgm:t>
    </dgm:pt>
    <dgm:pt modelId="{8393388D-70CB-4596-B532-76351F8466A9}">
      <dgm:prSet custT="1"/>
      <dgm:spPr/>
      <dgm:t>
        <a:bodyPr>
          <a:noAutofit/>
        </a:bodyPr>
        <a:lstStyle/>
        <a:p>
          <a:pPr rtl="0"/>
          <a:r>
            <a:rPr lang="tr" sz="1700" b="1" i="0" u="none" strike="noStrike">
              <a:latin typeface="Calibri"/>
            </a:rPr>
            <a:t>Kurumlar</a:t>
          </a:r>
          <a:endParaRPr lang="en-GB"/>
        </a:p>
      </dgm:t>
    </dgm:pt>
    <dgm:pt modelId="{5FB0821A-9FAD-492B-9CE9-F33475F4B8D7}" type="parTrans" cxnId="{51DBA499-E36B-4AAB-993F-1DB1763F2FE6}">
      <dgm:prSet/>
      <dgm:spPr/>
      <dgm:t>
        <a:bodyPr/>
        <a:lstStyle/>
        <a:p>
          <a:endParaRPr lang="en-GB"/>
        </a:p>
      </dgm:t>
    </dgm:pt>
    <dgm:pt modelId="{2D7810F9-BDC6-4CD6-AE88-14CD8E59409B}">
      <dgm:prSet custT="1"/>
      <dgm:spPr/>
      <dgm:t>
        <a:bodyPr>
          <a:noAutofit/>
        </a:bodyPr>
        <a:lstStyle/>
        <a:p>
          <a:pPr rtl="0"/>
          <a:r>
            <a:rPr lang="tr" sz="1300" b="0" i="0" u="none" strike="noStrike">
              <a:latin typeface="Calibri"/>
            </a:rPr>
            <a:t>Belo Horizonte, Sivil Savunma Master Planında tanımlanan afet risk yönetimi için tüm toplumu kapsayan bir yaklaşım geliştirmiş ve faaliyet alanları risk önleme ve acil durum müdahalesi ile ilgili olan kamu yöneticileri ile özel şirketleri bir araya getiren "Risk Alanları Yönetici Grubu (GEAR)"nu kurmuştur.</a:t>
          </a:r>
        </a:p>
      </dgm:t>
    </dgm:pt>
    <dgm:pt modelId="{CD95C8FD-B1CA-4333-8D0A-C90476468E0C}" type="sibTrans" cxnId="{51DBA499-E36B-4AAB-993F-1DB1763F2FE6}">
      <dgm:prSet/>
      <dgm:spPr/>
      <dgm:t>
        <a:bodyPr/>
        <a:lstStyle/>
        <a:p>
          <a:endParaRPr lang="en-GB"/>
        </a:p>
      </dgm:t>
    </dgm:pt>
    <dgm:pt modelId="{ACD91741-42E1-4C50-B735-A2FDB265FF25}" type="parTrans" cxnId="{5D6FB59B-CA9A-4306-B044-04CD84B0205E}">
      <dgm:prSet/>
      <dgm:spPr/>
      <dgm:t>
        <a:bodyPr/>
        <a:lstStyle/>
        <a:p>
          <a:endParaRPr lang="en-GB"/>
        </a:p>
      </dgm:t>
    </dgm:pt>
    <dgm:pt modelId="{49049357-EFE2-4CD8-B522-E20296E09AFD}">
      <dgm:prSet custT="1"/>
      <dgm:spPr/>
      <dgm:t>
        <a:bodyPr>
          <a:noAutofit/>
        </a:bodyPr>
        <a:lstStyle/>
        <a:p>
          <a:pPr rtl="0"/>
          <a:r>
            <a:rPr lang="tr" sz="1300" b="0" i="0" u="none" strike="noStrike">
              <a:latin typeface="Calibri"/>
            </a:rPr>
            <a:t> Farklı düzeylerdeki hükûmetlerle iş birliği teşvik edilmektedir.</a:t>
          </a:r>
          <a:endParaRPr lang="en-GB"/>
        </a:p>
      </dgm:t>
    </dgm:pt>
    <dgm:pt modelId="{837EE952-0045-430F-B002-F9628578C864}" type="sibTrans" cxnId="{5D6FB59B-CA9A-4306-B044-04CD84B0205E}">
      <dgm:prSet/>
      <dgm:spPr/>
      <dgm:t>
        <a:bodyPr/>
        <a:lstStyle/>
        <a:p>
          <a:endParaRPr lang="en-GB"/>
        </a:p>
      </dgm:t>
    </dgm:pt>
    <dgm:pt modelId="{1EA8BA93-3057-4198-AFFC-5F7ABFF0C3B6}" type="parTrans" cxnId="{44242D05-1CD6-4C2F-97C5-00D84A389011}">
      <dgm:prSet/>
      <dgm:spPr/>
      <dgm:t>
        <a:bodyPr/>
        <a:lstStyle/>
        <a:p>
          <a:endParaRPr lang="en-GB"/>
        </a:p>
      </dgm:t>
    </dgm:pt>
    <dgm:pt modelId="{BCBE55A6-7C3A-470F-A039-21B5BC13252E}">
      <dgm:prSet custT="1"/>
      <dgm:spPr/>
      <dgm:t>
        <a:bodyPr>
          <a:noAutofit/>
        </a:bodyPr>
        <a:lstStyle/>
        <a:p>
          <a:pPr rtl="0"/>
          <a:r>
            <a:rPr lang="tr" sz="1300" b="0" i="0" u="none" strike="noStrike">
              <a:latin typeface="Calibri"/>
            </a:rPr>
            <a:t>Vatandaşlar afet riskini azaltma politikalarının oluşturulmasına katılım sağlamaktadır.</a:t>
          </a:r>
          <a:endParaRPr lang="en-GB"/>
        </a:p>
      </dgm:t>
    </dgm:pt>
    <dgm:pt modelId="{899D52AE-0731-4EE9-9650-27D734FE8509}" type="sibTrans" cxnId="{44242D05-1CD6-4C2F-97C5-00D84A389011}">
      <dgm:prSet/>
      <dgm:spPr/>
      <dgm:t>
        <a:bodyPr/>
        <a:lstStyle/>
        <a:p>
          <a:endParaRPr lang="en-GB"/>
        </a:p>
      </dgm:t>
    </dgm:pt>
    <dgm:pt modelId="{9025EEDC-33E6-409B-8F7C-2A01AD9989B8}" type="sibTrans" cxnId="{C5AFA602-8F28-4F69-AE04-15A6001E622A}">
      <dgm:prSet/>
      <dgm:spPr/>
      <dgm:t>
        <a:bodyPr/>
        <a:lstStyle/>
        <a:p>
          <a:endParaRPr lang="en-GB"/>
        </a:p>
      </dgm:t>
    </dgm:pt>
    <dgm:pt modelId="{A4C3EED7-B5C6-451A-A44C-27AABFE17AD4}" type="pres">
      <dgm:prSet presAssocID="{A6B8FE3A-EBFB-409F-B12D-5C82AC3A8E83}" presName="linear" presStyleCnt="0">
        <dgm:presLayoutVars>
          <dgm:animLvl val="lvl"/>
          <dgm:resizeHandles val="exact"/>
        </dgm:presLayoutVars>
      </dgm:prSet>
      <dgm:spPr/>
    </dgm:pt>
    <dgm:pt modelId="{4227BACF-E2F0-4C89-AE0D-52A6D7F2E153}" type="pres">
      <dgm:prSet presAssocID="{6399734C-D6D8-4187-B48F-AA3231CA2E0E}" presName="parentText" presStyleLbl="node1" presStyleIdx="0" presStyleCnt="3">
        <dgm:presLayoutVars>
          <dgm:chMax val="0"/>
          <dgm:bulletEnabled val="1"/>
        </dgm:presLayoutVars>
      </dgm:prSet>
      <dgm:spPr/>
    </dgm:pt>
    <dgm:pt modelId="{A4238CA7-B59F-4FAC-BC9D-BC9C2672759E}" type="pres">
      <dgm:prSet presAssocID="{6399734C-D6D8-4187-B48F-AA3231CA2E0E}" presName="childText" presStyleLbl="revTx" presStyleIdx="0" presStyleCnt="3">
        <dgm:presLayoutVars>
          <dgm:bulletEnabled val="1"/>
        </dgm:presLayoutVars>
      </dgm:prSet>
      <dgm:spPr/>
    </dgm:pt>
    <dgm:pt modelId="{059353BA-F782-4D4D-B965-D56C03F30E51}" type="pres">
      <dgm:prSet presAssocID="{83B909CE-3E43-4FF8-83C5-E58F578E6645}" presName="parentText" presStyleLbl="node1" presStyleIdx="1" presStyleCnt="3">
        <dgm:presLayoutVars>
          <dgm:chMax val="0"/>
          <dgm:bulletEnabled val="1"/>
        </dgm:presLayoutVars>
      </dgm:prSet>
      <dgm:spPr/>
    </dgm:pt>
    <dgm:pt modelId="{0C560732-DCA6-4A5C-911E-E98EE216BE27}" type="pres">
      <dgm:prSet presAssocID="{83B909CE-3E43-4FF8-83C5-E58F578E6645}" presName="childText" presStyleLbl="revTx" presStyleIdx="1" presStyleCnt="3">
        <dgm:presLayoutVars>
          <dgm:bulletEnabled val="1"/>
        </dgm:presLayoutVars>
      </dgm:prSet>
      <dgm:spPr/>
    </dgm:pt>
    <dgm:pt modelId="{1D83A7CC-6E8C-420F-BEF3-DFADC07E2912}" type="pres">
      <dgm:prSet presAssocID="{8393388D-70CB-4596-B532-76351F8466A9}" presName="parentText" presStyleLbl="node1" presStyleIdx="2" presStyleCnt="3">
        <dgm:presLayoutVars>
          <dgm:chMax val="0"/>
          <dgm:bulletEnabled val="1"/>
        </dgm:presLayoutVars>
      </dgm:prSet>
      <dgm:spPr/>
    </dgm:pt>
    <dgm:pt modelId="{BEC02542-B8FD-483A-9DE9-95F246BF0F10}" type="pres">
      <dgm:prSet presAssocID="{8393388D-70CB-4596-B532-76351F8466A9}" presName="childText" presStyleLbl="revTx" presStyleIdx="2" presStyleCnt="3" custScaleY="145867">
        <dgm:presLayoutVars>
          <dgm:bulletEnabled val="1"/>
        </dgm:presLayoutVars>
      </dgm:prSet>
      <dgm:spPr/>
    </dgm:pt>
  </dgm:ptLst>
  <dgm:cxnLst>
    <dgm:cxn modelId="{C5AFA602-8F28-4F69-AE04-15A6001E622A}" srcId="{A6B8FE3A-EBFB-409F-B12D-5C82AC3A8E83}" destId="{8393388D-70CB-4596-B532-76351F8466A9}" srcOrd="2" destOrd="0" parTransId="{D505E46F-32A9-4F40-9B92-73B8FA271224}" sibTransId="{9025EEDC-33E6-409B-8F7C-2A01AD9989B8}"/>
    <dgm:cxn modelId="{44242D05-1CD6-4C2F-97C5-00D84A389011}" srcId="{8393388D-70CB-4596-B532-76351F8466A9}" destId="{BCBE55A6-7C3A-470F-A039-21B5BC13252E}" srcOrd="2" destOrd="0" parTransId="{1EA8BA93-3057-4198-AFFC-5F7ABFF0C3B6}" sibTransId="{899D52AE-0731-4EE9-9650-27D734FE8509}"/>
    <dgm:cxn modelId="{B47A7507-BB33-4DC5-96D4-E3D6E792CAE7}" type="presOf" srcId="{6399734C-D6D8-4187-B48F-AA3231CA2E0E}" destId="{4227BACF-E2F0-4C89-AE0D-52A6D7F2E153}" srcOrd="0" destOrd="0" presId="urn:microsoft.com/office/officeart/2005/8/layout/vList2"/>
    <dgm:cxn modelId="{9504651D-48B7-49A7-A0CA-D77624E1C55E}" type="presOf" srcId="{A6B8FE3A-EBFB-409F-B12D-5C82AC3A8E83}" destId="{A4C3EED7-B5C6-451A-A44C-27AABFE17AD4}" srcOrd="0" destOrd="0" presId="urn:microsoft.com/office/officeart/2005/8/layout/vList2"/>
    <dgm:cxn modelId="{2343D72C-1EE6-45BB-96B2-F6C82B374DEF}" type="presOf" srcId="{BFAB9F52-61DD-4D95-90C2-9659904EDD29}" destId="{0C560732-DCA6-4A5C-911E-E98EE216BE27}" srcOrd="0" destOrd="0" presId="urn:microsoft.com/office/officeart/2005/8/layout/vList2"/>
    <dgm:cxn modelId="{8B191039-9ACB-4F08-8955-3601D9A3C52F}" srcId="{A6B8FE3A-EBFB-409F-B12D-5C82AC3A8E83}" destId="{6399734C-D6D8-4187-B48F-AA3231CA2E0E}" srcOrd="0" destOrd="0" parTransId="{A3CFDF6B-E255-46A5-91C1-38EFB7953FA5}" sibTransId="{F36DF464-EE63-4CE7-B342-6C5DD71CA270}"/>
    <dgm:cxn modelId="{742A1240-ED10-47CB-99C0-7013268008F9}" type="presOf" srcId="{83B909CE-3E43-4FF8-83C5-E58F578E6645}" destId="{059353BA-F782-4D4D-B965-D56C03F30E51}" srcOrd="0" destOrd="0" presId="urn:microsoft.com/office/officeart/2005/8/layout/vList2"/>
    <dgm:cxn modelId="{E67B3067-0B07-4C16-BFF5-039682020487}" type="presOf" srcId="{5D5E628E-50D4-4E32-8D64-0D3206519D41}" destId="{A4238CA7-B59F-4FAC-BC9D-BC9C2672759E}" srcOrd="0" destOrd="0" presId="urn:microsoft.com/office/officeart/2005/8/layout/vList2"/>
    <dgm:cxn modelId="{ADAEF54E-F2CF-4798-AB67-4EA156398BFF}" type="presOf" srcId="{BCBE55A6-7C3A-470F-A039-21B5BC13252E}" destId="{BEC02542-B8FD-483A-9DE9-95F246BF0F10}" srcOrd="0" destOrd="2" presId="urn:microsoft.com/office/officeart/2005/8/layout/vList2"/>
    <dgm:cxn modelId="{D0075885-59A3-4658-9D92-111E17C9C556}" type="presOf" srcId="{8393388D-70CB-4596-B532-76351F8466A9}" destId="{1D83A7CC-6E8C-420F-BEF3-DFADC07E2912}" srcOrd="0" destOrd="0" presId="urn:microsoft.com/office/officeart/2005/8/layout/vList2"/>
    <dgm:cxn modelId="{3A71DA8E-5B55-40A7-AB1E-F37A84DF466C}" type="presOf" srcId="{2D7810F9-BDC6-4CD6-AE88-14CD8E59409B}" destId="{BEC02542-B8FD-483A-9DE9-95F246BF0F10}" srcOrd="0" destOrd="0" presId="urn:microsoft.com/office/officeart/2005/8/layout/vList2"/>
    <dgm:cxn modelId="{51DBA499-E36B-4AAB-993F-1DB1763F2FE6}" srcId="{8393388D-70CB-4596-B532-76351F8466A9}" destId="{2D7810F9-BDC6-4CD6-AE88-14CD8E59409B}" srcOrd="0" destOrd="0" parTransId="{5FB0821A-9FAD-492B-9CE9-F33475F4B8D7}" sibTransId="{CD95C8FD-B1CA-4333-8D0A-C90476468E0C}"/>
    <dgm:cxn modelId="{5D6FB59B-CA9A-4306-B044-04CD84B0205E}" srcId="{8393388D-70CB-4596-B532-76351F8466A9}" destId="{49049357-EFE2-4CD8-B522-E20296E09AFD}" srcOrd="1" destOrd="0" parTransId="{ACD91741-42E1-4C50-B735-A2FDB265FF25}" sibTransId="{837EE952-0045-430F-B002-F9628578C864}"/>
    <dgm:cxn modelId="{698293BA-7506-480D-A224-FD9EB9DD1785}" srcId="{83B909CE-3E43-4FF8-83C5-E58F578E6645}" destId="{BFAB9F52-61DD-4D95-90C2-9659904EDD29}" srcOrd="0" destOrd="0" parTransId="{125E578D-B6D7-4B2D-8FCF-21658B7F8B67}" sibTransId="{05867E15-B7D2-471C-9260-8A9ABB784BF8}"/>
    <dgm:cxn modelId="{627B53C3-F520-46CB-9763-F4AC92F14452}" srcId="{6399734C-D6D8-4187-B48F-AA3231CA2E0E}" destId="{5D5E628E-50D4-4E32-8D64-0D3206519D41}" srcOrd="0" destOrd="0" parTransId="{E74AD67B-826B-47C3-9467-47591411304C}" sibTransId="{8D2305CC-B598-407C-914B-04DDBEA041E4}"/>
    <dgm:cxn modelId="{9C9159C6-92F9-44F5-A8EE-CAF687411105}" type="presOf" srcId="{49049357-EFE2-4CD8-B522-E20296E09AFD}" destId="{BEC02542-B8FD-483A-9DE9-95F246BF0F10}" srcOrd="0" destOrd="1" presId="urn:microsoft.com/office/officeart/2005/8/layout/vList2"/>
    <dgm:cxn modelId="{33EFAAD9-4597-44EE-B848-A35A53EF53C0}" srcId="{A6B8FE3A-EBFB-409F-B12D-5C82AC3A8E83}" destId="{83B909CE-3E43-4FF8-83C5-E58F578E6645}" srcOrd="1" destOrd="0" parTransId="{73EABE0F-6D23-484C-9082-8D25FBACE1E9}" sibTransId="{1DCE4BCF-BA92-4B42-8E47-F0B7C6DB5183}"/>
    <dgm:cxn modelId="{8F5CE3BF-442D-4D7F-A64B-D2812EE60E3C}" type="presParOf" srcId="{A4C3EED7-B5C6-451A-A44C-27AABFE17AD4}" destId="{4227BACF-E2F0-4C89-AE0D-52A6D7F2E153}" srcOrd="0" destOrd="0" presId="urn:microsoft.com/office/officeart/2005/8/layout/vList2"/>
    <dgm:cxn modelId="{8D68ABA3-29A1-4F84-80A7-D1FF21642B95}" type="presParOf" srcId="{A4C3EED7-B5C6-451A-A44C-27AABFE17AD4}" destId="{A4238CA7-B59F-4FAC-BC9D-BC9C2672759E}" srcOrd="1" destOrd="0" presId="urn:microsoft.com/office/officeart/2005/8/layout/vList2"/>
    <dgm:cxn modelId="{80266B42-A8F2-486D-A74E-DFF9DE1C7775}" type="presParOf" srcId="{A4C3EED7-B5C6-451A-A44C-27AABFE17AD4}" destId="{059353BA-F782-4D4D-B965-D56C03F30E51}" srcOrd="2" destOrd="0" presId="urn:microsoft.com/office/officeart/2005/8/layout/vList2"/>
    <dgm:cxn modelId="{D53CC4AA-CE73-4806-8198-3322346C0DCB}" type="presParOf" srcId="{A4C3EED7-B5C6-451A-A44C-27AABFE17AD4}" destId="{0C560732-DCA6-4A5C-911E-E98EE216BE27}" srcOrd="3" destOrd="0" presId="urn:microsoft.com/office/officeart/2005/8/layout/vList2"/>
    <dgm:cxn modelId="{8C5DB441-C7D0-4CA4-BCD3-43B802C83ED9}" type="presParOf" srcId="{A4C3EED7-B5C6-451A-A44C-27AABFE17AD4}" destId="{1D83A7CC-6E8C-420F-BEF3-DFADC07E2912}" srcOrd="4" destOrd="0" presId="urn:microsoft.com/office/officeart/2005/8/layout/vList2"/>
    <dgm:cxn modelId="{CD183D45-44B8-46E4-B61E-9C0B7302D972}" type="presParOf" srcId="{A4C3EED7-B5C6-451A-A44C-27AABFE17AD4}" destId="{BEC02542-B8FD-483A-9DE9-95F246BF0F10}"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A6B8FE3A-EBFB-409F-B12D-5C82AC3A8E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A3CFDF6B-E255-46A5-91C1-38EFB7953FA5}" type="parTrans" cxnId="{414E6F1E-E018-4C43-B39B-9F46B4E21E6A}">
      <dgm:prSet/>
      <dgm:spPr/>
      <dgm:t>
        <a:bodyPr/>
        <a:lstStyle/>
        <a:p>
          <a:endParaRPr lang="en-GB"/>
        </a:p>
      </dgm:t>
    </dgm:pt>
    <dgm:pt modelId="{6399734C-D6D8-4187-B48F-AA3231CA2E0E}">
      <dgm:prSet custT="1"/>
      <dgm:spPr/>
      <dgm:t>
        <a:bodyPr>
          <a:noAutofit/>
        </a:bodyPr>
        <a:lstStyle/>
        <a:p>
          <a:pPr rtl="0"/>
          <a:r>
            <a:rPr lang="tr" sz="1500" b="1" i="0" u="none" strike="noStrike">
              <a:latin typeface="Calibri"/>
            </a:rPr>
            <a:t>Ekonomi</a:t>
          </a:r>
          <a:endParaRPr lang="en-GB"/>
        </a:p>
      </dgm:t>
    </dgm:pt>
    <dgm:pt modelId="{E74AD67B-826B-47C3-9467-47591411304C}" type="parTrans" cxnId="{93AD8C99-4710-4B32-9FF5-988B31AAE46D}">
      <dgm:prSet/>
      <dgm:spPr/>
      <dgm:t>
        <a:bodyPr/>
        <a:lstStyle/>
        <a:p>
          <a:endParaRPr lang="en-GB"/>
        </a:p>
      </dgm:t>
    </dgm:pt>
    <dgm:pt modelId="{5D5E628E-50D4-4E32-8D64-0D3206519D41}">
      <dgm:prSet custT="1"/>
      <dgm:spPr/>
      <dgm:t>
        <a:bodyPr>
          <a:noAutofit/>
        </a:bodyPr>
        <a:lstStyle/>
        <a:p>
          <a:pPr rtl="0"/>
          <a:r>
            <a:rPr lang="tr" sz="1200" b="0" i="0" u="none" strike="noStrike" dirty="0">
              <a:latin typeface="Calibri"/>
            </a:rPr>
            <a:t>Şehir, özellikle Cardiff'in merkezinde işletme vergilerinde indirim sağlayan bir "girişim bölgesi" oluşturarak ve Cardiff Üniversitesi'ni şehrin gelişimine katarak önemli iş sektörlerine ve iş gücüne yatırım yapılmasını sağlamaktadır. </a:t>
          </a:r>
          <a:endParaRPr lang="en-GB" dirty="0"/>
        </a:p>
      </dgm:t>
    </dgm:pt>
    <dgm:pt modelId="{8D2305CC-B598-407C-914B-04DDBEA041E4}" type="sibTrans" cxnId="{93AD8C99-4710-4B32-9FF5-988B31AAE46D}">
      <dgm:prSet/>
      <dgm:spPr/>
      <dgm:t>
        <a:bodyPr/>
        <a:lstStyle/>
        <a:p>
          <a:endParaRPr lang="en-GB"/>
        </a:p>
      </dgm:t>
    </dgm:pt>
    <dgm:pt modelId="{F36DF464-EE63-4CE7-B342-6C5DD71CA270}" type="sibTrans" cxnId="{414E6F1E-E018-4C43-B39B-9F46B4E21E6A}">
      <dgm:prSet/>
      <dgm:spPr/>
      <dgm:t>
        <a:bodyPr/>
        <a:lstStyle/>
        <a:p>
          <a:endParaRPr lang="en-GB"/>
        </a:p>
      </dgm:t>
    </dgm:pt>
    <dgm:pt modelId="{73EABE0F-6D23-484C-9082-8D25FBACE1E9}" type="parTrans" cxnId="{98F3071D-7E82-4229-88B3-4C92FEFB8749}">
      <dgm:prSet/>
      <dgm:spPr/>
      <dgm:t>
        <a:bodyPr/>
        <a:lstStyle/>
        <a:p>
          <a:endParaRPr lang="en-GB"/>
        </a:p>
      </dgm:t>
    </dgm:pt>
    <dgm:pt modelId="{83B909CE-3E43-4FF8-83C5-E58F578E6645}">
      <dgm:prSet custT="1"/>
      <dgm:spPr/>
      <dgm:t>
        <a:bodyPr>
          <a:noAutofit/>
        </a:bodyPr>
        <a:lstStyle/>
        <a:p>
          <a:pPr rtl="0"/>
          <a:r>
            <a:rPr lang="tr" sz="1500" b="1" i="0" u="none" strike="noStrike">
              <a:latin typeface="Calibri"/>
            </a:rPr>
            <a:t>Çevre</a:t>
          </a:r>
          <a:endParaRPr lang="en-GB"/>
        </a:p>
      </dgm:t>
    </dgm:pt>
    <dgm:pt modelId="{125E578D-B6D7-4B2D-8FCF-21658B7F8B67}" type="parTrans" cxnId="{85C40266-D91B-4CCD-8AEC-92F84B45CC7B}">
      <dgm:prSet/>
      <dgm:spPr/>
      <dgm:t>
        <a:bodyPr/>
        <a:lstStyle/>
        <a:p>
          <a:endParaRPr lang="en-GB"/>
        </a:p>
      </dgm:t>
    </dgm:pt>
    <dgm:pt modelId="{BFAB9F52-61DD-4D95-90C2-9659904EDD29}">
      <dgm:prSet custT="1"/>
      <dgm:spPr/>
      <dgm:t>
        <a:bodyPr>
          <a:noAutofit/>
        </a:bodyPr>
        <a:lstStyle/>
        <a:p>
          <a:pPr rtl="0"/>
          <a:r>
            <a:rPr lang="tr" sz="1200" b="0" i="0" u="none" strike="noStrike">
              <a:latin typeface="Calibri"/>
            </a:rPr>
            <a:t>İş yerlerine erişimi artırmak için bir toplu taşıma ağı geliştirilmiştir. </a:t>
          </a:r>
          <a:endParaRPr lang="en-GB"/>
        </a:p>
      </dgm:t>
    </dgm:pt>
    <dgm:pt modelId="{05867E15-B7D2-471C-9260-8A9ABB784BF8}" type="sibTrans" cxnId="{85C40266-D91B-4CCD-8AEC-92F84B45CC7B}">
      <dgm:prSet/>
      <dgm:spPr/>
      <dgm:t>
        <a:bodyPr/>
        <a:lstStyle/>
        <a:p>
          <a:endParaRPr lang="en-GB"/>
        </a:p>
      </dgm:t>
    </dgm:pt>
    <dgm:pt modelId="{8B02C96E-37FA-42B6-AD8E-6D4D79408631}" type="parTrans" cxnId="{78D3EC5F-1CB1-4360-8532-FD418FD366AB}">
      <dgm:prSet/>
      <dgm:spPr/>
      <dgm:t>
        <a:bodyPr/>
        <a:lstStyle/>
        <a:p>
          <a:endParaRPr lang="en-GB"/>
        </a:p>
      </dgm:t>
    </dgm:pt>
    <dgm:pt modelId="{FA3B3946-F7BA-4CD5-A206-051DC0704755}">
      <dgm:prSet custT="1"/>
      <dgm:spPr/>
      <dgm:t>
        <a:bodyPr>
          <a:noAutofit/>
        </a:bodyPr>
        <a:lstStyle/>
        <a:p>
          <a:pPr rtl="0"/>
          <a:r>
            <a:rPr lang="tr" sz="1200" b="0" i="0" u="none" strike="noStrike">
              <a:latin typeface="Calibri"/>
            </a:rPr>
            <a:t>"Metro projesi" bölgeler arası bağlantıyı geliştirmeyi ve daha kaliteli bir ulaşım hizmeti sunmayı amaçlamaktadır.</a:t>
          </a:r>
          <a:endParaRPr lang="en-GB"/>
        </a:p>
      </dgm:t>
    </dgm:pt>
    <dgm:pt modelId="{13FFB109-12A2-4332-864C-49DD8433AEAB}" type="sibTrans" cxnId="{78D3EC5F-1CB1-4360-8532-FD418FD366AB}">
      <dgm:prSet/>
      <dgm:spPr/>
      <dgm:t>
        <a:bodyPr/>
        <a:lstStyle/>
        <a:p>
          <a:endParaRPr lang="en-GB"/>
        </a:p>
      </dgm:t>
    </dgm:pt>
    <dgm:pt modelId="{1DCE4BCF-BA92-4B42-8E47-F0B7C6DB5183}" type="sibTrans" cxnId="{98F3071D-7E82-4229-88B3-4C92FEFB8749}">
      <dgm:prSet/>
      <dgm:spPr/>
      <dgm:t>
        <a:bodyPr/>
        <a:lstStyle/>
        <a:p>
          <a:endParaRPr lang="en-GB"/>
        </a:p>
      </dgm:t>
    </dgm:pt>
    <dgm:pt modelId="{D505E46F-32A9-4F40-9B92-73B8FA271224}" type="parTrans" cxnId="{C813B08F-12FD-45FA-8235-27DD75E57040}">
      <dgm:prSet/>
      <dgm:spPr/>
      <dgm:t>
        <a:bodyPr/>
        <a:lstStyle/>
        <a:p>
          <a:endParaRPr lang="en-GB"/>
        </a:p>
      </dgm:t>
    </dgm:pt>
    <dgm:pt modelId="{8393388D-70CB-4596-B532-76351F8466A9}">
      <dgm:prSet custT="1"/>
      <dgm:spPr/>
      <dgm:t>
        <a:bodyPr>
          <a:noAutofit/>
        </a:bodyPr>
        <a:lstStyle/>
        <a:p>
          <a:pPr rtl="0"/>
          <a:r>
            <a:rPr lang="tr" sz="1500" b="1" i="0" u="none" strike="noStrike">
              <a:latin typeface="Calibri"/>
            </a:rPr>
            <a:t>Kurumlar</a:t>
          </a:r>
          <a:endParaRPr lang="en-GB"/>
        </a:p>
      </dgm:t>
    </dgm:pt>
    <dgm:pt modelId="{5FB0821A-9FAD-492B-9CE9-F33475F4B8D7}" type="parTrans" cxnId="{EA95984B-CBFF-419C-A207-6CE61F8B022A}">
      <dgm:prSet/>
      <dgm:spPr/>
      <dgm:t>
        <a:bodyPr/>
        <a:lstStyle/>
        <a:p>
          <a:endParaRPr lang="en-GB"/>
        </a:p>
      </dgm:t>
    </dgm:pt>
    <dgm:pt modelId="{2D7810F9-BDC6-4CD6-AE88-14CD8E59409B}">
      <dgm:prSet custT="1"/>
      <dgm:spPr/>
      <dgm:t>
        <a:bodyPr>
          <a:noAutofit/>
        </a:bodyPr>
        <a:lstStyle/>
        <a:p>
          <a:pPr rtl="0"/>
          <a:r>
            <a:rPr lang="tr" sz="1200" b="0" i="0" u="none" strike="noStrike">
              <a:latin typeface="Calibri"/>
            </a:rPr>
            <a:t>Kentin orta vadeli vizyonu - Kurumsal Plan 2015-2017 (Corporate Plan 2015-2017) - Cardiff'in "Avrupa'nın en yaşanabilir başkenti" olma hedeflerini göstermektedir.</a:t>
          </a:r>
          <a:endParaRPr lang="en-GB"/>
        </a:p>
      </dgm:t>
    </dgm:pt>
    <dgm:pt modelId="{CD95C8FD-B1CA-4333-8D0A-C90476468E0C}" type="sibTrans" cxnId="{EA95984B-CBFF-419C-A207-6CE61F8B022A}">
      <dgm:prSet/>
      <dgm:spPr/>
      <dgm:t>
        <a:bodyPr/>
        <a:lstStyle/>
        <a:p>
          <a:endParaRPr lang="en-GB"/>
        </a:p>
      </dgm:t>
    </dgm:pt>
    <dgm:pt modelId="{B66D4E41-9A19-4073-BDF9-6ED8E179B335}" type="parTrans" cxnId="{C6644AF0-7E04-4E3E-8853-F9AF571E95A6}">
      <dgm:prSet/>
      <dgm:spPr/>
      <dgm:t>
        <a:bodyPr/>
        <a:lstStyle/>
        <a:p>
          <a:endParaRPr lang="en-GB"/>
        </a:p>
      </dgm:t>
    </dgm:pt>
    <dgm:pt modelId="{C4C9BC78-83F2-444D-81C8-D93A1F0D01B8}">
      <dgm:prSet custT="1"/>
      <dgm:spPr/>
      <dgm:t>
        <a:bodyPr>
          <a:noAutofit/>
        </a:bodyPr>
        <a:lstStyle/>
        <a:p>
          <a:pPr rtl="0"/>
          <a:r>
            <a:rPr lang="tr" sz="1200" b="0" i="0" u="none" strike="noStrike" dirty="0">
              <a:latin typeface="Calibri"/>
            </a:rPr>
            <a:t>Cardiff metro bölgesinde daha etkin arazi kullanım planlaması için politika koordinasyonu, kamu ve özel sektör temsilcilerini bir danışma kurulunda bir araya getiren Cardiff Başkent Bölgesi Kurulunun (2013) oluşturulmasıyla ele alınmıştır. Yeni bir proje olan City Region Exchange, bölgenin kapasitelerini bir araya getirmeyi ve </a:t>
          </a:r>
          <a:r>
            <a:rPr lang="tr" sz="1200" b="1" i="0" u="none" strike="noStrike" dirty="0">
              <a:highlight>
                <a:srgbClr val="000000">
                  <a:alpha val="0"/>
                </a:srgbClr>
              </a:highlight>
              <a:latin typeface="Calibri"/>
            </a:rPr>
            <a:t>şehir ile bölge</a:t>
          </a:r>
          <a:r>
            <a:rPr lang="tr" sz="1200" b="1" i="0" u="none" strike="noStrike" dirty="0">
              <a:latin typeface="Calibri"/>
            </a:rPr>
            <a:t> </a:t>
          </a:r>
          <a:r>
            <a:rPr lang="tr" sz="1200" b="0" i="0" u="none" strike="noStrike" dirty="0">
              <a:latin typeface="Calibri"/>
            </a:rPr>
            <a:t>arasındaki etkileşimi teşvik etmeyi amaçlamaktadır.</a:t>
          </a:r>
        </a:p>
      </dgm:t>
    </dgm:pt>
    <dgm:pt modelId="{971043E6-1FC8-45A5-AC20-62A380686070}" type="sibTrans" cxnId="{C6644AF0-7E04-4E3E-8853-F9AF571E95A6}">
      <dgm:prSet/>
      <dgm:spPr/>
      <dgm:t>
        <a:bodyPr/>
        <a:lstStyle/>
        <a:p>
          <a:endParaRPr lang="en-GB"/>
        </a:p>
      </dgm:t>
    </dgm:pt>
    <dgm:pt modelId="{9025EEDC-33E6-409B-8F7C-2A01AD9989B8}" type="sibTrans" cxnId="{C813B08F-12FD-45FA-8235-27DD75E57040}">
      <dgm:prSet/>
      <dgm:spPr/>
      <dgm:t>
        <a:bodyPr/>
        <a:lstStyle/>
        <a:p>
          <a:endParaRPr lang="en-GB"/>
        </a:p>
      </dgm:t>
    </dgm:pt>
    <dgm:pt modelId="{BE4E9DB5-0FA2-4955-B38D-56A590A984B4}" type="parTrans" cxnId="{81098AC6-8A0F-4C5F-9BD1-8B29B39F71C6}">
      <dgm:prSet/>
      <dgm:spPr/>
      <dgm:t>
        <a:bodyPr/>
        <a:lstStyle/>
        <a:p>
          <a:endParaRPr lang="en-GB"/>
        </a:p>
      </dgm:t>
    </dgm:pt>
    <dgm:pt modelId="{D535702A-8307-4529-86FC-CC3D18DA62F9}">
      <dgm:prSet custT="1"/>
      <dgm:spPr/>
      <dgm:t>
        <a:bodyPr>
          <a:noAutofit/>
        </a:bodyPr>
        <a:lstStyle/>
        <a:p>
          <a:pPr rtl="0"/>
          <a:r>
            <a:rPr lang="tr" sz="1500" b="0" i="0" u="none" strike="noStrike">
              <a:latin typeface="Calibri"/>
            </a:rPr>
            <a:t>Toplum</a:t>
          </a:r>
        </a:p>
      </dgm:t>
    </dgm:pt>
    <dgm:pt modelId="{BF392863-206F-4129-8642-AF96D66C673F}" type="parTrans" cxnId="{0DBD640E-C260-4EA9-89B8-A04A450C800E}">
      <dgm:prSet/>
      <dgm:spPr/>
      <dgm:t>
        <a:bodyPr/>
        <a:lstStyle/>
        <a:p>
          <a:endParaRPr lang="en-GB"/>
        </a:p>
      </dgm:t>
    </dgm:pt>
    <dgm:pt modelId="{DAFE415C-EFDE-4D4D-8E72-E75A5F6A874A}">
      <dgm:prSet custT="1"/>
      <dgm:spPr/>
      <dgm:t>
        <a:bodyPr>
          <a:noAutofit/>
        </a:bodyPr>
        <a:lstStyle/>
        <a:p>
          <a:pPr rtl="0"/>
          <a:r>
            <a:rPr lang="tr" sz="1200" b="0" i="0" u="none" strike="noStrike">
              <a:latin typeface="Calibri"/>
            </a:rPr>
            <a:t>Kurumsal Kalkınma Planı (2014) aracılığıyla iyi tasarlanmış, bağlantılı ve sürdürülebilir topluluklar için planlama yaparak uygun fiyatlı konut talebi karşılanmaktadır.</a:t>
          </a:r>
          <a:endParaRPr lang="en-GB"/>
        </a:p>
      </dgm:t>
    </dgm:pt>
    <dgm:pt modelId="{E45F8F51-9F76-4183-A8E8-4129E6F93AFB}" type="sibTrans" cxnId="{0DBD640E-C260-4EA9-89B8-A04A450C800E}">
      <dgm:prSet/>
      <dgm:spPr/>
      <dgm:t>
        <a:bodyPr/>
        <a:lstStyle/>
        <a:p>
          <a:endParaRPr lang="en-GB"/>
        </a:p>
      </dgm:t>
    </dgm:pt>
    <dgm:pt modelId="{8D6A422F-6F88-4AE5-A03C-EFEDA64A1381}" type="sibTrans" cxnId="{81098AC6-8A0F-4C5F-9BD1-8B29B39F71C6}">
      <dgm:prSet/>
      <dgm:spPr/>
      <dgm:t>
        <a:bodyPr/>
        <a:lstStyle/>
        <a:p>
          <a:endParaRPr lang="en-GB"/>
        </a:p>
      </dgm:t>
    </dgm:pt>
    <dgm:pt modelId="{A4C3EED7-B5C6-451A-A44C-27AABFE17AD4}" type="pres">
      <dgm:prSet presAssocID="{A6B8FE3A-EBFB-409F-B12D-5C82AC3A8E83}" presName="linear" presStyleCnt="0">
        <dgm:presLayoutVars>
          <dgm:animLvl val="lvl"/>
          <dgm:resizeHandles val="exact"/>
        </dgm:presLayoutVars>
      </dgm:prSet>
      <dgm:spPr/>
    </dgm:pt>
    <dgm:pt modelId="{4227BACF-E2F0-4C89-AE0D-52A6D7F2E153}" type="pres">
      <dgm:prSet presAssocID="{6399734C-D6D8-4187-B48F-AA3231CA2E0E}" presName="parentText" presStyleLbl="node1" presStyleIdx="0" presStyleCnt="4">
        <dgm:presLayoutVars>
          <dgm:chMax val="0"/>
          <dgm:bulletEnabled val="1"/>
        </dgm:presLayoutVars>
      </dgm:prSet>
      <dgm:spPr/>
    </dgm:pt>
    <dgm:pt modelId="{A4238CA7-B59F-4FAC-BC9D-BC9C2672759E}" type="pres">
      <dgm:prSet presAssocID="{6399734C-D6D8-4187-B48F-AA3231CA2E0E}" presName="childText" presStyleLbl="revTx" presStyleIdx="0" presStyleCnt="4">
        <dgm:presLayoutVars>
          <dgm:bulletEnabled val="1"/>
        </dgm:presLayoutVars>
      </dgm:prSet>
      <dgm:spPr/>
    </dgm:pt>
    <dgm:pt modelId="{059353BA-F782-4D4D-B965-D56C03F30E51}" type="pres">
      <dgm:prSet presAssocID="{83B909CE-3E43-4FF8-83C5-E58F578E6645}" presName="parentText" presStyleLbl="node1" presStyleIdx="1" presStyleCnt="4">
        <dgm:presLayoutVars>
          <dgm:chMax val="0"/>
          <dgm:bulletEnabled val="1"/>
        </dgm:presLayoutVars>
      </dgm:prSet>
      <dgm:spPr/>
    </dgm:pt>
    <dgm:pt modelId="{0C560732-DCA6-4A5C-911E-E98EE216BE27}" type="pres">
      <dgm:prSet presAssocID="{83B909CE-3E43-4FF8-83C5-E58F578E6645}" presName="childText" presStyleLbl="revTx" presStyleIdx="1" presStyleCnt="4">
        <dgm:presLayoutVars>
          <dgm:bulletEnabled val="1"/>
        </dgm:presLayoutVars>
      </dgm:prSet>
      <dgm:spPr/>
    </dgm:pt>
    <dgm:pt modelId="{1D83A7CC-6E8C-420F-BEF3-DFADC07E2912}" type="pres">
      <dgm:prSet presAssocID="{8393388D-70CB-4596-B532-76351F8466A9}" presName="parentText" presStyleLbl="node1" presStyleIdx="2" presStyleCnt="4">
        <dgm:presLayoutVars>
          <dgm:chMax val="0"/>
          <dgm:bulletEnabled val="1"/>
        </dgm:presLayoutVars>
      </dgm:prSet>
      <dgm:spPr/>
    </dgm:pt>
    <dgm:pt modelId="{BEC02542-B8FD-483A-9DE9-95F246BF0F10}" type="pres">
      <dgm:prSet presAssocID="{8393388D-70CB-4596-B532-76351F8466A9}" presName="childText" presStyleLbl="revTx" presStyleIdx="2" presStyleCnt="4">
        <dgm:presLayoutVars>
          <dgm:bulletEnabled val="1"/>
        </dgm:presLayoutVars>
      </dgm:prSet>
      <dgm:spPr/>
    </dgm:pt>
    <dgm:pt modelId="{EA13C2A4-D57C-4696-9A29-95FC99926EE9}" type="pres">
      <dgm:prSet presAssocID="{D535702A-8307-4529-86FC-CC3D18DA62F9}" presName="parentText" presStyleLbl="node1" presStyleIdx="3" presStyleCnt="4">
        <dgm:presLayoutVars>
          <dgm:chMax val="0"/>
          <dgm:bulletEnabled val="1"/>
        </dgm:presLayoutVars>
      </dgm:prSet>
      <dgm:spPr/>
    </dgm:pt>
    <dgm:pt modelId="{CA8EDC40-4A4D-40A3-9A29-9ECD8828BDF3}" type="pres">
      <dgm:prSet presAssocID="{D535702A-8307-4529-86FC-CC3D18DA62F9}" presName="childText" presStyleLbl="revTx" presStyleIdx="3" presStyleCnt="4">
        <dgm:presLayoutVars>
          <dgm:bulletEnabled val="1"/>
        </dgm:presLayoutVars>
      </dgm:prSet>
      <dgm:spPr/>
    </dgm:pt>
  </dgm:ptLst>
  <dgm:cxnLst>
    <dgm:cxn modelId="{0DBD640E-C260-4EA9-89B8-A04A450C800E}" srcId="{D535702A-8307-4529-86FC-CC3D18DA62F9}" destId="{DAFE415C-EFDE-4D4D-8E72-E75A5F6A874A}" srcOrd="0" destOrd="0" parTransId="{BF392863-206F-4129-8642-AF96D66C673F}" sibTransId="{E45F8F51-9F76-4183-A8E8-4129E6F93AFB}"/>
    <dgm:cxn modelId="{BB254318-7047-4979-A779-A22202A60820}" type="presOf" srcId="{83B909CE-3E43-4FF8-83C5-E58F578E6645}" destId="{059353BA-F782-4D4D-B965-D56C03F30E51}" srcOrd="0" destOrd="0" presId="urn:microsoft.com/office/officeart/2005/8/layout/vList2"/>
    <dgm:cxn modelId="{98F3071D-7E82-4229-88B3-4C92FEFB8749}" srcId="{A6B8FE3A-EBFB-409F-B12D-5C82AC3A8E83}" destId="{83B909CE-3E43-4FF8-83C5-E58F578E6645}" srcOrd="1" destOrd="0" parTransId="{73EABE0F-6D23-484C-9082-8D25FBACE1E9}" sibTransId="{1DCE4BCF-BA92-4B42-8E47-F0B7C6DB5183}"/>
    <dgm:cxn modelId="{414E6F1E-E018-4C43-B39B-9F46B4E21E6A}" srcId="{A6B8FE3A-EBFB-409F-B12D-5C82AC3A8E83}" destId="{6399734C-D6D8-4187-B48F-AA3231CA2E0E}" srcOrd="0" destOrd="0" parTransId="{A3CFDF6B-E255-46A5-91C1-38EFB7953FA5}" sibTransId="{F36DF464-EE63-4CE7-B342-6C5DD71CA270}"/>
    <dgm:cxn modelId="{8E1B6A2D-57B1-4B98-B236-D2485EEB10C3}" type="presOf" srcId="{C4C9BC78-83F2-444D-81C8-D93A1F0D01B8}" destId="{BEC02542-B8FD-483A-9DE9-95F246BF0F10}" srcOrd="0" destOrd="1" presId="urn:microsoft.com/office/officeart/2005/8/layout/vList2"/>
    <dgm:cxn modelId="{29A5DB36-D7FC-4E6D-B4DD-2A563CDB482C}" type="presOf" srcId="{A6B8FE3A-EBFB-409F-B12D-5C82AC3A8E83}" destId="{A4C3EED7-B5C6-451A-A44C-27AABFE17AD4}" srcOrd="0" destOrd="0" presId="urn:microsoft.com/office/officeart/2005/8/layout/vList2"/>
    <dgm:cxn modelId="{185EC537-3CBE-4C2F-88B9-F3CFC1E6F7FE}" type="presOf" srcId="{8393388D-70CB-4596-B532-76351F8466A9}" destId="{1D83A7CC-6E8C-420F-BEF3-DFADC07E2912}" srcOrd="0" destOrd="0" presId="urn:microsoft.com/office/officeart/2005/8/layout/vList2"/>
    <dgm:cxn modelId="{C7E7173C-35CF-49A9-A394-5258C23C22E3}" type="presOf" srcId="{DAFE415C-EFDE-4D4D-8E72-E75A5F6A874A}" destId="{CA8EDC40-4A4D-40A3-9A29-9ECD8828BDF3}" srcOrd="0" destOrd="0" presId="urn:microsoft.com/office/officeart/2005/8/layout/vList2"/>
    <dgm:cxn modelId="{78D3EC5F-1CB1-4360-8532-FD418FD366AB}" srcId="{83B909CE-3E43-4FF8-83C5-E58F578E6645}" destId="{FA3B3946-F7BA-4CD5-A206-051DC0704755}" srcOrd="1" destOrd="0" parTransId="{8B02C96E-37FA-42B6-AD8E-6D4D79408631}" sibTransId="{13FFB109-12A2-4332-864C-49DD8433AEAB}"/>
    <dgm:cxn modelId="{B87B0144-3527-4724-9C8E-61088C870FA5}" type="presOf" srcId="{5D5E628E-50D4-4E32-8D64-0D3206519D41}" destId="{A4238CA7-B59F-4FAC-BC9D-BC9C2672759E}" srcOrd="0" destOrd="0" presId="urn:microsoft.com/office/officeart/2005/8/layout/vList2"/>
    <dgm:cxn modelId="{85C40266-D91B-4CCD-8AEC-92F84B45CC7B}" srcId="{83B909CE-3E43-4FF8-83C5-E58F578E6645}" destId="{BFAB9F52-61DD-4D95-90C2-9659904EDD29}" srcOrd="0" destOrd="0" parTransId="{125E578D-B6D7-4B2D-8FCF-21658B7F8B67}" sibTransId="{05867E15-B7D2-471C-9260-8A9ABB784BF8}"/>
    <dgm:cxn modelId="{B40A396A-16E3-43B1-A869-83DDCF52C873}" type="presOf" srcId="{6399734C-D6D8-4187-B48F-AA3231CA2E0E}" destId="{4227BACF-E2F0-4C89-AE0D-52A6D7F2E153}" srcOrd="0" destOrd="0" presId="urn:microsoft.com/office/officeart/2005/8/layout/vList2"/>
    <dgm:cxn modelId="{EA95984B-CBFF-419C-A207-6CE61F8B022A}" srcId="{8393388D-70CB-4596-B532-76351F8466A9}" destId="{2D7810F9-BDC6-4CD6-AE88-14CD8E59409B}" srcOrd="0" destOrd="0" parTransId="{5FB0821A-9FAD-492B-9CE9-F33475F4B8D7}" sibTransId="{CD95C8FD-B1CA-4333-8D0A-C90476468E0C}"/>
    <dgm:cxn modelId="{C813B08F-12FD-45FA-8235-27DD75E57040}" srcId="{A6B8FE3A-EBFB-409F-B12D-5C82AC3A8E83}" destId="{8393388D-70CB-4596-B532-76351F8466A9}" srcOrd="2" destOrd="0" parTransId="{D505E46F-32A9-4F40-9B92-73B8FA271224}" sibTransId="{9025EEDC-33E6-409B-8F7C-2A01AD9989B8}"/>
    <dgm:cxn modelId="{93AD8C99-4710-4B32-9FF5-988B31AAE46D}" srcId="{6399734C-D6D8-4187-B48F-AA3231CA2E0E}" destId="{5D5E628E-50D4-4E32-8D64-0D3206519D41}" srcOrd="0" destOrd="0" parTransId="{E74AD67B-826B-47C3-9467-47591411304C}" sibTransId="{8D2305CC-B598-407C-914B-04DDBEA041E4}"/>
    <dgm:cxn modelId="{CE79D3AB-87A8-47F0-B473-D1E74BE32676}" type="presOf" srcId="{2D7810F9-BDC6-4CD6-AE88-14CD8E59409B}" destId="{BEC02542-B8FD-483A-9DE9-95F246BF0F10}" srcOrd="0" destOrd="0" presId="urn:microsoft.com/office/officeart/2005/8/layout/vList2"/>
    <dgm:cxn modelId="{CE69BEAC-19D3-4F48-808A-6A3694A6D8F7}" type="presOf" srcId="{BFAB9F52-61DD-4D95-90C2-9659904EDD29}" destId="{0C560732-DCA6-4A5C-911E-E98EE216BE27}" srcOrd="0" destOrd="0" presId="urn:microsoft.com/office/officeart/2005/8/layout/vList2"/>
    <dgm:cxn modelId="{66DCA5C5-38D1-4809-B330-9CC397E5187F}" type="presOf" srcId="{D535702A-8307-4529-86FC-CC3D18DA62F9}" destId="{EA13C2A4-D57C-4696-9A29-95FC99926EE9}" srcOrd="0" destOrd="0" presId="urn:microsoft.com/office/officeart/2005/8/layout/vList2"/>
    <dgm:cxn modelId="{81098AC6-8A0F-4C5F-9BD1-8B29B39F71C6}" srcId="{A6B8FE3A-EBFB-409F-B12D-5C82AC3A8E83}" destId="{D535702A-8307-4529-86FC-CC3D18DA62F9}" srcOrd="3" destOrd="0" parTransId="{BE4E9DB5-0FA2-4955-B38D-56A590A984B4}" sibTransId="{8D6A422F-6F88-4AE5-A03C-EFEDA64A1381}"/>
    <dgm:cxn modelId="{6AEE32D4-D10A-4306-9E77-992630B7DA77}" type="presOf" srcId="{FA3B3946-F7BA-4CD5-A206-051DC0704755}" destId="{0C560732-DCA6-4A5C-911E-E98EE216BE27}" srcOrd="0" destOrd="1" presId="urn:microsoft.com/office/officeart/2005/8/layout/vList2"/>
    <dgm:cxn modelId="{C6644AF0-7E04-4E3E-8853-F9AF571E95A6}" srcId="{8393388D-70CB-4596-B532-76351F8466A9}" destId="{C4C9BC78-83F2-444D-81C8-D93A1F0D01B8}" srcOrd="1" destOrd="0" parTransId="{B66D4E41-9A19-4073-BDF9-6ED8E179B335}" sibTransId="{971043E6-1FC8-45A5-AC20-62A380686070}"/>
    <dgm:cxn modelId="{3D8FEDD5-1B6E-4AB1-BA00-81055D82DC50}" type="presParOf" srcId="{A4C3EED7-B5C6-451A-A44C-27AABFE17AD4}" destId="{4227BACF-E2F0-4C89-AE0D-52A6D7F2E153}" srcOrd="0" destOrd="0" presId="urn:microsoft.com/office/officeart/2005/8/layout/vList2"/>
    <dgm:cxn modelId="{1D2AA3E5-216C-4535-944C-C34B55F0F36B}" type="presParOf" srcId="{A4C3EED7-B5C6-451A-A44C-27AABFE17AD4}" destId="{A4238CA7-B59F-4FAC-BC9D-BC9C2672759E}" srcOrd="1" destOrd="0" presId="urn:microsoft.com/office/officeart/2005/8/layout/vList2"/>
    <dgm:cxn modelId="{3D7D9F6F-21A0-485B-8C91-79BC06B54757}" type="presParOf" srcId="{A4C3EED7-B5C6-451A-A44C-27AABFE17AD4}" destId="{059353BA-F782-4D4D-B965-D56C03F30E51}" srcOrd="2" destOrd="0" presId="urn:microsoft.com/office/officeart/2005/8/layout/vList2"/>
    <dgm:cxn modelId="{64F31A7B-3238-4B4B-84E1-9B380D81989B}" type="presParOf" srcId="{A4C3EED7-B5C6-451A-A44C-27AABFE17AD4}" destId="{0C560732-DCA6-4A5C-911E-E98EE216BE27}" srcOrd="3" destOrd="0" presId="urn:microsoft.com/office/officeart/2005/8/layout/vList2"/>
    <dgm:cxn modelId="{C5BEF777-8E08-455B-9A2D-A88B5008F22F}" type="presParOf" srcId="{A4C3EED7-B5C6-451A-A44C-27AABFE17AD4}" destId="{1D83A7CC-6E8C-420F-BEF3-DFADC07E2912}" srcOrd="4" destOrd="0" presId="urn:microsoft.com/office/officeart/2005/8/layout/vList2"/>
    <dgm:cxn modelId="{7B8A8AFD-EEF0-4BB6-8320-F6B3020E1171}" type="presParOf" srcId="{A4C3EED7-B5C6-451A-A44C-27AABFE17AD4}" destId="{BEC02542-B8FD-483A-9DE9-95F246BF0F10}" srcOrd="5" destOrd="0" presId="urn:microsoft.com/office/officeart/2005/8/layout/vList2"/>
    <dgm:cxn modelId="{EBA8FF3B-8951-429A-80DB-AD0EBF3867FA}" type="presParOf" srcId="{A4C3EED7-B5C6-451A-A44C-27AABFE17AD4}" destId="{EA13C2A4-D57C-4696-9A29-95FC99926EE9}" srcOrd="6" destOrd="0" presId="urn:microsoft.com/office/officeart/2005/8/layout/vList2"/>
    <dgm:cxn modelId="{0BF37ACC-6660-494A-83CE-3C28A821A3F3}" type="presParOf" srcId="{A4C3EED7-B5C6-451A-A44C-27AABFE17AD4}" destId="{CA8EDC40-4A4D-40A3-9A29-9ECD8828BDF3}"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A6B8FE3A-EBFB-409F-B12D-5C82AC3A8E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A3CFDF6B-E255-46A5-91C1-38EFB7953FA5}" type="parTrans" cxnId="{65FD42EE-8494-42F0-A0D0-818E62353464}">
      <dgm:prSet/>
      <dgm:spPr/>
      <dgm:t>
        <a:bodyPr/>
        <a:lstStyle/>
        <a:p>
          <a:endParaRPr lang="en-GB"/>
        </a:p>
      </dgm:t>
    </dgm:pt>
    <dgm:pt modelId="{6399734C-D6D8-4187-B48F-AA3231CA2E0E}">
      <dgm:prSet custT="1"/>
      <dgm:spPr/>
      <dgm:t>
        <a:bodyPr>
          <a:noAutofit/>
        </a:bodyPr>
        <a:lstStyle/>
        <a:p>
          <a:pPr rtl="0"/>
          <a:r>
            <a:rPr lang="tr" sz="1400" b="1" i="0" u="none" strike="noStrike">
              <a:latin typeface="Calibri"/>
            </a:rPr>
            <a:t>Ekonomi</a:t>
          </a:r>
          <a:endParaRPr lang="en-GB"/>
        </a:p>
      </dgm:t>
    </dgm:pt>
    <dgm:pt modelId="{E74AD67B-826B-47C3-9467-47591411304C}" type="parTrans" cxnId="{7EC46549-164A-4F00-B180-F77F32CE6A56}">
      <dgm:prSet/>
      <dgm:spPr/>
      <dgm:t>
        <a:bodyPr/>
        <a:lstStyle/>
        <a:p>
          <a:endParaRPr lang="en-GB"/>
        </a:p>
      </dgm:t>
    </dgm:pt>
    <dgm:pt modelId="{5D5E628E-50D4-4E32-8D64-0D3206519D41}">
      <dgm:prSet custT="1"/>
      <dgm:spPr/>
      <dgm:t>
        <a:bodyPr>
          <a:noAutofit/>
        </a:bodyPr>
        <a:lstStyle/>
        <a:p>
          <a:pPr rtl="0"/>
          <a:r>
            <a:rPr lang="tr" sz="1100" b="0" i="0" u="none" strike="noStrike">
              <a:latin typeface="Calibri"/>
            </a:rPr>
            <a:t>Biyomedikal sektöründeki yenilikler Kobe'de ekonomik büyümeyi hızlandırdı</a:t>
          </a:r>
          <a:endParaRPr lang="en-GB"/>
        </a:p>
      </dgm:t>
    </dgm:pt>
    <dgm:pt modelId="{8D2305CC-B598-407C-914B-04DDBEA041E4}" type="sibTrans" cxnId="{7EC46549-164A-4F00-B180-F77F32CE6A56}">
      <dgm:prSet/>
      <dgm:spPr/>
      <dgm:t>
        <a:bodyPr/>
        <a:lstStyle/>
        <a:p>
          <a:endParaRPr lang="en-GB"/>
        </a:p>
      </dgm:t>
    </dgm:pt>
    <dgm:pt modelId="{0674CD33-4852-4694-9CFE-76C8AE07ECA2}" type="parTrans" cxnId="{5FDFFA97-27E2-49A8-9820-B79D0456D947}">
      <dgm:prSet/>
      <dgm:spPr/>
      <dgm:t>
        <a:bodyPr/>
        <a:lstStyle/>
        <a:p>
          <a:endParaRPr lang="en-GB"/>
        </a:p>
      </dgm:t>
    </dgm:pt>
    <dgm:pt modelId="{78954E6C-E8DA-42F9-BE75-CE354FBF81AC}">
      <dgm:prSet custT="1"/>
      <dgm:spPr/>
      <dgm:t>
        <a:bodyPr>
          <a:noAutofit/>
        </a:bodyPr>
        <a:lstStyle/>
        <a:p>
          <a:pPr rtl="0"/>
          <a:r>
            <a:rPr lang="tr" sz="1100" b="0" i="0" u="none" strike="noStrike">
              <a:latin typeface="Calibri"/>
            </a:rPr>
            <a:t>Bölgeye yatırım olanakları çekebilmek için öncelikli uygulama tedbirleri sunarak ekonomik büyümeyi desteklemek amacıyla ulusal hükûmet ve çevre şehirlerle iş birliği yapılması</a:t>
          </a:r>
          <a:endParaRPr lang="en-GB"/>
        </a:p>
      </dgm:t>
    </dgm:pt>
    <dgm:pt modelId="{1D60C893-FE7F-449F-A6C9-3FF2C6FD6CD1}" type="sibTrans" cxnId="{5FDFFA97-27E2-49A8-9820-B79D0456D947}">
      <dgm:prSet/>
      <dgm:spPr/>
      <dgm:t>
        <a:bodyPr/>
        <a:lstStyle/>
        <a:p>
          <a:endParaRPr lang="en-GB"/>
        </a:p>
      </dgm:t>
    </dgm:pt>
    <dgm:pt modelId="{F36DF464-EE63-4CE7-B342-6C5DD71CA270}" type="sibTrans" cxnId="{65FD42EE-8494-42F0-A0D0-818E62353464}">
      <dgm:prSet/>
      <dgm:spPr/>
      <dgm:t>
        <a:bodyPr/>
        <a:lstStyle/>
        <a:p>
          <a:endParaRPr lang="en-GB"/>
        </a:p>
      </dgm:t>
    </dgm:pt>
    <dgm:pt modelId="{73EABE0F-6D23-484C-9082-8D25FBACE1E9}" type="parTrans" cxnId="{CB222A21-7503-43BA-9C57-8848DEC0C810}">
      <dgm:prSet/>
      <dgm:spPr/>
      <dgm:t>
        <a:bodyPr/>
        <a:lstStyle/>
        <a:p>
          <a:endParaRPr lang="en-GB"/>
        </a:p>
      </dgm:t>
    </dgm:pt>
    <dgm:pt modelId="{83B909CE-3E43-4FF8-83C5-E58F578E6645}">
      <dgm:prSet custT="1"/>
      <dgm:spPr/>
      <dgm:t>
        <a:bodyPr>
          <a:noAutofit/>
        </a:bodyPr>
        <a:lstStyle/>
        <a:p>
          <a:pPr rtl="0"/>
          <a:r>
            <a:rPr lang="tr" sz="1400" b="1" i="0" u="none" strike="noStrike">
              <a:latin typeface="Calibri"/>
            </a:rPr>
            <a:t>Çevre</a:t>
          </a:r>
          <a:endParaRPr lang="en-GB"/>
        </a:p>
      </dgm:t>
    </dgm:pt>
    <dgm:pt modelId="{02986B13-7B86-4C2C-BE74-A93EF7544E74}" type="parTrans" cxnId="{2E400BFE-C866-4F36-AD6A-52496FFDE990}">
      <dgm:prSet/>
      <dgm:spPr/>
      <dgm:t>
        <a:bodyPr/>
        <a:lstStyle/>
        <a:p>
          <a:endParaRPr lang="en-GB"/>
        </a:p>
      </dgm:t>
    </dgm:pt>
    <dgm:pt modelId="{3CE31B26-E585-4E19-9604-E7CD17EB53BE}">
      <dgm:prSet custT="1"/>
      <dgm:spPr/>
      <dgm:t>
        <a:bodyPr>
          <a:noAutofit/>
        </a:bodyPr>
        <a:lstStyle/>
        <a:p>
          <a:pPr rtl="0"/>
          <a:r>
            <a:rPr lang="tr" sz="1100" b="0" i="0" u="none" strike="noStrike">
              <a:latin typeface="Calibri"/>
            </a:rPr>
            <a:t>Kobe'nin doğal afetlere hazırlık için altyapıya yaptığı yatırımlar </a:t>
          </a:r>
          <a:endParaRPr lang="en-GB"/>
        </a:p>
      </dgm:t>
    </dgm:pt>
    <dgm:pt modelId="{4AE7E257-A503-4507-90D4-8975E965B7B0}" type="sibTrans" cxnId="{2E400BFE-C866-4F36-AD6A-52496FFDE990}">
      <dgm:prSet/>
      <dgm:spPr/>
      <dgm:t>
        <a:bodyPr/>
        <a:lstStyle/>
        <a:p>
          <a:endParaRPr lang="en-GB"/>
        </a:p>
      </dgm:t>
    </dgm:pt>
    <dgm:pt modelId="{18B3E924-0235-4647-94B0-908A4094023D}" type="parTrans" cxnId="{39597EF5-7B5E-4316-BEF8-E1B8AEE1B637}">
      <dgm:prSet/>
      <dgm:spPr/>
      <dgm:t>
        <a:bodyPr/>
        <a:lstStyle/>
        <a:p>
          <a:endParaRPr lang="en-GB"/>
        </a:p>
      </dgm:t>
    </dgm:pt>
    <dgm:pt modelId="{E8D7A724-2676-4F68-9F2F-91F68E1A446A}">
      <dgm:prSet custT="1"/>
      <dgm:spPr/>
      <dgm:t>
        <a:bodyPr>
          <a:noAutofit/>
        </a:bodyPr>
        <a:lstStyle/>
        <a:p>
          <a:pPr rtl="0"/>
          <a:r>
            <a:rPr lang="tr" sz="1100" b="0" i="0" u="none" strike="noStrike" dirty="0">
              <a:latin typeface="Calibri"/>
            </a:rPr>
            <a:t>Kobe, acil su </a:t>
          </a:r>
          <a:r>
            <a:rPr lang="tr" sz="1200" b="1" i="0" u="none" strike="noStrike" dirty="0">
              <a:highlight>
                <a:srgbClr val="000000">
                  <a:alpha val="0"/>
                </a:srgbClr>
              </a:highlight>
              <a:latin typeface="Calibri"/>
            </a:rPr>
            <a:t>tedarikini</a:t>
          </a:r>
          <a:r>
            <a:rPr lang="tr" sz="1100" b="0" i="0" u="none" strike="noStrike" dirty="0">
              <a:latin typeface="Calibri"/>
            </a:rPr>
            <a:t> sağlamak için yenilikçi bir su deposu ve su boruları geliştirdi</a:t>
          </a:r>
        </a:p>
      </dgm:t>
    </dgm:pt>
    <dgm:pt modelId="{1FE2C29B-916E-45C4-8167-77F0855E2EE2}" type="sibTrans" cxnId="{39597EF5-7B5E-4316-BEF8-E1B8AEE1B637}">
      <dgm:prSet/>
      <dgm:spPr/>
      <dgm:t>
        <a:bodyPr/>
        <a:lstStyle/>
        <a:p>
          <a:endParaRPr lang="en-GB"/>
        </a:p>
      </dgm:t>
    </dgm:pt>
    <dgm:pt modelId="{E0088FCA-3090-4683-B1A4-8F8054E3D078}" type="parTrans" cxnId="{52473BF6-B434-4054-BB0D-737F4B471A91}">
      <dgm:prSet/>
      <dgm:spPr/>
      <dgm:t>
        <a:bodyPr/>
        <a:lstStyle/>
        <a:p>
          <a:endParaRPr lang="en-GB"/>
        </a:p>
      </dgm:t>
    </dgm:pt>
    <dgm:pt modelId="{F919CD2E-F7A6-40D1-ABF7-26FD1D988A4C}">
      <dgm:prSet custT="1"/>
      <dgm:spPr/>
      <dgm:t>
        <a:bodyPr>
          <a:noAutofit/>
        </a:bodyPr>
        <a:lstStyle/>
        <a:p>
          <a:pPr rtl="0"/>
          <a:r>
            <a:rPr lang="tr" sz="1100" b="0" i="0" u="none" strike="noStrike" dirty="0">
              <a:latin typeface="Calibri"/>
            </a:rPr>
            <a:t>Yeni bir toplu taşıma sistemi - hızlı otobüs taşımacılığı veya hafif raylı sistem - </a:t>
          </a:r>
          <a:r>
            <a:rPr lang="tr" sz="1200" b="1" i="0" u="none" strike="noStrike" dirty="0">
              <a:highlight>
                <a:srgbClr val="000000">
                  <a:alpha val="0"/>
                </a:srgbClr>
              </a:highlight>
              <a:latin typeface="Calibri"/>
            </a:rPr>
            <a:t>hizmetlere ve iş yerlerine</a:t>
          </a:r>
          <a:r>
            <a:rPr lang="tr" sz="1200" b="1" i="0" u="none" strike="noStrike" dirty="0">
              <a:latin typeface="Calibri"/>
            </a:rPr>
            <a:t> </a:t>
          </a:r>
          <a:r>
            <a:rPr lang="tr" sz="1100" b="0" i="0" u="none" strike="noStrike" dirty="0">
              <a:latin typeface="Calibri"/>
            </a:rPr>
            <a:t>erişimi artırabilir</a:t>
          </a:r>
        </a:p>
      </dgm:t>
    </dgm:pt>
    <dgm:pt modelId="{1BE7CEAC-8D64-46D2-9789-C39D9D04E880}" type="sibTrans" cxnId="{52473BF6-B434-4054-BB0D-737F4B471A91}">
      <dgm:prSet/>
      <dgm:spPr/>
      <dgm:t>
        <a:bodyPr/>
        <a:lstStyle/>
        <a:p>
          <a:endParaRPr lang="en-GB"/>
        </a:p>
      </dgm:t>
    </dgm:pt>
    <dgm:pt modelId="{1DCE4BCF-BA92-4B42-8E47-F0B7C6DB5183}" type="sibTrans" cxnId="{CB222A21-7503-43BA-9C57-8848DEC0C810}">
      <dgm:prSet/>
      <dgm:spPr/>
      <dgm:t>
        <a:bodyPr/>
        <a:lstStyle/>
        <a:p>
          <a:endParaRPr lang="en-GB"/>
        </a:p>
      </dgm:t>
    </dgm:pt>
    <dgm:pt modelId="{D505E46F-32A9-4F40-9B92-73B8FA271224}" type="parTrans" cxnId="{3190DEFA-C5E7-404B-83AC-9BA5CE31AD01}">
      <dgm:prSet/>
      <dgm:spPr/>
      <dgm:t>
        <a:bodyPr/>
        <a:lstStyle/>
        <a:p>
          <a:endParaRPr lang="en-GB"/>
        </a:p>
      </dgm:t>
    </dgm:pt>
    <dgm:pt modelId="{8393388D-70CB-4596-B532-76351F8466A9}">
      <dgm:prSet custT="1"/>
      <dgm:spPr/>
      <dgm:t>
        <a:bodyPr>
          <a:noAutofit/>
        </a:bodyPr>
        <a:lstStyle/>
        <a:p>
          <a:pPr rtl="0"/>
          <a:r>
            <a:rPr lang="tr" sz="1400" b="1" i="0" u="none" strike="noStrike">
              <a:latin typeface="Calibri"/>
            </a:rPr>
            <a:t>Kurumlar</a:t>
          </a:r>
          <a:endParaRPr lang="en-GB"/>
        </a:p>
      </dgm:t>
    </dgm:pt>
    <dgm:pt modelId="{C0460505-7932-4994-8B13-06BBFF4FE87D}" type="parTrans" cxnId="{DBAC383B-F3C4-4F79-925C-40A6D20B4490}">
      <dgm:prSet/>
      <dgm:spPr/>
      <dgm:t>
        <a:bodyPr/>
        <a:lstStyle/>
        <a:p>
          <a:endParaRPr lang="en-GB"/>
        </a:p>
      </dgm:t>
    </dgm:pt>
    <dgm:pt modelId="{274B82E2-CAB9-449D-BE36-9FAC5B8FB993}">
      <dgm:prSet custT="1"/>
      <dgm:spPr/>
      <dgm:t>
        <a:bodyPr>
          <a:noAutofit/>
        </a:bodyPr>
        <a:lstStyle/>
        <a:p>
          <a:pPr rtl="0"/>
          <a:r>
            <a:rPr lang="tr" sz="1100" b="0" i="0" u="none" strike="noStrike">
              <a:latin typeface="Calibri"/>
            </a:rPr>
            <a:t>Kobe'nin etkili uzun vadeli vizyonu, Beşinci Master Planı (2010-2025) ve orta vadeli eylem planı bulunmaktadır.</a:t>
          </a:r>
          <a:endParaRPr lang="en-GB"/>
        </a:p>
      </dgm:t>
    </dgm:pt>
    <dgm:pt modelId="{E1756007-30A4-4E4E-BBD6-03D3A7BAC025}" type="sibTrans" cxnId="{DBAC383B-F3C4-4F79-925C-40A6D20B4490}">
      <dgm:prSet/>
      <dgm:spPr/>
      <dgm:t>
        <a:bodyPr/>
        <a:lstStyle/>
        <a:p>
          <a:endParaRPr lang="en-GB"/>
        </a:p>
      </dgm:t>
    </dgm:pt>
    <dgm:pt modelId="{CC348BB7-19A4-4B81-8B9B-9C100F37CC53}" type="parTrans" cxnId="{DABA09EE-F957-4C6A-B19D-7E8E249ED747}">
      <dgm:prSet/>
      <dgm:spPr/>
      <dgm:t>
        <a:bodyPr/>
        <a:lstStyle/>
        <a:p>
          <a:endParaRPr lang="en-GB"/>
        </a:p>
      </dgm:t>
    </dgm:pt>
    <dgm:pt modelId="{3138D738-4700-40D0-9E6C-F7F23927840E}">
      <dgm:prSet custT="1"/>
      <dgm:spPr/>
      <dgm:t>
        <a:bodyPr>
          <a:noAutofit/>
        </a:bodyPr>
        <a:lstStyle/>
        <a:p>
          <a:pPr rtl="0"/>
          <a:r>
            <a:rPr lang="tr" sz="1100" b="0" i="0" u="none" strike="noStrike">
              <a:latin typeface="Calibri"/>
            </a:rPr>
            <a:t>Kobe'nin ulusal yönetim ile planlama ve programlamaya yönelik bütüncül yaklaşımı</a:t>
          </a:r>
          <a:endParaRPr lang="en-GB"/>
        </a:p>
      </dgm:t>
    </dgm:pt>
    <dgm:pt modelId="{3B5849E0-AEBA-450F-86CC-0D880EDDE00F}" type="sibTrans" cxnId="{DABA09EE-F957-4C6A-B19D-7E8E249ED747}">
      <dgm:prSet/>
      <dgm:spPr/>
      <dgm:t>
        <a:bodyPr/>
        <a:lstStyle/>
        <a:p>
          <a:endParaRPr lang="en-GB"/>
        </a:p>
      </dgm:t>
    </dgm:pt>
    <dgm:pt modelId="{0FFEF7E2-E013-4FED-AFAF-735C17E249A7}" type="parTrans" cxnId="{A2C87EC7-714B-462E-BAAA-14439D3CF5F1}">
      <dgm:prSet/>
      <dgm:spPr/>
      <dgm:t>
        <a:bodyPr/>
        <a:lstStyle/>
        <a:p>
          <a:endParaRPr lang="en-GB"/>
        </a:p>
      </dgm:t>
    </dgm:pt>
    <dgm:pt modelId="{196C2358-19C2-4F87-8843-F6399EDCFCE3}">
      <dgm:prSet custT="1"/>
      <dgm:spPr/>
      <dgm:t>
        <a:bodyPr>
          <a:noAutofit/>
        </a:bodyPr>
        <a:lstStyle/>
        <a:p>
          <a:pPr rtl="0"/>
          <a:r>
            <a:rPr lang="tr" sz="1100" b="0" i="0" u="none" strike="noStrike">
              <a:latin typeface="Calibri"/>
            </a:rPr>
            <a:t>Kobe, şehir çalışanlarının sayısının azaltılması, şehir borçlarının dengelenmesi ve etkin yönetimin uygulanması başta olmak üzere</a:t>
          </a:r>
          <a:endParaRPr lang="en-GB"/>
        </a:p>
      </dgm:t>
    </dgm:pt>
    <dgm:pt modelId="{C59B6032-D652-413F-B726-D0AF9A9DE147}" type="sibTrans" cxnId="{A2C87EC7-714B-462E-BAAA-14439D3CF5F1}">
      <dgm:prSet/>
      <dgm:spPr/>
      <dgm:t>
        <a:bodyPr/>
        <a:lstStyle/>
        <a:p>
          <a:endParaRPr lang="en-GB"/>
        </a:p>
      </dgm:t>
    </dgm:pt>
    <dgm:pt modelId="{A8CAFD26-7E7D-45FA-8EAA-64F91C73E893}" type="parTrans" cxnId="{483CB530-5FC2-4192-B98C-8F584A300E52}">
      <dgm:prSet/>
      <dgm:spPr/>
      <dgm:t>
        <a:bodyPr/>
        <a:lstStyle/>
        <a:p>
          <a:endParaRPr lang="en-GB"/>
        </a:p>
      </dgm:t>
    </dgm:pt>
    <dgm:pt modelId="{856FF546-2453-4F9E-BE96-5E3D4CC48A06}">
      <dgm:prSet custT="1"/>
      <dgm:spPr/>
      <dgm:t>
        <a:bodyPr>
          <a:noAutofit/>
        </a:bodyPr>
        <a:lstStyle/>
        <a:p>
          <a:pPr rtl="0"/>
          <a:r>
            <a:rPr lang="tr" sz="1100" b="0" i="0" u="none" strike="noStrike">
              <a:latin typeface="Calibri"/>
            </a:rPr>
            <a:t>büyük bir idari reformdan geçmektedir.</a:t>
          </a:r>
          <a:endParaRPr lang="en-GB"/>
        </a:p>
      </dgm:t>
    </dgm:pt>
    <dgm:pt modelId="{12706F80-E2A1-4060-90F8-817A3D43B562}" type="sibTrans" cxnId="{483CB530-5FC2-4192-B98C-8F584A300E52}">
      <dgm:prSet/>
      <dgm:spPr/>
      <dgm:t>
        <a:bodyPr/>
        <a:lstStyle/>
        <a:p>
          <a:endParaRPr lang="en-GB"/>
        </a:p>
      </dgm:t>
    </dgm:pt>
    <dgm:pt modelId="{9025EEDC-33E6-409B-8F7C-2A01AD9989B8}" type="sibTrans" cxnId="{3190DEFA-C5E7-404B-83AC-9BA5CE31AD01}">
      <dgm:prSet/>
      <dgm:spPr/>
      <dgm:t>
        <a:bodyPr/>
        <a:lstStyle/>
        <a:p>
          <a:endParaRPr lang="en-GB"/>
        </a:p>
      </dgm:t>
    </dgm:pt>
    <dgm:pt modelId="{94711C3C-AAF4-4540-9DBF-44E57F6B138C}" type="parTrans" cxnId="{509C821E-527C-437A-BA1B-85506FA20C5E}">
      <dgm:prSet/>
      <dgm:spPr/>
      <dgm:t>
        <a:bodyPr/>
        <a:lstStyle/>
        <a:p>
          <a:endParaRPr lang="en-GB"/>
        </a:p>
      </dgm:t>
    </dgm:pt>
    <dgm:pt modelId="{B17A71A1-D7C1-47FD-9E34-207C5A497507}">
      <dgm:prSet custT="1"/>
      <dgm:spPr/>
      <dgm:t>
        <a:bodyPr>
          <a:noAutofit/>
        </a:bodyPr>
        <a:lstStyle/>
        <a:p>
          <a:pPr rtl="0"/>
          <a:r>
            <a:rPr lang="tr" sz="1400" b="1" i="0" u="none" strike="noStrike">
              <a:latin typeface="Calibri"/>
            </a:rPr>
            <a:t>Toplum</a:t>
          </a:r>
          <a:endParaRPr lang="en-GB" b="1"/>
        </a:p>
      </dgm:t>
    </dgm:pt>
    <dgm:pt modelId="{1A2664BE-A7BC-424D-8F32-CDFDE0CFE7D6}" type="parTrans" cxnId="{B66912FE-AFFB-44C7-BF9B-814D0E4DC2BB}">
      <dgm:prSet/>
      <dgm:spPr/>
      <dgm:t>
        <a:bodyPr/>
        <a:lstStyle/>
        <a:p>
          <a:endParaRPr lang="en-GB"/>
        </a:p>
      </dgm:t>
    </dgm:pt>
    <dgm:pt modelId="{04A7B9DB-84C9-4026-9500-781D89A9755A}">
      <dgm:prSet custT="1"/>
      <dgm:spPr/>
      <dgm:t>
        <a:bodyPr>
          <a:noAutofit/>
        </a:bodyPr>
        <a:lstStyle/>
        <a:p>
          <a:pPr rtl="0"/>
          <a:r>
            <a:rPr lang="tr" sz="1100" b="0" i="0" u="none" strike="noStrike">
              <a:latin typeface="Calibri"/>
            </a:rPr>
            <a:t>Risk iletişimi kentin doğal afetlere karşı hazırlığını güçlendirir</a:t>
          </a:r>
          <a:endParaRPr lang="en-GB"/>
        </a:p>
      </dgm:t>
    </dgm:pt>
    <dgm:pt modelId="{95DC67E5-7739-4A9E-A58B-3B66D84E89EF}" type="sibTrans" cxnId="{B66912FE-AFFB-44C7-BF9B-814D0E4DC2BB}">
      <dgm:prSet/>
      <dgm:spPr/>
      <dgm:t>
        <a:bodyPr/>
        <a:lstStyle/>
        <a:p>
          <a:endParaRPr lang="en-GB"/>
        </a:p>
      </dgm:t>
    </dgm:pt>
    <dgm:pt modelId="{20680D58-D929-48B9-9F81-B087E1DF5491}" type="parTrans" cxnId="{1722E092-3886-4E2E-BAA5-C27128D56D86}">
      <dgm:prSet/>
      <dgm:spPr/>
      <dgm:t>
        <a:bodyPr/>
        <a:lstStyle/>
        <a:p>
          <a:endParaRPr lang="en-GB"/>
        </a:p>
      </dgm:t>
    </dgm:pt>
    <dgm:pt modelId="{C6263AED-44BC-4467-BDAA-56E71B2C6943}">
      <dgm:prSet custT="1"/>
      <dgm:spPr/>
      <dgm:t>
        <a:bodyPr>
          <a:noAutofit/>
        </a:bodyPr>
        <a:lstStyle/>
        <a:p>
          <a:pPr rtl="0"/>
          <a:r>
            <a:rPr lang="tr" sz="1100" b="0" i="0" u="none" strike="noStrike">
              <a:latin typeface="Calibri"/>
            </a:rPr>
            <a:t>Şehir, başarılı kentsel yeniden gelişimin temeli olarak Toplumsal Kalkınma Konseylerini kullanmakta ve yeniden gelişim önerilerinin tasarlanmasında vatandaşlara söz hakkı veren iş birlikçi bir yaklaşım benimsemektedir.</a:t>
          </a:r>
          <a:endParaRPr lang="en-GB"/>
        </a:p>
      </dgm:t>
    </dgm:pt>
    <dgm:pt modelId="{0A3932BE-889C-441B-8D41-2CA7E3FD0070}" type="sibTrans" cxnId="{1722E092-3886-4E2E-BAA5-C27128D56D86}">
      <dgm:prSet/>
      <dgm:spPr/>
      <dgm:t>
        <a:bodyPr/>
        <a:lstStyle/>
        <a:p>
          <a:endParaRPr lang="en-GB"/>
        </a:p>
      </dgm:t>
    </dgm:pt>
    <dgm:pt modelId="{1DEC614C-8237-430C-A813-6978AD30289F}" type="parTrans" cxnId="{C0FC2786-2933-4BCA-B84B-8044DEF50916}">
      <dgm:prSet/>
      <dgm:spPr/>
      <dgm:t>
        <a:bodyPr/>
        <a:lstStyle/>
        <a:p>
          <a:endParaRPr lang="en-GB"/>
        </a:p>
      </dgm:t>
    </dgm:pt>
    <dgm:pt modelId="{6ED224BE-FC84-4ABC-86AE-57A355B3EDED}">
      <dgm:prSet custT="1"/>
      <dgm:spPr/>
      <dgm:t>
        <a:bodyPr>
          <a:noAutofit/>
        </a:bodyPr>
        <a:lstStyle/>
        <a:p>
          <a:pPr rtl="0"/>
          <a:r>
            <a:rPr lang="tr" sz="1100" b="0" i="0" u="none" strike="noStrike">
              <a:latin typeface="Calibri"/>
            </a:rPr>
            <a:t>Kobe, topluluklarında aktif gönüllülük faaliyetleri yürütmektedir</a:t>
          </a:r>
          <a:endParaRPr lang="en-GB"/>
        </a:p>
      </dgm:t>
    </dgm:pt>
    <dgm:pt modelId="{52B45523-F3B3-44A9-8483-9D412D3B2090}" type="sibTrans" cxnId="{C0FC2786-2933-4BCA-B84B-8044DEF50916}">
      <dgm:prSet/>
      <dgm:spPr/>
      <dgm:t>
        <a:bodyPr/>
        <a:lstStyle/>
        <a:p>
          <a:endParaRPr lang="en-GB"/>
        </a:p>
      </dgm:t>
    </dgm:pt>
    <dgm:pt modelId="{D5D96379-4529-4D20-BEB6-28FD4E21E055}" type="sibTrans" cxnId="{509C821E-527C-437A-BA1B-85506FA20C5E}">
      <dgm:prSet/>
      <dgm:spPr/>
      <dgm:t>
        <a:bodyPr/>
        <a:lstStyle/>
        <a:p>
          <a:endParaRPr lang="en-GB"/>
        </a:p>
      </dgm:t>
    </dgm:pt>
    <dgm:pt modelId="{A4C3EED7-B5C6-451A-A44C-27AABFE17AD4}" type="pres">
      <dgm:prSet presAssocID="{A6B8FE3A-EBFB-409F-B12D-5C82AC3A8E83}" presName="linear" presStyleCnt="0">
        <dgm:presLayoutVars>
          <dgm:animLvl val="lvl"/>
          <dgm:resizeHandles val="exact"/>
        </dgm:presLayoutVars>
      </dgm:prSet>
      <dgm:spPr/>
    </dgm:pt>
    <dgm:pt modelId="{4227BACF-E2F0-4C89-AE0D-52A6D7F2E153}" type="pres">
      <dgm:prSet presAssocID="{6399734C-D6D8-4187-B48F-AA3231CA2E0E}" presName="parentText" presStyleLbl="node1" presStyleIdx="0" presStyleCnt="4">
        <dgm:presLayoutVars>
          <dgm:chMax val="0"/>
          <dgm:bulletEnabled val="1"/>
        </dgm:presLayoutVars>
      </dgm:prSet>
      <dgm:spPr/>
    </dgm:pt>
    <dgm:pt modelId="{A4238CA7-B59F-4FAC-BC9D-BC9C2672759E}" type="pres">
      <dgm:prSet presAssocID="{6399734C-D6D8-4187-B48F-AA3231CA2E0E}" presName="childText" presStyleLbl="revTx" presStyleIdx="0" presStyleCnt="4">
        <dgm:presLayoutVars>
          <dgm:bulletEnabled val="1"/>
        </dgm:presLayoutVars>
      </dgm:prSet>
      <dgm:spPr/>
    </dgm:pt>
    <dgm:pt modelId="{059353BA-F782-4D4D-B965-D56C03F30E51}" type="pres">
      <dgm:prSet presAssocID="{83B909CE-3E43-4FF8-83C5-E58F578E6645}" presName="parentText" presStyleLbl="node1" presStyleIdx="1" presStyleCnt="4">
        <dgm:presLayoutVars>
          <dgm:chMax val="0"/>
          <dgm:bulletEnabled val="1"/>
        </dgm:presLayoutVars>
      </dgm:prSet>
      <dgm:spPr/>
    </dgm:pt>
    <dgm:pt modelId="{B5BA895B-5076-491A-BABF-B72329D94F95}" type="pres">
      <dgm:prSet presAssocID="{83B909CE-3E43-4FF8-83C5-E58F578E6645}" presName="childText" presStyleLbl="revTx" presStyleIdx="1" presStyleCnt="4">
        <dgm:presLayoutVars>
          <dgm:bulletEnabled val="1"/>
        </dgm:presLayoutVars>
      </dgm:prSet>
      <dgm:spPr/>
    </dgm:pt>
    <dgm:pt modelId="{1D83A7CC-6E8C-420F-BEF3-DFADC07E2912}" type="pres">
      <dgm:prSet presAssocID="{8393388D-70CB-4596-B532-76351F8466A9}" presName="parentText" presStyleLbl="node1" presStyleIdx="2" presStyleCnt="4">
        <dgm:presLayoutVars>
          <dgm:chMax val="0"/>
          <dgm:bulletEnabled val="1"/>
        </dgm:presLayoutVars>
      </dgm:prSet>
      <dgm:spPr/>
    </dgm:pt>
    <dgm:pt modelId="{CB5AD837-9302-4330-90BD-540DA8A66B37}" type="pres">
      <dgm:prSet presAssocID="{8393388D-70CB-4596-B532-76351F8466A9}" presName="childText" presStyleLbl="revTx" presStyleIdx="2" presStyleCnt="4">
        <dgm:presLayoutVars>
          <dgm:bulletEnabled val="1"/>
        </dgm:presLayoutVars>
      </dgm:prSet>
      <dgm:spPr/>
    </dgm:pt>
    <dgm:pt modelId="{8E4185DA-094E-4846-A1A9-74456F7FFDFC}" type="pres">
      <dgm:prSet presAssocID="{B17A71A1-D7C1-47FD-9E34-207C5A497507}" presName="parentText" presStyleLbl="node1" presStyleIdx="3" presStyleCnt="4">
        <dgm:presLayoutVars>
          <dgm:chMax val="0"/>
          <dgm:bulletEnabled val="1"/>
        </dgm:presLayoutVars>
      </dgm:prSet>
      <dgm:spPr/>
    </dgm:pt>
    <dgm:pt modelId="{932CB5C9-3923-4E51-AAA2-E54A9954C4D1}" type="pres">
      <dgm:prSet presAssocID="{B17A71A1-D7C1-47FD-9E34-207C5A497507}" presName="childText" presStyleLbl="revTx" presStyleIdx="3" presStyleCnt="4">
        <dgm:presLayoutVars>
          <dgm:bulletEnabled val="1"/>
        </dgm:presLayoutVars>
      </dgm:prSet>
      <dgm:spPr/>
    </dgm:pt>
  </dgm:ptLst>
  <dgm:cxnLst>
    <dgm:cxn modelId="{5BCC1301-4D4C-4B92-801C-9AAB1687A56D}" type="presOf" srcId="{E8D7A724-2676-4F68-9F2F-91F68E1A446A}" destId="{B5BA895B-5076-491A-BABF-B72329D94F95}" srcOrd="0" destOrd="1" presId="urn:microsoft.com/office/officeart/2005/8/layout/vList2"/>
    <dgm:cxn modelId="{7F5C7A09-E786-4608-9A5C-340F7F7177D1}" type="presOf" srcId="{A6B8FE3A-EBFB-409F-B12D-5C82AC3A8E83}" destId="{A4C3EED7-B5C6-451A-A44C-27AABFE17AD4}" srcOrd="0" destOrd="0" presId="urn:microsoft.com/office/officeart/2005/8/layout/vList2"/>
    <dgm:cxn modelId="{F469C511-7407-4B04-B346-48BDF299A367}" type="presOf" srcId="{3CE31B26-E585-4E19-9604-E7CD17EB53BE}" destId="{B5BA895B-5076-491A-BABF-B72329D94F95}" srcOrd="0" destOrd="0" presId="urn:microsoft.com/office/officeart/2005/8/layout/vList2"/>
    <dgm:cxn modelId="{509C821E-527C-437A-BA1B-85506FA20C5E}" srcId="{A6B8FE3A-EBFB-409F-B12D-5C82AC3A8E83}" destId="{B17A71A1-D7C1-47FD-9E34-207C5A497507}" srcOrd="3" destOrd="0" parTransId="{94711C3C-AAF4-4540-9DBF-44E57F6B138C}" sibTransId="{D5D96379-4529-4D20-BEB6-28FD4E21E055}"/>
    <dgm:cxn modelId="{CB222A21-7503-43BA-9C57-8848DEC0C810}" srcId="{A6B8FE3A-EBFB-409F-B12D-5C82AC3A8E83}" destId="{83B909CE-3E43-4FF8-83C5-E58F578E6645}" srcOrd="1" destOrd="0" parTransId="{73EABE0F-6D23-484C-9082-8D25FBACE1E9}" sibTransId="{1DCE4BCF-BA92-4B42-8E47-F0B7C6DB5183}"/>
    <dgm:cxn modelId="{5E7C1A25-F137-4FFF-8E3B-064956EC08EE}" type="presOf" srcId="{856FF546-2453-4F9E-BE96-5E3D4CC48A06}" destId="{CB5AD837-9302-4330-90BD-540DA8A66B37}" srcOrd="0" destOrd="3" presId="urn:microsoft.com/office/officeart/2005/8/layout/vList2"/>
    <dgm:cxn modelId="{483CB530-5FC2-4192-B98C-8F584A300E52}" srcId="{8393388D-70CB-4596-B532-76351F8466A9}" destId="{856FF546-2453-4F9E-BE96-5E3D4CC48A06}" srcOrd="3" destOrd="0" parTransId="{A8CAFD26-7E7D-45FA-8EAA-64F91C73E893}" sibTransId="{12706F80-E2A1-4060-90F8-817A3D43B562}"/>
    <dgm:cxn modelId="{DBAC383B-F3C4-4F79-925C-40A6D20B4490}" srcId="{8393388D-70CB-4596-B532-76351F8466A9}" destId="{274B82E2-CAB9-449D-BE36-9FAC5B8FB993}" srcOrd="0" destOrd="0" parTransId="{C0460505-7932-4994-8B13-06BBFF4FE87D}" sibTransId="{E1756007-30A4-4E4E-BBD6-03D3A7BAC025}"/>
    <dgm:cxn modelId="{7EC46549-164A-4F00-B180-F77F32CE6A56}" srcId="{6399734C-D6D8-4187-B48F-AA3231CA2E0E}" destId="{5D5E628E-50D4-4E32-8D64-0D3206519D41}" srcOrd="0" destOrd="0" parTransId="{E74AD67B-826B-47C3-9467-47591411304C}" sibTransId="{8D2305CC-B598-407C-914B-04DDBEA041E4}"/>
    <dgm:cxn modelId="{A7CA7253-F179-4D1F-B79F-D08B798F3D07}" type="presOf" srcId="{78954E6C-E8DA-42F9-BE75-CE354FBF81AC}" destId="{A4238CA7-B59F-4FAC-BC9D-BC9C2672759E}" srcOrd="0" destOrd="1" presId="urn:microsoft.com/office/officeart/2005/8/layout/vList2"/>
    <dgm:cxn modelId="{6314CE55-7862-4CCA-B682-FFC433FB82C0}" type="presOf" srcId="{196C2358-19C2-4F87-8843-F6399EDCFCE3}" destId="{CB5AD837-9302-4330-90BD-540DA8A66B37}" srcOrd="0" destOrd="2" presId="urn:microsoft.com/office/officeart/2005/8/layout/vList2"/>
    <dgm:cxn modelId="{75235657-4C27-4DBE-B598-939A623C17F9}" type="presOf" srcId="{83B909CE-3E43-4FF8-83C5-E58F578E6645}" destId="{059353BA-F782-4D4D-B965-D56C03F30E51}" srcOrd="0" destOrd="0" presId="urn:microsoft.com/office/officeart/2005/8/layout/vList2"/>
    <dgm:cxn modelId="{5195BD5A-E193-406A-B862-BE75847E1471}" type="presOf" srcId="{F919CD2E-F7A6-40D1-ABF7-26FD1D988A4C}" destId="{B5BA895B-5076-491A-BABF-B72329D94F95}" srcOrd="0" destOrd="2" presId="urn:microsoft.com/office/officeart/2005/8/layout/vList2"/>
    <dgm:cxn modelId="{564E5580-6EFA-44DB-8078-26653FC14087}" type="presOf" srcId="{5D5E628E-50D4-4E32-8D64-0D3206519D41}" destId="{A4238CA7-B59F-4FAC-BC9D-BC9C2672759E}" srcOrd="0" destOrd="0" presId="urn:microsoft.com/office/officeart/2005/8/layout/vList2"/>
    <dgm:cxn modelId="{C0FC2786-2933-4BCA-B84B-8044DEF50916}" srcId="{B17A71A1-D7C1-47FD-9E34-207C5A497507}" destId="{6ED224BE-FC84-4ABC-86AE-57A355B3EDED}" srcOrd="2" destOrd="0" parTransId="{1DEC614C-8237-430C-A813-6978AD30289F}" sibTransId="{52B45523-F3B3-44A9-8483-9D412D3B2090}"/>
    <dgm:cxn modelId="{FDCFD18E-D119-4933-BDAC-818BA6A9B0ED}" type="presOf" srcId="{6399734C-D6D8-4187-B48F-AA3231CA2E0E}" destId="{4227BACF-E2F0-4C89-AE0D-52A6D7F2E153}" srcOrd="0" destOrd="0" presId="urn:microsoft.com/office/officeart/2005/8/layout/vList2"/>
    <dgm:cxn modelId="{1722E092-3886-4E2E-BAA5-C27128D56D86}" srcId="{B17A71A1-D7C1-47FD-9E34-207C5A497507}" destId="{C6263AED-44BC-4467-BDAA-56E71B2C6943}" srcOrd="1" destOrd="0" parTransId="{20680D58-D929-48B9-9F81-B087E1DF5491}" sibTransId="{0A3932BE-889C-441B-8D41-2CA7E3FD0070}"/>
    <dgm:cxn modelId="{5FDFFA97-27E2-49A8-9820-B79D0456D947}" srcId="{6399734C-D6D8-4187-B48F-AA3231CA2E0E}" destId="{78954E6C-E8DA-42F9-BE75-CE354FBF81AC}" srcOrd="1" destOrd="0" parTransId="{0674CD33-4852-4694-9CFE-76C8AE07ECA2}" sibTransId="{1D60C893-FE7F-449F-A6C9-3FF2C6FD6CD1}"/>
    <dgm:cxn modelId="{DF48EC9B-16F6-4780-AB10-3ADAAB963097}" type="presOf" srcId="{04A7B9DB-84C9-4026-9500-781D89A9755A}" destId="{932CB5C9-3923-4E51-AAA2-E54A9954C4D1}" srcOrd="0" destOrd="0" presId="urn:microsoft.com/office/officeart/2005/8/layout/vList2"/>
    <dgm:cxn modelId="{24B3CEA5-1955-4D3C-A5B9-ED65CF3DC125}" type="presOf" srcId="{6ED224BE-FC84-4ABC-86AE-57A355B3EDED}" destId="{932CB5C9-3923-4E51-AAA2-E54A9954C4D1}" srcOrd="0" destOrd="2" presId="urn:microsoft.com/office/officeart/2005/8/layout/vList2"/>
    <dgm:cxn modelId="{436D30AB-8714-4811-8EA3-63B246DC5BB5}" type="presOf" srcId="{C6263AED-44BC-4467-BDAA-56E71B2C6943}" destId="{932CB5C9-3923-4E51-AAA2-E54A9954C4D1}" srcOrd="0" destOrd="1" presId="urn:microsoft.com/office/officeart/2005/8/layout/vList2"/>
    <dgm:cxn modelId="{E0CADDC3-6B7B-405B-873A-EC4286EFDA39}" type="presOf" srcId="{274B82E2-CAB9-449D-BE36-9FAC5B8FB993}" destId="{CB5AD837-9302-4330-90BD-540DA8A66B37}" srcOrd="0" destOrd="0" presId="urn:microsoft.com/office/officeart/2005/8/layout/vList2"/>
    <dgm:cxn modelId="{5790EFC5-67E7-4C70-B6A2-39062345FDAA}" type="presOf" srcId="{8393388D-70CB-4596-B532-76351F8466A9}" destId="{1D83A7CC-6E8C-420F-BEF3-DFADC07E2912}" srcOrd="0" destOrd="0" presId="urn:microsoft.com/office/officeart/2005/8/layout/vList2"/>
    <dgm:cxn modelId="{A2C87EC7-714B-462E-BAAA-14439D3CF5F1}" srcId="{8393388D-70CB-4596-B532-76351F8466A9}" destId="{196C2358-19C2-4F87-8843-F6399EDCFCE3}" srcOrd="2" destOrd="0" parTransId="{0FFEF7E2-E013-4FED-AFAF-735C17E249A7}" sibTransId="{C59B6032-D652-413F-B726-D0AF9A9DE147}"/>
    <dgm:cxn modelId="{644071E6-D138-4C1A-ABA2-039766F908D4}" type="presOf" srcId="{B17A71A1-D7C1-47FD-9E34-207C5A497507}" destId="{8E4185DA-094E-4846-A1A9-74456F7FFDFC}" srcOrd="0" destOrd="0" presId="urn:microsoft.com/office/officeart/2005/8/layout/vList2"/>
    <dgm:cxn modelId="{DABA09EE-F957-4C6A-B19D-7E8E249ED747}" srcId="{8393388D-70CB-4596-B532-76351F8466A9}" destId="{3138D738-4700-40D0-9E6C-F7F23927840E}" srcOrd="1" destOrd="0" parTransId="{CC348BB7-19A4-4B81-8B9B-9C100F37CC53}" sibTransId="{3B5849E0-AEBA-450F-86CC-0D880EDDE00F}"/>
    <dgm:cxn modelId="{65FD42EE-8494-42F0-A0D0-818E62353464}" srcId="{A6B8FE3A-EBFB-409F-B12D-5C82AC3A8E83}" destId="{6399734C-D6D8-4187-B48F-AA3231CA2E0E}" srcOrd="0" destOrd="0" parTransId="{A3CFDF6B-E255-46A5-91C1-38EFB7953FA5}" sibTransId="{F36DF464-EE63-4CE7-B342-6C5DD71CA270}"/>
    <dgm:cxn modelId="{39597EF5-7B5E-4316-BEF8-E1B8AEE1B637}" srcId="{83B909CE-3E43-4FF8-83C5-E58F578E6645}" destId="{E8D7A724-2676-4F68-9F2F-91F68E1A446A}" srcOrd="1" destOrd="0" parTransId="{18B3E924-0235-4647-94B0-908A4094023D}" sibTransId="{1FE2C29B-916E-45C4-8167-77F0855E2EE2}"/>
    <dgm:cxn modelId="{52473BF6-B434-4054-BB0D-737F4B471A91}" srcId="{83B909CE-3E43-4FF8-83C5-E58F578E6645}" destId="{F919CD2E-F7A6-40D1-ABF7-26FD1D988A4C}" srcOrd="2" destOrd="0" parTransId="{E0088FCA-3090-4683-B1A4-8F8054E3D078}" sibTransId="{1BE7CEAC-8D64-46D2-9789-C39D9D04E880}"/>
    <dgm:cxn modelId="{3190DEFA-C5E7-404B-83AC-9BA5CE31AD01}" srcId="{A6B8FE3A-EBFB-409F-B12D-5C82AC3A8E83}" destId="{8393388D-70CB-4596-B532-76351F8466A9}" srcOrd="2" destOrd="0" parTransId="{D505E46F-32A9-4F40-9B92-73B8FA271224}" sibTransId="{9025EEDC-33E6-409B-8F7C-2A01AD9989B8}"/>
    <dgm:cxn modelId="{E615E6FA-09F0-42A6-ACB5-72295003B5D8}" type="presOf" srcId="{3138D738-4700-40D0-9E6C-F7F23927840E}" destId="{CB5AD837-9302-4330-90BD-540DA8A66B37}" srcOrd="0" destOrd="1" presId="urn:microsoft.com/office/officeart/2005/8/layout/vList2"/>
    <dgm:cxn modelId="{2E400BFE-C866-4F36-AD6A-52496FFDE990}" srcId="{83B909CE-3E43-4FF8-83C5-E58F578E6645}" destId="{3CE31B26-E585-4E19-9604-E7CD17EB53BE}" srcOrd="0" destOrd="0" parTransId="{02986B13-7B86-4C2C-BE74-A93EF7544E74}" sibTransId="{4AE7E257-A503-4507-90D4-8975E965B7B0}"/>
    <dgm:cxn modelId="{B66912FE-AFFB-44C7-BF9B-814D0E4DC2BB}" srcId="{B17A71A1-D7C1-47FD-9E34-207C5A497507}" destId="{04A7B9DB-84C9-4026-9500-781D89A9755A}" srcOrd="0" destOrd="0" parTransId="{1A2664BE-A7BC-424D-8F32-CDFDE0CFE7D6}" sibTransId="{95DC67E5-7739-4A9E-A58B-3B66D84E89EF}"/>
    <dgm:cxn modelId="{B29E5303-36EE-4E0F-9A61-E37375F4382D}" type="presParOf" srcId="{A4C3EED7-B5C6-451A-A44C-27AABFE17AD4}" destId="{4227BACF-E2F0-4C89-AE0D-52A6D7F2E153}" srcOrd="0" destOrd="0" presId="urn:microsoft.com/office/officeart/2005/8/layout/vList2"/>
    <dgm:cxn modelId="{3A1F8D4A-6C5D-41F5-8258-B61853BE8239}" type="presParOf" srcId="{A4C3EED7-B5C6-451A-A44C-27AABFE17AD4}" destId="{A4238CA7-B59F-4FAC-BC9D-BC9C2672759E}" srcOrd="1" destOrd="0" presId="urn:microsoft.com/office/officeart/2005/8/layout/vList2"/>
    <dgm:cxn modelId="{602FE25D-DDC6-4384-947F-6D0045216B61}" type="presParOf" srcId="{A4C3EED7-B5C6-451A-A44C-27AABFE17AD4}" destId="{059353BA-F782-4D4D-B965-D56C03F30E51}" srcOrd="2" destOrd="0" presId="urn:microsoft.com/office/officeart/2005/8/layout/vList2"/>
    <dgm:cxn modelId="{6BB7D3DE-A676-4140-BFF6-D94A4F08621B}" type="presParOf" srcId="{A4C3EED7-B5C6-451A-A44C-27AABFE17AD4}" destId="{B5BA895B-5076-491A-BABF-B72329D94F95}" srcOrd="3" destOrd="0" presId="urn:microsoft.com/office/officeart/2005/8/layout/vList2"/>
    <dgm:cxn modelId="{8A433AB3-0C6C-42E8-A244-C96CAF818596}" type="presParOf" srcId="{A4C3EED7-B5C6-451A-A44C-27AABFE17AD4}" destId="{1D83A7CC-6E8C-420F-BEF3-DFADC07E2912}" srcOrd="4" destOrd="0" presId="urn:microsoft.com/office/officeart/2005/8/layout/vList2"/>
    <dgm:cxn modelId="{9F89C4B5-1820-480B-A493-1D8E5136196A}" type="presParOf" srcId="{A4C3EED7-B5C6-451A-A44C-27AABFE17AD4}" destId="{CB5AD837-9302-4330-90BD-540DA8A66B37}" srcOrd="5" destOrd="0" presId="urn:microsoft.com/office/officeart/2005/8/layout/vList2"/>
    <dgm:cxn modelId="{53809E59-609B-4123-B11F-6D93889DFFAF}" type="presParOf" srcId="{A4C3EED7-B5C6-451A-A44C-27AABFE17AD4}" destId="{8E4185DA-094E-4846-A1A9-74456F7FFDFC}" srcOrd="6" destOrd="0" presId="urn:microsoft.com/office/officeart/2005/8/layout/vList2"/>
    <dgm:cxn modelId="{9ADE9AE5-ADBE-492F-9E20-B531DAA6A4C6}" type="presParOf" srcId="{A4C3EED7-B5C6-451A-A44C-27AABFE17AD4}" destId="{932CB5C9-3923-4E51-AAA2-E54A9954C4D1}"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A6B8FE3A-EBFB-409F-B12D-5C82AC3A8E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A3CFDF6B-E255-46A5-91C1-38EFB7953FA5}" type="parTrans" cxnId="{DAD8F67A-9808-42B9-A73B-80E35188D4AF}">
      <dgm:prSet/>
      <dgm:spPr/>
      <dgm:t>
        <a:bodyPr/>
        <a:lstStyle/>
        <a:p>
          <a:endParaRPr lang="en-GB"/>
        </a:p>
      </dgm:t>
    </dgm:pt>
    <dgm:pt modelId="{6399734C-D6D8-4187-B48F-AA3231CA2E0E}">
      <dgm:prSet custT="1"/>
      <dgm:spPr/>
      <dgm:t>
        <a:bodyPr>
          <a:noAutofit/>
        </a:bodyPr>
        <a:lstStyle/>
        <a:p>
          <a:pPr rtl="0"/>
          <a:r>
            <a:rPr lang="tr" sz="1400" b="1" i="0" u="none" strike="noStrike">
              <a:latin typeface="Calibri"/>
            </a:rPr>
            <a:t>Ekonomi</a:t>
          </a:r>
          <a:endParaRPr lang="en-GB"/>
        </a:p>
      </dgm:t>
    </dgm:pt>
    <dgm:pt modelId="{E74AD67B-826B-47C3-9467-47591411304C}" type="parTrans" cxnId="{0E92F037-8363-431E-A342-9D41590E7486}">
      <dgm:prSet/>
      <dgm:spPr/>
      <dgm:t>
        <a:bodyPr/>
        <a:lstStyle/>
        <a:p>
          <a:endParaRPr lang="en-GB"/>
        </a:p>
      </dgm:t>
    </dgm:pt>
    <dgm:pt modelId="{5D5E628E-50D4-4E32-8D64-0D3206519D41}">
      <dgm:prSet custT="1"/>
      <dgm:spPr/>
      <dgm:t>
        <a:bodyPr>
          <a:noAutofit/>
        </a:bodyPr>
        <a:lstStyle/>
        <a:p>
          <a:pPr rtl="0"/>
          <a:r>
            <a:rPr lang="tr" sz="1100" b="0" i="0" u="none" strike="noStrike" dirty="0">
              <a:latin typeface="Calibri"/>
            </a:rPr>
            <a:t>Kyoto çeşitli bir sanayi altyapısına sahiptir. Ancak yüksek katma değerli sektörlerdeki faaliyet daha yüksek olmalıdır ve gayrimenkule bağımlılık, nüfus azalması ve yavaş büyüme bağlamında bir sorun teşkil edebilir.</a:t>
          </a:r>
          <a:endParaRPr lang="en-GB" dirty="0"/>
        </a:p>
      </dgm:t>
    </dgm:pt>
    <dgm:pt modelId="{8D2305CC-B598-407C-914B-04DDBEA041E4}" type="sibTrans" cxnId="{0E92F037-8363-431E-A342-9D41590E7486}">
      <dgm:prSet/>
      <dgm:spPr/>
      <dgm:t>
        <a:bodyPr/>
        <a:lstStyle/>
        <a:p>
          <a:endParaRPr lang="en-GB"/>
        </a:p>
      </dgm:t>
    </dgm:pt>
    <dgm:pt modelId="{3757ADC4-6423-41A3-9651-47EE131BB514}" type="parTrans" cxnId="{7D1D4CA5-1CB0-4AA2-AD9B-DA2E96CF1700}">
      <dgm:prSet/>
      <dgm:spPr/>
      <dgm:t>
        <a:bodyPr/>
        <a:lstStyle/>
        <a:p>
          <a:endParaRPr lang="en-GB"/>
        </a:p>
      </dgm:t>
    </dgm:pt>
    <dgm:pt modelId="{9E1DD15B-EB6F-4E93-994A-471967273682}">
      <dgm:prSet custT="1"/>
      <dgm:spPr/>
      <dgm:t>
        <a:bodyPr>
          <a:noAutofit/>
        </a:bodyPr>
        <a:lstStyle/>
        <a:p>
          <a:pPr rtl="0"/>
          <a:r>
            <a:rPr lang="tr" sz="1100" b="0" i="0" u="none" strike="noStrike">
              <a:latin typeface="Calibri"/>
            </a:rPr>
            <a:t> Ekonomideki devinim karışık bir yapıdadır.</a:t>
          </a:r>
        </a:p>
      </dgm:t>
    </dgm:pt>
    <dgm:pt modelId="{F84AFE52-A8A5-4A75-8F0C-8431242E7665}" type="sibTrans" cxnId="{7D1D4CA5-1CB0-4AA2-AD9B-DA2E96CF1700}">
      <dgm:prSet/>
      <dgm:spPr/>
      <dgm:t>
        <a:bodyPr/>
        <a:lstStyle/>
        <a:p>
          <a:endParaRPr lang="en-GB"/>
        </a:p>
      </dgm:t>
    </dgm:pt>
    <dgm:pt modelId="{664D761B-868D-459D-8366-08CBC93C4648}" type="parTrans" cxnId="{EB460D4B-04F9-4057-8C96-A4AFD3D5BE4A}">
      <dgm:prSet/>
      <dgm:spPr/>
      <dgm:t>
        <a:bodyPr/>
        <a:lstStyle/>
        <a:p>
          <a:endParaRPr lang="en-GB"/>
        </a:p>
      </dgm:t>
    </dgm:pt>
    <dgm:pt modelId="{88F3E369-BF22-45BD-BD0B-8592957AD93B}">
      <dgm:prSet custT="1"/>
      <dgm:spPr/>
      <dgm:t>
        <a:bodyPr>
          <a:noAutofit/>
        </a:bodyPr>
        <a:lstStyle/>
        <a:p>
          <a:pPr rtl="0"/>
          <a:r>
            <a:rPr lang="tr" sz="1100" b="0" i="0" u="none" strike="noStrike" dirty="0">
              <a:latin typeface="Calibri"/>
            </a:rPr>
            <a:t>Kyoto, yenilikçiliği geliştirmek için, </a:t>
          </a:r>
          <a:r>
            <a:rPr lang="tr" sz="1200" b="1" i="0" u="none" strike="noStrike" dirty="0">
              <a:highlight>
                <a:srgbClr val="000000">
                  <a:alpha val="0"/>
                </a:srgbClr>
              </a:highlight>
              <a:latin typeface="Calibri"/>
            </a:rPr>
            <a:t>en son ulusal strateji imar sisteminin bir parçası olarak</a:t>
          </a:r>
          <a:r>
            <a:rPr lang="tr" sz="1200" b="1" i="0" u="none" strike="noStrike" dirty="0">
              <a:latin typeface="Calibri"/>
            </a:rPr>
            <a:t> </a:t>
          </a:r>
          <a:r>
            <a:rPr lang="tr" sz="1100" b="0" i="0" u="none" strike="noStrike" dirty="0">
              <a:latin typeface="Calibri"/>
            </a:rPr>
            <a:t>çeşitli yaklaşımlar uygulamıştır.</a:t>
          </a:r>
        </a:p>
      </dgm:t>
    </dgm:pt>
    <dgm:pt modelId="{454BC3BF-7456-4075-9FED-6F9BC1DF7DF9}" type="sibTrans" cxnId="{EB460D4B-04F9-4057-8C96-A4AFD3D5BE4A}">
      <dgm:prSet/>
      <dgm:spPr/>
      <dgm:t>
        <a:bodyPr/>
        <a:lstStyle/>
        <a:p>
          <a:endParaRPr lang="en-GB"/>
        </a:p>
      </dgm:t>
    </dgm:pt>
    <dgm:pt modelId="{F36DF464-EE63-4CE7-B342-6C5DD71CA270}" type="sibTrans" cxnId="{DAD8F67A-9808-42B9-A73B-80E35188D4AF}">
      <dgm:prSet/>
      <dgm:spPr/>
      <dgm:t>
        <a:bodyPr/>
        <a:lstStyle/>
        <a:p>
          <a:endParaRPr lang="en-GB"/>
        </a:p>
      </dgm:t>
    </dgm:pt>
    <dgm:pt modelId="{73EABE0F-6D23-484C-9082-8D25FBACE1E9}" type="parTrans" cxnId="{D28A78B2-E5C6-4C44-A25D-B8485E6D474A}">
      <dgm:prSet/>
      <dgm:spPr/>
      <dgm:t>
        <a:bodyPr/>
        <a:lstStyle/>
        <a:p>
          <a:endParaRPr lang="en-GB"/>
        </a:p>
      </dgm:t>
    </dgm:pt>
    <dgm:pt modelId="{83B909CE-3E43-4FF8-83C5-E58F578E6645}">
      <dgm:prSet custT="1"/>
      <dgm:spPr/>
      <dgm:t>
        <a:bodyPr>
          <a:noAutofit/>
        </a:bodyPr>
        <a:lstStyle/>
        <a:p>
          <a:pPr rtl="0"/>
          <a:r>
            <a:rPr lang="tr" sz="1400" b="1" i="0" u="none" strike="noStrike">
              <a:latin typeface="Calibri"/>
            </a:rPr>
            <a:t>Çevre</a:t>
          </a:r>
          <a:endParaRPr lang="en-GB"/>
        </a:p>
      </dgm:t>
    </dgm:pt>
    <dgm:pt modelId="{02986B13-7B86-4C2C-BE74-A93EF7544E74}" type="parTrans" cxnId="{40B73B84-9FBB-4AF9-B582-260F150B5C5A}">
      <dgm:prSet/>
      <dgm:spPr/>
      <dgm:t>
        <a:bodyPr/>
        <a:lstStyle/>
        <a:p>
          <a:endParaRPr lang="en-GB"/>
        </a:p>
      </dgm:t>
    </dgm:pt>
    <dgm:pt modelId="{3CE31B26-E585-4E19-9604-E7CD17EB53BE}">
      <dgm:prSet custT="1"/>
      <dgm:spPr/>
      <dgm:t>
        <a:bodyPr>
          <a:noAutofit/>
        </a:bodyPr>
        <a:lstStyle/>
        <a:p>
          <a:pPr rtl="0"/>
          <a:r>
            <a:rPr lang="tr" sz="1100" b="0" i="0" u="none" strike="noStrike">
              <a:latin typeface="Calibri"/>
            </a:rPr>
            <a:t>Yeterli doğal kaynaklar mevcuttur, Büyük Doğu Japonya Depreminden sonra elektrik kaynağı olarak nükleer enerjinin yerini termik enerji almıştır ve Kyoto, kentsel dirençliliği artırmak amacıyla yeterli enerji arzını sağlamak için bazı yenilenebilir enerji tesisleri geliştirmiştir.</a:t>
          </a:r>
          <a:endParaRPr lang="en-GB"/>
        </a:p>
      </dgm:t>
    </dgm:pt>
    <dgm:pt modelId="{4AE7E257-A503-4507-90D4-8975E965B7B0}" type="sibTrans" cxnId="{40B73B84-9FBB-4AF9-B582-260F150B5C5A}">
      <dgm:prSet/>
      <dgm:spPr/>
      <dgm:t>
        <a:bodyPr/>
        <a:lstStyle/>
        <a:p>
          <a:endParaRPr lang="en-GB"/>
        </a:p>
      </dgm:t>
    </dgm:pt>
    <dgm:pt modelId="{1DCE4BCF-BA92-4B42-8E47-F0B7C6DB5183}" type="sibTrans" cxnId="{D28A78B2-E5C6-4C44-A25D-B8485E6D474A}">
      <dgm:prSet/>
      <dgm:spPr/>
      <dgm:t>
        <a:bodyPr/>
        <a:lstStyle/>
        <a:p>
          <a:endParaRPr lang="en-GB"/>
        </a:p>
      </dgm:t>
    </dgm:pt>
    <dgm:pt modelId="{D505E46F-32A9-4F40-9B92-73B8FA271224}" type="parTrans" cxnId="{1F3CBE44-14B5-4C41-9161-A56FD8F0FB86}">
      <dgm:prSet/>
      <dgm:spPr/>
      <dgm:t>
        <a:bodyPr/>
        <a:lstStyle/>
        <a:p>
          <a:endParaRPr lang="en-GB"/>
        </a:p>
      </dgm:t>
    </dgm:pt>
    <dgm:pt modelId="{8393388D-70CB-4596-B532-76351F8466A9}">
      <dgm:prSet custT="1"/>
      <dgm:spPr/>
      <dgm:t>
        <a:bodyPr>
          <a:noAutofit/>
        </a:bodyPr>
        <a:lstStyle/>
        <a:p>
          <a:pPr rtl="0"/>
          <a:r>
            <a:rPr lang="tr" sz="1400" b="1" i="0" u="none" strike="noStrike">
              <a:latin typeface="Calibri"/>
            </a:rPr>
            <a:t>Kurumlar</a:t>
          </a:r>
          <a:endParaRPr lang="en-GB"/>
        </a:p>
      </dgm:t>
    </dgm:pt>
    <dgm:pt modelId="{C0460505-7932-4994-8B13-06BBFF4FE87D}" type="parTrans" cxnId="{C0490C91-E55C-46BC-9C78-5AAE839EDA51}">
      <dgm:prSet/>
      <dgm:spPr/>
      <dgm:t>
        <a:bodyPr/>
        <a:lstStyle/>
        <a:p>
          <a:endParaRPr lang="en-GB"/>
        </a:p>
      </dgm:t>
    </dgm:pt>
    <dgm:pt modelId="{274B82E2-CAB9-449D-BE36-9FAC5B8FB993}">
      <dgm:prSet custT="1"/>
      <dgm:spPr/>
      <dgm:t>
        <a:bodyPr>
          <a:noAutofit/>
        </a:bodyPr>
        <a:lstStyle/>
        <a:p>
          <a:pPr rtl="0"/>
          <a:r>
            <a:rPr lang="tr" sz="1100" b="0" i="0" u="none" strike="noStrike">
              <a:latin typeface="Calibri"/>
            </a:rPr>
            <a:t>Kyoto Eyaleti'nin planlamaya yönelik stratejik ve bütünleşik yaklaşımı, uzun vadeli kalkınma stratejisinde kendini göstermektedir.</a:t>
          </a:r>
          <a:endParaRPr lang="en-GB"/>
        </a:p>
      </dgm:t>
    </dgm:pt>
    <dgm:pt modelId="{E1756007-30A4-4E4E-BBD6-03D3A7BAC025}" type="sibTrans" cxnId="{C0490C91-E55C-46BC-9C78-5AAE839EDA51}">
      <dgm:prSet/>
      <dgm:spPr/>
      <dgm:t>
        <a:bodyPr/>
        <a:lstStyle/>
        <a:p>
          <a:endParaRPr lang="en-GB"/>
        </a:p>
      </dgm:t>
    </dgm:pt>
    <dgm:pt modelId="{6A810A85-DD78-4109-8BE0-A1536DDBEB5D}" type="parTrans" cxnId="{14D28662-13EE-45FB-AAAE-055707C3E178}">
      <dgm:prSet/>
      <dgm:spPr/>
      <dgm:t>
        <a:bodyPr/>
        <a:lstStyle/>
        <a:p>
          <a:endParaRPr lang="en-GB"/>
        </a:p>
      </dgm:t>
    </dgm:pt>
    <dgm:pt modelId="{23CDA990-F160-4AB1-85EB-45177D926B55}">
      <dgm:prSet custT="1"/>
      <dgm:spPr/>
      <dgm:t>
        <a:bodyPr>
          <a:noAutofit/>
        </a:bodyPr>
        <a:lstStyle/>
        <a:p>
          <a:pPr rtl="0"/>
          <a:r>
            <a:rPr lang="tr" sz="1100" b="0" i="0" u="none" strike="noStrike">
              <a:latin typeface="Calibri"/>
            </a:rPr>
            <a:t>Kyoto'nun üniversiteleri, yerel ekonomileri yönlendirmek ve yeni endüstriler yaratmak üzere insan sermayesi geliştiren bir kamu sektörü ile yerel kaynaklar arasında bağlantı kurmaktadır.</a:t>
          </a:r>
          <a:endParaRPr lang="en-GB"/>
        </a:p>
      </dgm:t>
    </dgm:pt>
    <dgm:pt modelId="{1297D4D3-6811-4DB5-8351-F788B8E2DDFC}" type="sibTrans" cxnId="{14D28662-13EE-45FB-AAAE-055707C3E178}">
      <dgm:prSet/>
      <dgm:spPr/>
      <dgm:t>
        <a:bodyPr/>
        <a:lstStyle/>
        <a:p>
          <a:endParaRPr lang="en-GB"/>
        </a:p>
      </dgm:t>
    </dgm:pt>
    <dgm:pt modelId="{699A3BD9-F114-43AC-8CD5-46B4D2BACB09}" type="parTrans" cxnId="{D1721934-5804-4DF8-82C6-FF7F563388A9}">
      <dgm:prSet/>
      <dgm:spPr/>
      <dgm:t>
        <a:bodyPr/>
        <a:lstStyle/>
        <a:p>
          <a:endParaRPr lang="en-GB"/>
        </a:p>
      </dgm:t>
    </dgm:pt>
    <dgm:pt modelId="{752CDC65-F337-45CD-8E58-390D853A9C22}">
      <dgm:prSet custT="1"/>
      <dgm:spPr/>
      <dgm:t>
        <a:bodyPr>
          <a:noAutofit/>
        </a:bodyPr>
        <a:lstStyle/>
        <a:p>
          <a:pPr rtl="0"/>
          <a:r>
            <a:rPr lang="tr" sz="1100" b="0" i="0" u="none" strike="noStrike">
              <a:latin typeface="Calibri"/>
            </a:rPr>
            <a:t>Kyoto, kaliteli hizmet sunumunu sağlamak ve dirençli sistemlerin bütünlüğünü güçlendirmeye yardımcı olmak için Kuzey Kyoto Bölgesel İttifakı aracılığıyla diğer devlet kademeleriyle iş birliği içindedir.</a:t>
          </a:r>
          <a:endParaRPr lang="en-GB"/>
        </a:p>
      </dgm:t>
    </dgm:pt>
    <dgm:pt modelId="{D48A81ED-E20E-471E-8A9D-EB39D7B83457}" type="sibTrans" cxnId="{D1721934-5804-4DF8-82C6-FF7F563388A9}">
      <dgm:prSet/>
      <dgm:spPr/>
      <dgm:t>
        <a:bodyPr/>
        <a:lstStyle/>
        <a:p>
          <a:endParaRPr lang="en-GB"/>
        </a:p>
      </dgm:t>
    </dgm:pt>
    <dgm:pt modelId="{9025EEDC-33E6-409B-8F7C-2A01AD9989B8}" type="sibTrans" cxnId="{1F3CBE44-14B5-4C41-9161-A56FD8F0FB86}">
      <dgm:prSet/>
      <dgm:spPr/>
      <dgm:t>
        <a:bodyPr/>
        <a:lstStyle/>
        <a:p>
          <a:endParaRPr lang="en-GB"/>
        </a:p>
      </dgm:t>
    </dgm:pt>
    <dgm:pt modelId="{94711C3C-AAF4-4540-9DBF-44E57F6B138C}" type="parTrans" cxnId="{CBD8787F-92D4-400F-A5EB-3662AF584ED7}">
      <dgm:prSet/>
      <dgm:spPr/>
      <dgm:t>
        <a:bodyPr/>
        <a:lstStyle/>
        <a:p>
          <a:endParaRPr lang="en-GB"/>
        </a:p>
      </dgm:t>
    </dgm:pt>
    <dgm:pt modelId="{B17A71A1-D7C1-47FD-9E34-207C5A497507}">
      <dgm:prSet custT="1"/>
      <dgm:spPr/>
      <dgm:t>
        <a:bodyPr>
          <a:noAutofit/>
        </a:bodyPr>
        <a:lstStyle/>
        <a:p>
          <a:pPr rtl="0"/>
          <a:r>
            <a:rPr lang="tr" sz="1400" b="1" i="0" u="none" strike="noStrike">
              <a:latin typeface="Calibri"/>
            </a:rPr>
            <a:t>Toplum</a:t>
          </a:r>
          <a:endParaRPr lang="en-GB" b="1"/>
        </a:p>
      </dgm:t>
    </dgm:pt>
    <dgm:pt modelId="{1A2664BE-A7BC-424D-8F32-CDFDE0CFE7D6}" type="parTrans" cxnId="{0F317D90-8CE1-4A3B-9C67-B187812CFD06}">
      <dgm:prSet/>
      <dgm:spPr/>
      <dgm:t>
        <a:bodyPr/>
        <a:lstStyle/>
        <a:p>
          <a:endParaRPr lang="en-GB"/>
        </a:p>
      </dgm:t>
    </dgm:pt>
    <dgm:pt modelId="{04A7B9DB-84C9-4026-9500-781D89A9755A}">
      <dgm:prSet custT="1"/>
      <dgm:spPr/>
      <dgm:t>
        <a:bodyPr>
          <a:noAutofit/>
        </a:bodyPr>
        <a:lstStyle/>
        <a:p>
          <a:pPr rtl="0"/>
          <a:r>
            <a:rPr lang="tr" sz="1100" b="0" i="0" u="none" strike="noStrike">
              <a:latin typeface="Calibri"/>
            </a:rPr>
            <a:t>Kyoto İttifakı sosyal bağları güçlendirmek için inisiyatif almaktadır. Gençleri harekete geçirmek ve sosyal bağları güçlendirmek için üniversite eğitim sistemini geliştirmeyi amaçlayan ve hükûmet, sanayi, akademi ve sivil toplumu bir araya getiren iş birlikçi bir oluşumdur.</a:t>
          </a:r>
          <a:endParaRPr lang="en-GB"/>
        </a:p>
      </dgm:t>
    </dgm:pt>
    <dgm:pt modelId="{95DC67E5-7739-4A9E-A58B-3B66D84E89EF}" type="sibTrans" cxnId="{0F317D90-8CE1-4A3B-9C67-B187812CFD06}">
      <dgm:prSet/>
      <dgm:spPr/>
      <dgm:t>
        <a:bodyPr/>
        <a:lstStyle/>
        <a:p>
          <a:endParaRPr lang="en-GB"/>
        </a:p>
      </dgm:t>
    </dgm:pt>
    <dgm:pt modelId="{CC253295-BD69-45AB-89E0-4FE07E408331}" type="parTrans" cxnId="{325C3941-1C4E-44AA-9AC0-0A0C614B32BC}">
      <dgm:prSet/>
      <dgm:spPr/>
      <dgm:t>
        <a:bodyPr/>
        <a:lstStyle/>
        <a:p>
          <a:endParaRPr lang="en-GB"/>
        </a:p>
      </dgm:t>
    </dgm:pt>
    <dgm:pt modelId="{DFA2E247-40DE-4403-9FAD-8166C278784E}">
      <dgm:prSet custT="1"/>
      <dgm:spPr/>
      <dgm:t>
        <a:bodyPr>
          <a:noAutofit/>
        </a:bodyPr>
        <a:lstStyle/>
        <a:p>
          <a:pPr rtl="0"/>
          <a:r>
            <a:rPr lang="tr" sz="1100" b="0" i="0" u="none" strike="noStrike">
              <a:latin typeface="Calibri"/>
            </a:rPr>
            <a:t>Kyoto Eyaletindeki eğitim ve iş olanaklarının dengesiz dağılımının üstesinden gelmek için kara yolu ve demir yolu altyapısı aracılığıyla Güney bölgelerindeki fırsatların birbirine bağlanması</a:t>
          </a:r>
          <a:endParaRPr lang="en-GB"/>
        </a:p>
      </dgm:t>
    </dgm:pt>
    <dgm:pt modelId="{CA756996-C3C3-4DC2-BE31-81F5D2DA6BD5}" type="sibTrans" cxnId="{325C3941-1C4E-44AA-9AC0-0A0C614B32BC}">
      <dgm:prSet/>
      <dgm:spPr/>
      <dgm:t>
        <a:bodyPr/>
        <a:lstStyle/>
        <a:p>
          <a:endParaRPr lang="en-GB"/>
        </a:p>
      </dgm:t>
    </dgm:pt>
    <dgm:pt modelId="{D5D96379-4529-4D20-BEB6-28FD4E21E055}" type="sibTrans" cxnId="{CBD8787F-92D4-400F-A5EB-3662AF584ED7}">
      <dgm:prSet/>
      <dgm:spPr/>
      <dgm:t>
        <a:bodyPr/>
        <a:lstStyle/>
        <a:p>
          <a:endParaRPr lang="en-GB"/>
        </a:p>
      </dgm:t>
    </dgm:pt>
    <dgm:pt modelId="{A4C3EED7-B5C6-451A-A44C-27AABFE17AD4}" type="pres">
      <dgm:prSet presAssocID="{A6B8FE3A-EBFB-409F-B12D-5C82AC3A8E83}" presName="linear" presStyleCnt="0">
        <dgm:presLayoutVars>
          <dgm:animLvl val="lvl"/>
          <dgm:resizeHandles val="exact"/>
        </dgm:presLayoutVars>
      </dgm:prSet>
      <dgm:spPr/>
    </dgm:pt>
    <dgm:pt modelId="{4227BACF-E2F0-4C89-AE0D-52A6D7F2E153}" type="pres">
      <dgm:prSet presAssocID="{6399734C-D6D8-4187-B48F-AA3231CA2E0E}" presName="parentText" presStyleLbl="node1" presStyleIdx="0" presStyleCnt="4">
        <dgm:presLayoutVars>
          <dgm:chMax val="0"/>
          <dgm:bulletEnabled val="1"/>
        </dgm:presLayoutVars>
      </dgm:prSet>
      <dgm:spPr/>
    </dgm:pt>
    <dgm:pt modelId="{A4238CA7-B59F-4FAC-BC9D-BC9C2672759E}" type="pres">
      <dgm:prSet presAssocID="{6399734C-D6D8-4187-B48F-AA3231CA2E0E}" presName="childText" presStyleLbl="revTx" presStyleIdx="0" presStyleCnt="4">
        <dgm:presLayoutVars>
          <dgm:bulletEnabled val="1"/>
        </dgm:presLayoutVars>
      </dgm:prSet>
      <dgm:spPr/>
    </dgm:pt>
    <dgm:pt modelId="{059353BA-F782-4D4D-B965-D56C03F30E51}" type="pres">
      <dgm:prSet presAssocID="{83B909CE-3E43-4FF8-83C5-E58F578E6645}" presName="parentText" presStyleLbl="node1" presStyleIdx="1" presStyleCnt="4">
        <dgm:presLayoutVars>
          <dgm:chMax val="0"/>
          <dgm:bulletEnabled val="1"/>
        </dgm:presLayoutVars>
      </dgm:prSet>
      <dgm:spPr/>
    </dgm:pt>
    <dgm:pt modelId="{B5BA895B-5076-491A-BABF-B72329D94F95}" type="pres">
      <dgm:prSet presAssocID="{83B909CE-3E43-4FF8-83C5-E58F578E6645}" presName="childText" presStyleLbl="revTx" presStyleIdx="1" presStyleCnt="4">
        <dgm:presLayoutVars>
          <dgm:bulletEnabled val="1"/>
        </dgm:presLayoutVars>
      </dgm:prSet>
      <dgm:spPr/>
    </dgm:pt>
    <dgm:pt modelId="{1D83A7CC-6E8C-420F-BEF3-DFADC07E2912}" type="pres">
      <dgm:prSet presAssocID="{8393388D-70CB-4596-B532-76351F8466A9}" presName="parentText" presStyleLbl="node1" presStyleIdx="2" presStyleCnt="4">
        <dgm:presLayoutVars>
          <dgm:chMax val="0"/>
          <dgm:bulletEnabled val="1"/>
        </dgm:presLayoutVars>
      </dgm:prSet>
      <dgm:spPr/>
    </dgm:pt>
    <dgm:pt modelId="{CB5AD837-9302-4330-90BD-540DA8A66B37}" type="pres">
      <dgm:prSet presAssocID="{8393388D-70CB-4596-B532-76351F8466A9}" presName="childText" presStyleLbl="revTx" presStyleIdx="2" presStyleCnt="4">
        <dgm:presLayoutVars>
          <dgm:bulletEnabled val="1"/>
        </dgm:presLayoutVars>
      </dgm:prSet>
      <dgm:spPr/>
    </dgm:pt>
    <dgm:pt modelId="{8E4185DA-094E-4846-A1A9-74456F7FFDFC}" type="pres">
      <dgm:prSet presAssocID="{B17A71A1-D7C1-47FD-9E34-207C5A497507}" presName="parentText" presStyleLbl="node1" presStyleIdx="3" presStyleCnt="4">
        <dgm:presLayoutVars>
          <dgm:chMax val="0"/>
          <dgm:bulletEnabled val="1"/>
        </dgm:presLayoutVars>
      </dgm:prSet>
      <dgm:spPr/>
    </dgm:pt>
    <dgm:pt modelId="{932CB5C9-3923-4E51-AAA2-E54A9954C4D1}" type="pres">
      <dgm:prSet presAssocID="{B17A71A1-D7C1-47FD-9E34-207C5A497507}" presName="childText" presStyleLbl="revTx" presStyleIdx="3" presStyleCnt="4">
        <dgm:presLayoutVars>
          <dgm:bulletEnabled val="1"/>
        </dgm:presLayoutVars>
      </dgm:prSet>
      <dgm:spPr/>
    </dgm:pt>
  </dgm:ptLst>
  <dgm:cxnLst>
    <dgm:cxn modelId="{7998A920-9A40-40BA-AE64-9B2769382925}" type="presOf" srcId="{5D5E628E-50D4-4E32-8D64-0D3206519D41}" destId="{A4238CA7-B59F-4FAC-BC9D-BC9C2672759E}" srcOrd="0" destOrd="0" presId="urn:microsoft.com/office/officeart/2005/8/layout/vList2"/>
    <dgm:cxn modelId="{D1721934-5804-4DF8-82C6-FF7F563388A9}" srcId="{8393388D-70CB-4596-B532-76351F8466A9}" destId="{752CDC65-F337-45CD-8E58-390D853A9C22}" srcOrd="2" destOrd="0" parTransId="{699A3BD9-F114-43AC-8CD5-46B4D2BACB09}" sibTransId="{D48A81ED-E20E-471E-8A9D-EB39D7B83457}"/>
    <dgm:cxn modelId="{0E92F037-8363-431E-A342-9D41590E7486}" srcId="{6399734C-D6D8-4187-B48F-AA3231CA2E0E}" destId="{5D5E628E-50D4-4E32-8D64-0D3206519D41}" srcOrd="0" destOrd="0" parTransId="{E74AD67B-826B-47C3-9467-47591411304C}" sibTransId="{8D2305CC-B598-407C-914B-04DDBEA041E4}"/>
    <dgm:cxn modelId="{31CBD938-269B-45B1-AFE5-26AFE6AD4F78}" type="presOf" srcId="{6399734C-D6D8-4187-B48F-AA3231CA2E0E}" destId="{4227BACF-E2F0-4C89-AE0D-52A6D7F2E153}" srcOrd="0" destOrd="0" presId="urn:microsoft.com/office/officeart/2005/8/layout/vList2"/>
    <dgm:cxn modelId="{D0F6085E-F861-40E1-A6B9-4A1D417DBAFD}" type="presOf" srcId="{88F3E369-BF22-45BD-BD0B-8592957AD93B}" destId="{A4238CA7-B59F-4FAC-BC9D-BC9C2672759E}" srcOrd="0" destOrd="2" presId="urn:microsoft.com/office/officeart/2005/8/layout/vList2"/>
    <dgm:cxn modelId="{325C3941-1C4E-44AA-9AC0-0A0C614B32BC}" srcId="{B17A71A1-D7C1-47FD-9E34-207C5A497507}" destId="{DFA2E247-40DE-4403-9FAD-8166C278784E}" srcOrd="1" destOrd="0" parTransId="{CC253295-BD69-45AB-89E0-4FE07E408331}" sibTransId="{CA756996-C3C3-4DC2-BE31-81F5D2DA6BD5}"/>
    <dgm:cxn modelId="{14D28662-13EE-45FB-AAAE-055707C3E178}" srcId="{8393388D-70CB-4596-B532-76351F8466A9}" destId="{23CDA990-F160-4AB1-85EB-45177D926B55}" srcOrd="1" destOrd="0" parTransId="{6A810A85-DD78-4109-8BE0-A1536DDBEB5D}" sibTransId="{1297D4D3-6811-4DB5-8351-F788B8E2DDFC}"/>
    <dgm:cxn modelId="{1F3CBE44-14B5-4C41-9161-A56FD8F0FB86}" srcId="{A6B8FE3A-EBFB-409F-B12D-5C82AC3A8E83}" destId="{8393388D-70CB-4596-B532-76351F8466A9}" srcOrd="2" destOrd="0" parTransId="{D505E46F-32A9-4F40-9B92-73B8FA271224}" sibTransId="{9025EEDC-33E6-409B-8F7C-2A01AD9989B8}"/>
    <dgm:cxn modelId="{CEFCF966-39AE-4BB9-B160-B8DF39368317}" type="presOf" srcId="{3CE31B26-E585-4E19-9604-E7CD17EB53BE}" destId="{B5BA895B-5076-491A-BABF-B72329D94F95}" srcOrd="0" destOrd="0" presId="urn:microsoft.com/office/officeart/2005/8/layout/vList2"/>
    <dgm:cxn modelId="{EB460D4B-04F9-4057-8C96-A4AFD3D5BE4A}" srcId="{6399734C-D6D8-4187-B48F-AA3231CA2E0E}" destId="{88F3E369-BF22-45BD-BD0B-8592957AD93B}" srcOrd="2" destOrd="0" parTransId="{664D761B-868D-459D-8366-08CBC93C4648}" sibTransId="{454BC3BF-7456-4075-9FED-6F9BC1DF7DF9}"/>
    <dgm:cxn modelId="{C4382B6C-FED4-4213-A941-B2881E7C2945}" type="presOf" srcId="{B17A71A1-D7C1-47FD-9E34-207C5A497507}" destId="{8E4185DA-094E-4846-A1A9-74456F7FFDFC}" srcOrd="0" destOrd="0" presId="urn:microsoft.com/office/officeart/2005/8/layout/vList2"/>
    <dgm:cxn modelId="{35A60A4E-DE20-4826-B4FB-38EB4EC2A4FF}" type="presOf" srcId="{9E1DD15B-EB6F-4E93-994A-471967273682}" destId="{A4238CA7-B59F-4FAC-BC9D-BC9C2672759E}" srcOrd="0" destOrd="1" presId="urn:microsoft.com/office/officeart/2005/8/layout/vList2"/>
    <dgm:cxn modelId="{80562E7A-3D16-4DE7-B373-AD479939F11C}" type="presOf" srcId="{274B82E2-CAB9-449D-BE36-9FAC5B8FB993}" destId="{CB5AD837-9302-4330-90BD-540DA8A66B37}" srcOrd="0" destOrd="0" presId="urn:microsoft.com/office/officeart/2005/8/layout/vList2"/>
    <dgm:cxn modelId="{DAD8F67A-9808-42B9-A73B-80E35188D4AF}" srcId="{A6B8FE3A-EBFB-409F-B12D-5C82AC3A8E83}" destId="{6399734C-D6D8-4187-B48F-AA3231CA2E0E}" srcOrd="0" destOrd="0" parTransId="{A3CFDF6B-E255-46A5-91C1-38EFB7953FA5}" sibTransId="{F36DF464-EE63-4CE7-B342-6C5DD71CA270}"/>
    <dgm:cxn modelId="{CBD8787F-92D4-400F-A5EB-3662AF584ED7}" srcId="{A6B8FE3A-EBFB-409F-B12D-5C82AC3A8E83}" destId="{B17A71A1-D7C1-47FD-9E34-207C5A497507}" srcOrd="3" destOrd="0" parTransId="{94711C3C-AAF4-4540-9DBF-44E57F6B138C}" sibTransId="{D5D96379-4529-4D20-BEB6-28FD4E21E055}"/>
    <dgm:cxn modelId="{40B73B84-9FBB-4AF9-B582-260F150B5C5A}" srcId="{83B909CE-3E43-4FF8-83C5-E58F578E6645}" destId="{3CE31B26-E585-4E19-9604-E7CD17EB53BE}" srcOrd="0" destOrd="0" parTransId="{02986B13-7B86-4C2C-BE74-A93EF7544E74}" sibTransId="{4AE7E257-A503-4507-90D4-8975E965B7B0}"/>
    <dgm:cxn modelId="{0F317D90-8CE1-4A3B-9C67-B187812CFD06}" srcId="{B17A71A1-D7C1-47FD-9E34-207C5A497507}" destId="{04A7B9DB-84C9-4026-9500-781D89A9755A}" srcOrd="0" destOrd="0" parTransId="{1A2664BE-A7BC-424D-8F32-CDFDE0CFE7D6}" sibTransId="{95DC67E5-7739-4A9E-A58B-3B66D84E89EF}"/>
    <dgm:cxn modelId="{C0490C91-E55C-46BC-9C78-5AAE839EDA51}" srcId="{8393388D-70CB-4596-B532-76351F8466A9}" destId="{274B82E2-CAB9-449D-BE36-9FAC5B8FB993}" srcOrd="0" destOrd="0" parTransId="{C0460505-7932-4994-8B13-06BBFF4FE87D}" sibTransId="{E1756007-30A4-4E4E-BBD6-03D3A7BAC025}"/>
    <dgm:cxn modelId="{55B7A19E-3C3B-4800-89AA-D45311A7667A}" type="presOf" srcId="{04A7B9DB-84C9-4026-9500-781D89A9755A}" destId="{932CB5C9-3923-4E51-AAA2-E54A9954C4D1}" srcOrd="0" destOrd="0" presId="urn:microsoft.com/office/officeart/2005/8/layout/vList2"/>
    <dgm:cxn modelId="{7D1D4CA5-1CB0-4AA2-AD9B-DA2E96CF1700}" srcId="{6399734C-D6D8-4187-B48F-AA3231CA2E0E}" destId="{9E1DD15B-EB6F-4E93-994A-471967273682}" srcOrd="1" destOrd="0" parTransId="{3757ADC4-6423-41A3-9651-47EE131BB514}" sibTransId="{F84AFE52-A8A5-4A75-8F0C-8431242E7665}"/>
    <dgm:cxn modelId="{D28A78B2-E5C6-4C44-A25D-B8485E6D474A}" srcId="{A6B8FE3A-EBFB-409F-B12D-5C82AC3A8E83}" destId="{83B909CE-3E43-4FF8-83C5-E58F578E6645}" srcOrd="1" destOrd="0" parTransId="{73EABE0F-6D23-484C-9082-8D25FBACE1E9}" sibTransId="{1DCE4BCF-BA92-4B42-8E47-F0B7C6DB5183}"/>
    <dgm:cxn modelId="{91DBF0B9-9509-4B24-B926-CDBB49C18058}" type="presOf" srcId="{DFA2E247-40DE-4403-9FAD-8166C278784E}" destId="{932CB5C9-3923-4E51-AAA2-E54A9954C4D1}" srcOrd="0" destOrd="1" presId="urn:microsoft.com/office/officeart/2005/8/layout/vList2"/>
    <dgm:cxn modelId="{ECA46AC5-908F-4007-A0BE-F5132CF70694}" type="presOf" srcId="{752CDC65-F337-45CD-8E58-390D853A9C22}" destId="{CB5AD837-9302-4330-90BD-540DA8A66B37}" srcOrd="0" destOrd="2" presId="urn:microsoft.com/office/officeart/2005/8/layout/vList2"/>
    <dgm:cxn modelId="{360FB1DD-8D4B-44DA-A67C-46783A6F3BFA}" type="presOf" srcId="{83B909CE-3E43-4FF8-83C5-E58F578E6645}" destId="{059353BA-F782-4D4D-B965-D56C03F30E51}" srcOrd="0" destOrd="0" presId="urn:microsoft.com/office/officeart/2005/8/layout/vList2"/>
    <dgm:cxn modelId="{A75BC2E2-6B08-4C18-9154-586C5C6795A0}" type="presOf" srcId="{A6B8FE3A-EBFB-409F-B12D-5C82AC3A8E83}" destId="{A4C3EED7-B5C6-451A-A44C-27AABFE17AD4}" srcOrd="0" destOrd="0" presId="urn:microsoft.com/office/officeart/2005/8/layout/vList2"/>
    <dgm:cxn modelId="{786439ED-F4A9-4589-927D-9F1674B9620A}" type="presOf" srcId="{23CDA990-F160-4AB1-85EB-45177D926B55}" destId="{CB5AD837-9302-4330-90BD-540DA8A66B37}" srcOrd="0" destOrd="1" presId="urn:microsoft.com/office/officeart/2005/8/layout/vList2"/>
    <dgm:cxn modelId="{89C11EF0-732C-47C0-97B0-EA0EDB788489}" type="presOf" srcId="{8393388D-70CB-4596-B532-76351F8466A9}" destId="{1D83A7CC-6E8C-420F-BEF3-DFADC07E2912}" srcOrd="0" destOrd="0" presId="urn:microsoft.com/office/officeart/2005/8/layout/vList2"/>
    <dgm:cxn modelId="{9004BDCC-C9C6-44CA-8F03-7D2E97DF639B}" type="presParOf" srcId="{A4C3EED7-B5C6-451A-A44C-27AABFE17AD4}" destId="{4227BACF-E2F0-4C89-AE0D-52A6D7F2E153}" srcOrd="0" destOrd="0" presId="urn:microsoft.com/office/officeart/2005/8/layout/vList2"/>
    <dgm:cxn modelId="{2C0C8563-1F3D-44CE-9342-7DE579D1A9AD}" type="presParOf" srcId="{A4C3EED7-B5C6-451A-A44C-27AABFE17AD4}" destId="{A4238CA7-B59F-4FAC-BC9D-BC9C2672759E}" srcOrd="1" destOrd="0" presId="urn:microsoft.com/office/officeart/2005/8/layout/vList2"/>
    <dgm:cxn modelId="{4814D8FA-B87E-4381-8FFA-58639A42F1BF}" type="presParOf" srcId="{A4C3EED7-B5C6-451A-A44C-27AABFE17AD4}" destId="{059353BA-F782-4D4D-B965-D56C03F30E51}" srcOrd="2" destOrd="0" presId="urn:microsoft.com/office/officeart/2005/8/layout/vList2"/>
    <dgm:cxn modelId="{133878A6-9C12-4D50-92BC-309655549DF8}" type="presParOf" srcId="{A4C3EED7-B5C6-451A-A44C-27AABFE17AD4}" destId="{B5BA895B-5076-491A-BABF-B72329D94F95}" srcOrd="3" destOrd="0" presId="urn:microsoft.com/office/officeart/2005/8/layout/vList2"/>
    <dgm:cxn modelId="{A82BAA58-0B67-4FAF-97B4-4FCAE23B3676}" type="presParOf" srcId="{A4C3EED7-B5C6-451A-A44C-27AABFE17AD4}" destId="{1D83A7CC-6E8C-420F-BEF3-DFADC07E2912}" srcOrd="4" destOrd="0" presId="urn:microsoft.com/office/officeart/2005/8/layout/vList2"/>
    <dgm:cxn modelId="{990E7AA7-342B-482C-990E-0139074DDDD9}" type="presParOf" srcId="{A4C3EED7-B5C6-451A-A44C-27AABFE17AD4}" destId="{CB5AD837-9302-4330-90BD-540DA8A66B37}" srcOrd="5" destOrd="0" presId="urn:microsoft.com/office/officeart/2005/8/layout/vList2"/>
    <dgm:cxn modelId="{0A106509-19C7-4C52-8C8B-7DF93BD30718}" type="presParOf" srcId="{A4C3EED7-B5C6-451A-A44C-27AABFE17AD4}" destId="{8E4185DA-094E-4846-A1A9-74456F7FFDFC}" srcOrd="6" destOrd="0" presId="urn:microsoft.com/office/officeart/2005/8/layout/vList2"/>
    <dgm:cxn modelId="{7CD6210C-BD57-4CBB-9E87-FD2FC7C1BEA1}" type="presParOf" srcId="{A4C3EED7-B5C6-451A-A44C-27AABFE17AD4}" destId="{932CB5C9-3923-4E51-AAA2-E54A9954C4D1}"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8.xml><?xml version="1.0" encoding="utf-8"?>
<dgm:dataModel xmlns:dgm="http://schemas.openxmlformats.org/drawingml/2006/diagram" xmlns:a="http://schemas.openxmlformats.org/drawingml/2006/main">
  <dgm:ptLst>
    <dgm:pt modelId="{A6B8FE3A-EBFB-409F-B12D-5C82AC3A8E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A3CFDF6B-E255-46A5-91C1-38EFB7953FA5}" type="parTrans" cxnId="{CC79D0D8-2640-432A-A8DA-4CEB3DD1874D}">
      <dgm:prSet/>
      <dgm:spPr/>
      <dgm:t>
        <a:bodyPr/>
        <a:lstStyle/>
        <a:p>
          <a:endParaRPr lang="en-GB"/>
        </a:p>
      </dgm:t>
    </dgm:pt>
    <dgm:pt modelId="{6399734C-D6D8-4187-B48F-AA3231CA2E0E}">
      <dgm:prSet custT="1"/>
      <dgm:spPr/>
      <dgm:t>
        <a:bodyPr>
          <a:noAutofit/>
        </a:bodyPr>
        <a:lstStyle/>
        <a:p>
          <a:pPr rtl="0"/>
          <a:r>
            <a:rPr lang="tr" sz="1400" b="1" i="0" u="none" strike="noStrike">
              <a:latin typeface="Calibri"/>
            </a:rPr>
            <a:t>Ekonomi</a:t>
          </a:r>
          <a:endParaRPr lang="en-GB"/>
        </a:p>
      </dgm:t>
    </dgm:pt>
    <dgm:pt modelId="{E74AD67B-826B-47C3-9467-47591411304C}" type="parTrans" cxnId="{5B6109DD-C2F7-4A1E-94E6-5FA3B22D7BD4}">
      <dgm:prSet/>
      <dgm:spPr/>
      <dgm:t>
        <a:bodyPr/>
        <a:lstStyle/>
        <a:p>
          <a:endParaRPr lang="en-GB"/>
        </a:p>
      </dgm:t>
    </dgm:pt>
    <dgm:pt modelId="{5D5E628E-50D4-4E32-8D64-0D3206519D41}">
      <dgm:prSet custT="1"/>
      <dgm:spPr/>
      <dgm:t>
        <a:bodyPr>
          <a:noAutofit/>
        </a:bodyPr>
        <a:lstStyle/>
        <a:p>
          <a:pPr rtl="0"/>
          <a:r>
            <a:rPr lang="tr" sz="1100" b="0" i="0" u="none" strike="noStrike" dirty="0">
              <a:latin typeface="Calibri"/>
            </a:rPr>
            <a:t>Büyüme ve istihdam yaratılmasını kolaylaştırmak için çeşitli ekonomik stratejiler uygulanmaktadır. Kentin 2030 ekonomik stratejisinin hedefi Lizbon'u Avrupa'nın en rekabetçi, yenilikçi ve yaratıcı kentlerinden biri olarak tanıtmaktır.</a:t>
          </a:r>
        </a:p>
      </dgm:t>
    </dgm:pt>
    <dgm:pt modelId="{8D2305CC-B598-407C-914B-04DDBEA041E4}" type="sibTrans" cxnId="{5B6109DD-C2F7-4A1E-94E6-5FA3B22D7BD4}">
      <dgm:prSet/>
      <dgm:spPr/>
      <dgm:t>
        <a:bodyPr/>
        <a:lstStyle/>
        <a:p>
          <a:endParaRPr lang="en-GB"/>
        </a:p>
      </dgm:t>
    </dgm:pt>
    <dgm:pt modelId="{4C087CDC-CDF3-4FA1-ACA9-FD7AC40650CC}" type="parTrans" cxnId="{54EF740C-D349-45AA-8C3F-657CD8E7F927}">
      <dgm:prSet/>
      <dgm:spPr/>
      <dgm:t>
        <a:bodyPr/>
        <a:lstStyle/>
        <a:p>
          <a:endParaRPr lang="en-GB"/>
        </a:p>
      </dgm:t>
    </dgm:pt>
    <dgm:pt modelId="{25A6CC2B-B3CB-4A5C-A371-38681820D861}">
      <dgm:prSet custT="1"/>
      <dgm:spPr/>
      <dgm:t>
        <a:bodyPr>
          <a:noAutofit/>
        </a:bodyPr>
        <a:lstStyle/>
        <a:p>
          <a:pPr rtl="0"/>
          <a:r>
            <a:rPr lang="tr" sz="1100" b="0" i="0" u="none" strike="noStrike">
              <a:latin typeface="Calibri"/>
            </a:rPr>
            <a:t>Kent Konseyi ve Portekiz Ticaret Odası ile ortaklık kurarak kent ekonomisini geliştirmek için bölgeye yeni yatırımcıların kazandırılması.</a:t>
          </a:r>
          <a:endParaRPr lang="en-GB"/>
        </a:p>
      </dgm:t>
    </dgm:pt>
    <dgm:pt modelId="{56707891-8B16-491A-8153-86AA9228BA0C}" type="sibTrans" cxnId="{54EF740C-D349-45AA-8C3F-657CD8E7F927}">
      <dgm:prSet/>
      <dgm:spPr/>
      <dgm:t>
        <a:bodyPr/>
        <a:lstStyle/>
        <a:p>
          <a:endParaRPr lang="en-GB"/>
        </a:p>
      </dgm:t>
    </dgm:pt>
    <dgm:pt modelId="{EC6CD09B-639A-4EEA-B565-7B1F777146F7}" type="parTrans" cxnId="{006BE789-C372-4B9E-8CAC-78489439BA8B}">
      <dgm:prSet/>
      <dgm:spPr/>
      <dgm:t>
        <a:bodyPr/>
        <a:lstStyle/>
        <a:p>
          <a:endParaRPr lang="en-GB"/>
        </a:p>
      </dgm:t>
    </dgm:pt>
    <dgm:pt modelId="{2474D98B-1042-4896-907D-916D1B6F9B5A}">
      <dgm:prSet custT="1"/>
      <dgm:spPr/>
      <dgm:t>
        <a:bodyPr>
          <a:noAutofit/>
        </a:bodyPr>
        <a:lstStyle/>
        <a:p>
          <a:pPr rtl="0"/>
          <a:r>
            <a:rPr lang="tr" sz="1100" b="0" i="0" u="none" strike="noStrike">
              <a:latin typeface="Calibri"/>
            </a:rPr>
            <a:t>Mevcut yerel sektörleri canlandırmaya yönelik destek, iş dernekleri ve Portekiz Ticaret Odası ile Kent Konseyi tarafından sağlanmaktadır.</a:t>
          </a:r>
          <a:endParaRPr lang="en-GB"/>
        </a:p>
      </dgm:t>
    </dgm:pt>
    <dgm:pt modelId="{F72DFFF4-6A36-46D5-B4CE-051033589C18}" type="sibTrans" cxnId="{006BE789-C372-4B9E-8CAC-78489439BA8B}">
      <dgm:prSet/>
      <dgm:spPr/>
      <dgm:t>
        <a:bodyPr/>
        <a:lstStyle/>
        <a:p>
          <a:endParaRPr lang="en-GB"/>
        </a:p>
      </dgm:t>
    </dgm:pt>
    <dgm:pt modelId="{57AEF1A8-E7F6-4C37-B184-89CC8202815A}" type="parTrans" cxnId="{FA0FFA35-37D0-4796-955A-1F2BB8D09336}">
      <dgm:prSet/>
      <dgm:spPr/>
      <dgm:t>
        <a:bodyPr/>
        <a:lstStyle/>
        <a:p>
          <a:endParaRPr lang="en-GB"/>
        </a:p>
      </dgm:t>
    </dgm:pt>
    <dgm:pt modelId="{EFAAEB2F-D202-42E1-BC00-9C0751A95FF6}">
      <dgm:prSet custT="1"/>
      <dgm:spPr/>
      <dgm:t>
        <a:bodyPr>
          <a:noAutofit/>
        </a:bodyPr>
        <a:lstStyle/>
        <a:p>
          <a:pPr rtl="0"/>
          <a:r>
            <a:rPr lang="tr" sz="1100" b="0" i="0" u="none" strike="noStrike">
              <a:latin typeface="Calibri"/>
            </a:rPr>
            <a:t>Girişimcilik de çeşitli programlar aracılığıyla teşvik edilmektedir.</a:t>
          </a:r>
          <a:endParaRPr lang="en-GB"/>
        </a:p>
      </dgm:t>
    </dgm:pt>
    <dgm:pt modelId="{D0E57C09-D35B-42D5-83CA-03BF8116FAEA}" type="sibTrans" cxnId="{FA0FFA35-37D0-4796-955A-1F2BB8D09336}">
      <dgm:prSet/>
      <dgm:spPr/>
      <dgm:t>
        <a:bodyPr/>
        <a:lstStyle/>
        <a:p>
          <a:endParaRPr lang="en-GB"/>
        </a:p>
      </dgm:t>
    </dgm:pt>
    <dgm:pt modelId="{F36DF464-EE63-4CE7-B342-6C5DD71CA270}" type="sibTrans" cxnId="{CC79D0D8-2640-432A-A8DA-4CEB3DD1874D}">
      <dgm:prSet/>
      <dgm:spPr/>
      <dgm:t>
        <a:bodyPr/>
        <a:lstStyle/>
        <a:p>
          <a:endParaRPr lang="en-GB"/>
        </a:p>
      </dgm:t>
    </dgm:pt>
    <dgm:pt modelId="{73EABE0F-6D23-484C-9082-8D25FBACE1E9}" type="parTrans" cxnId="{7C353566-EF71-48A0-B51C-52AE33102BB0}">
      <dgm:prSet/>
      <dgm:spPr/>
      <dgm:t>
        <a:bodyPr/>
        <a:lstStyle/>
        <a:p>
          <a:endParaRPr lang="en-GB"/>
        </a:p>
      </dgm:t>
    </dgm:pt>
    <dgm:pt modelId="{83B909CE-3E43-4FF8-83C5-E58F578E6645}">
      <dgm:prSet custT="1"/>
      <dgm:spPr/>
      <dgm:t>
        <a:bodyPr>
          <a:noAutofit/>
        </a:bodyPr>
        <a:lstStyle/>
        <a:p>
          <a:pPr rtl="0"/>
          <a:r>
            <a:rPr lang="tr" sz="1400" b="1" i="0" u="none" strike="noStrike">
              <a:latin typeface="Calibri"/>
            </a:rPr>
            <a:t>Çevre</a:t>
          </a:r>
          <a:endParaRPr lang="en-GB"/>
        </a:p>
      </dgm:t>
    </dgm:pt>
    <dgm:pt modelId="{02986B13-7B86-4C2C-BE74-A93EF7544E74}" type="parTrans" cxnId="{D3616866-0B35-4272-979C-A2BA79780720}">
      <dgm:prSet/>
      <dgm:spPr/>
      <dgm:t>
        <a:bodyPr/>
        <a:lstStyle/>
        <a:p>
          <a:endParaRPr lang="en-GB"/>
        </a:p>
      </dgm:t>
    </dgm:pt>
    <dgm:pt modelId="{3CE31B26-E585-4E19-9604-E7CD17EB53BE}">
      <dgm:prSet custT="1"/>
      <dgm:spPr/>
      <dgm:t>
        <a:bodyPr>
          <a:noAutofit/>
        </a:bodyPr>
        <a:lstStyle/>
        <a:p>
          <a:pPr rtl="0"/>
          <a:r>
            <a:rPr lang="tr" sz="1100" b="0" i="0" u="none" strike="noStrike">
              <a:latin typeface="Calibri"/>
            </a:rPr>
            <a:t>Yaşam kalitesini artırmaya yönelik yatırımlar, kalkınma ve yatırım programları aracılığıyla gerçekleştirilmektedir.</a:t>
          </a:r>
        </a:p>
      </dgm:t>
    </dgm:pt>
    <dgm:pt modelId="{4AE7E257-A503-4507-90D4-8975E965B7B0}" type="sibTrans" cxnId="{D3616866-0B35-4272-979C-A2BA79780720}">
      <dgm:prSet/>
      <dgm:spPr/>
      <dgm:t>
        <a:bodyPr/>
        <a:lstStyle/>
        <a:p>
          <a:endParaRPr lang="en-GB"/>
        </a:p>
      </dgm:t>
    </dgm:pt>
    <dgm:pt modelId="{1DCE4BCF-BA92-4B42-8E47-F0B7C6DB5183}" type="sibTrans" cxnId="{7C353566-EF71-48A0-B51C-52AE33102BB0}">
      <dgm:prSet/>
      <dgm:spPr/>
      <dgm:t>
        <a:bodyPr/>
        <a:lstStyle/>
        <a:p>
          <a:endParaRPr lang="en-GB"/>
        </a:p>
      </dgm:t>
    </dgm:pt>
    <dgm:pt modelId="{D505E46F-32A9-4F40-9B92-73B8FA271224}" type="parTrans" cxnId="{F86C4BA1-16FA-491A-86BA-1C1D253561E3}">
      <dgm:prSet/>
      <dgm:spPr/>
      <dgm:t>
        <a:bodyPr/>
        <a:lstStyle/>
        <a:p>
          <a:endParaRPr lang="en-GB"/>
        </a:p>
      </dgm:t>
    </dgm:pt>
    <dgm:pt modelId="{8393388D-70CB-4596-B532-76351F8466A9}">
      <dgm:prSet custT="1"/>
      <dgm:spPr/>
      <dgm:t>
        <a:bodyPr>
          <a:noAutofit/>
        </a:bodyPr>
        <a:lstStyle/>
        <a:p>
          <a:pPr rtl="0"/>
          <a:r>
            <a:rPr lang="tr" sz="1400" b="1" i="0" u="none" strike="noStrike">
              <a:latin typeface="Calibri"/>
            </a:rPr>
            <a:t>Kurumlar</a:t>
          </a:r>
          <a:endParaRPr lang="en-GB"/>
        </a:p>
      </dgm:t>
    </dgm:pt>
    <dgm:pt modelId="{C0460505-7932-4994-8B13-06BBFF4FE87D}" type="parTrans" cxnId="{EC64991D-6CE5-45E7-886C-323E3B3400D0}">
      <dgm:prSet/>
      <dgm:spPr/>
      <dgm:t>
        <a:bodyPr/>
        <a:lstStyle/>
        <a:p>
          <a:endParaRPr lang="en-GB"/>
        </a:p>
      </dgm:t>
    </dgm:pt>
    <dgm:pt modelId="{274B82E2-CAB9-449D-BE36-9FAC5B8FB993}">
      <dgm:prSet custT="1"/>
      <dgm:spPr/>
      <dgm:t>
        <a:bodyPr>
          <a:noAutofit/>
        </a:bodyPr>
        <a:lstStyle/>
        <a:p>
          <a:pPr rtl="0"/>
          <a:r>
            <a:rPr lang="tr" sz="1100" b="0" i="0" u="none" strike="noStrike">
              <a:latin typeface="Calibri"/>
            </a:rPr>
            <a:t>Politika tutarlılığını artırmak için ulusal ajans ile koordinasyon içerisindedir.</a:t>
          </a:r>
          <a:endParaRPr lang="en-GB"/>
        </a:p>
      </dgm:t>
    </dgm:pt>
    <dgm:pt modelId="{E1756007-30A4-4E4E-BBD6-03D3A7BAC025}" type="sibTrans" cxnId="{EC64991D-6CE5-45E7-886C-323E3B3400D0}">
      <dgm:prSet/>
      <dgm:spPr/>
      <dgm:t>
        <a:bodyPr/>
        <a:lstStyle/>
        <a:p>
          <a:endParaRPr lang="en-GB"/>
        </a:p>
      </dgm:t>
    </dgm:pt>
    <dgm:pt modelId="{1A8376D6-45CD-47AE-AC67-8CC3B1A8902E}" type="parTrans" cxnId="{F7874B83-F173-459F-9FDB-DDA840BEEAA8}">
      <dgm:prSet/>
      <dgm:spPr/>
      <dgm:t>
        <a:bodyPr/>
        <a:lstStyle/>
        <a:p>
          <a:endParaRPr lang="en-GB"/>
        </a:p>
      </dgm:t>
    </dgm:pt>
    <dgm:pt modelId="{26E0913F-260E-479E-ACA3-233DAD753B27}">
      <dgm:prSet custT="1"/>
      <dgm:spPr/>
      <dgm:t>
        <a:bodyPr>
          <a:noAutofit/>
        </a:bodyPr>
        <a:lstStyle/>
        <a:p>
          <a:pPr rtl="0"/>
          <a:r>
            <a:rPr lang="tr" sz="1100" b="0" i="0" u="none" strike="noStrike">
              <a:latin typeface="Calibri"/>
            </a:rPr>
            <a:t>Freguesia'nın (mahalle yönetiminin) sorumluluklarını artırmak için idari adem-i merkeziyetçilik reformunun devreye sokulması.</a:t>
          </a:r>
          <a:endParaRPr lang="en-GB"/>
        </a:p>
      </dgm:t>
    </dgm:pt>
    <dgm:pt modelId="{498DF0AD-BC24-41F2-9FC3-E3761D7DBDD0}" type="sibTrans" cxnId="{F7874B83-F173-459F-9FDB-DDA840BEEAA8}">
      <dgm:prSet/>
      <dgm:spPr/>
      <dgm:t>
        <a:bodyPr/>
        <a:lstStyle/>
        <a:p>
          <a:endParaRPr lang="en-GB"/>
        </a:p>
      </dgm:t>
    </dgm:pt>
    <dgm:pt modelId="{9025EEDC-33E6-409B-8F7C-2A01AD9989B8}" type="sibTrans" cxnId="{F86C4BA1-16FA-491A-86BA-1C1D253561E3}">
      <dgm:prSet/>
      <dgm:spPr/>
      <dgm:t>
        <a:bodyPr/>
        <a:lstStyle/>
        <a:p>
          <a:endParaRPr lang="en-GB"/>
        </a:p>
      </dgm:t>
    </dgm:pt>
    <dgm:pt modelId="{94711C3C-AAF4-4540-9DBF-44E57F6B138C}" type="parTrans" cxnId="{C87CE343-898B-4524-A30D-9B9EEA9CFA25}">
      <dgm:prSet/>
      <dgm:spPr/>
      <dgm:t>
        <a:bodyPr/>
        <a:lstStyle/>
        <a:p>
          <a:endParaRPr lang="en-GB"/>
        </a:p>
      </dgm:t>
    </dgm:pt>
    <dgm:pt modelId="{B17A71A1-D7C1-47FD-9E34-207C5A497507}">
      <dgm:prSet custT="1"/>
      <dgm:spPr/>
      <dgm:t>
        <a:bodyPr>
          <a:noAutofit/>
        </a:bodyPr>
        <a:lstStyle/>
        <a:p>
          <a:pPr rtl="0"/>
          <a:r>
            <a:rPr lang="tr" sz="1400" b="1" i="0" u="none" strike="noStrike">
              <a:latin typeface="Calibri"/>
            </a:rPr>
            <a:t>Toplum</a:t>
          </a:r>
          <a:endParaRPr lang="en-GB" b="1"/>
        </a:p>
      </dgm:t>
    </dgm:pt>
    <dgm:pt modelId="{1A2664BE-A7BC-424D-8F32-CDFDE0CFE7D6}" type="parTrans" cxnId="{4E2FDA01-742B-4F95-8F51-3D18A44B565F}">
      <dgm:prSet/>
      <dgm:spPr/>
      <dgm:t>
        <a:bodyPr/>
        <a:lstStyle/>
        <a:p>
          <a:endParaRPr lang="en-GB"/>
        </a:p>
      </dgm:t>
    </dgm:pt>
    <dgm:pt modelId="{04A7B9DB-84C9-4026-9500-781D89A9755A}">
      <dgm:prSet custT="1"/>
      <dgm:spPr/>
      <dgm:t>
        <a:bodyPr>
          <a:noAutofit/>
        </a:bodyPr>
        <a:lstStyle/>
        <a:p>
          <a:pPr rtl="0"/>
          <a:r>
            <a:rPr lang="tr" sz="1100" b="0" i="0" u="none" strike="noStrike">
              <a:latin typeface="Calibri"/>
            </a:rPr>
            <a:t>Belediye meclisi, sosyal eşitsizlikleri azaltmak için yerel topluluklarla iş birliği yapmaktadır.</a:t>
          </a:r>
          <a:endParaRPr lang="en-GB"/>
        </a:p>
      </dgm:t>
    </dgm:pt>
    <dgm:pt modelId="{95DC67E5-7739-4A9E-A58B-3B66D84E89EF}" type="sibTrans" cxnId="{4E2FDA01-742B-4F95-8F51-3D18A44B565F}">
      <dgm:prSet/>
      <dgm:spPr/>
      <dgm:t>
        <a:bodyPr/>
        <a:lstStyle/>
        <a:p>
          <a:endParaRPr lang="en-GB"/>
        </a:p>
      </dgm:t>
    </dgm:pt>
    <dgm:pt modelId="{063E772E-BC64-4FEF-8FC9-2981C673EEB1}" type="parTrans" cxnId="{449C097D-A2E2-4792-96F5-2967237E710C}">
      <dgm:prSet/>
      <dgm:spPr/>
      <dgm:t>
        <a:bodyPr/>
        <a:lstStyle/>
        <a:p>
          <a:endParaRPr lang="en-GB"/>
        </a:p>
      </dgm:t>
    </dgm:pt>
    <dgm:pt modelId="{3A9C3C3A-D89D-4C47-8AB7-846AEFF8FBB6}">
      <dgm:prSet custT="1"/>
      <dgm:spPr/>
      <dgm:t>
        <a:bodyPr>
          <a:noAutofit/>
        </a:bodyPr>
        <a:lstStyle/>
        <a:p>
          <a:pPr rtl="0"/>
          <a:r>
            <a:rPr lang="tr" sz="1100" b="0" i="0" u="none" strike="noStrike" dirty="0">
              <a:latin typeface="Calibri"/>
            </a:rPr>
            <a:t>Dezavantajlı grupları ve toplumu desteklemek için Lizbon Sosyal Acil Durum Fonu ve </a:t>
          </a:r>
          <a:r>
            <a:rPr lang="tr" sz="1200" b="1" i="0" u="none" strike="noStrike" dirty="0">
              <a:highlight>
                <a:srgbClr val="000000">
                  <a:alpha val="0"/>
                </a:srgbClr>
              </a:highlight>
              <a:latin typeface="Calibri"/>
            </a:rPr>
            <a:t>vatandaşları acil durum müdahalesine dâhil etmek için</a:t>
          </a:r>
          <a:r>
            <a:rPr lang="tr" sz="1200" b="1" i="0" u="none" strike="noStrike" dirty="0">
              <a:latin typeface="Calibri"/>
            </a:rPr>
            <a:t> </a:t>
          </a:r>
          <a:r>
            <a:rPr lang="tr" sz="1100" b="0" i="0" u="none" strike="noStrike" dirty="0">
              <a:latin typeface="Calibri"/>
            </a:rPr>
            <a:t>Toplumsal Söndürücüler Mouraria projesi gibi sosyal politikalar geliştirilmiştir.</a:t>
          </a:r>
        </a:p>
      </dgm:t>
    </dgm:pt>
    <dgm:pt modelId="{67A21A9A-4FB6-468B-A9E6-9EADE042AF5A}" type="sibTrans" cxnId="{449C097D-A2E2-4792-96F5-2967237E710C}">
      <dgm:prSet/>
      <dgm:spPr/>
      <dgm:t>
        <a:bodyPr/>
        <a:lstStyle/>
        <a:p>
          <a:endParaRPr lang="en-GB"/>
        </a:p>
      </dgm:t>
    </dgm:pt>
    <dgm:pt modelId="{E8AD56BD-FD75-488D-A616-CD4677889B1C}" type="parTrans" cxnId="{BEDE2185-853D-400F-86DA-7EF1C2DE234F}">
      <dgm:prSet/>
      <dgm:spPr/>
      <dgm:t>
        <a:bodyPr/>
        <a:lstStyle/>
        <a:p>
          <a:endParaRPr lang="en-GB"/>
        </a:p>
      </dgm:t>
    </dgm:pt>
    <dgm:pt modelId="{3546C29A-BA43-4FE0-B461-05D4727765FC}">
      <dgm:prSet custT="1"/>
      <dgm:spPr/>
      <dgm:t>
        <a:bodyPr>
          <a:noAutofit/>
        </a:bodyPr>
        <a:lstStyle/>
        <a:p>
          <a:pPr rtl="0"/>
          <a:r>
            <a:rPr lang="tr" sz="1100" b="0" i="0" u="none" strike="noStrike">
              <a:latin typeface="Calibri"/>
            </a:rPr>
            <a:t> Freguesias'ın rolü, sosyal uyumu teşvik etmek için topluluklarda vatandaş ağları oluşturmak açısından önemlidir.</a:t>
          </a:r>
          <a:endParaRPr lang="en-GB"/>
        </a:p>
      </dgm:t>
    </dgm:pt>
    <dgm:pt modelId="{99F97321-97C9-41E7-BD6A-A8B84E14A4DA}" type="sibTrans" cxnId="{BEDE2185-853D-400F-86DA-7EF1C2DE234F}">
      <dgm:prSet/>
      <dgm:spPr/>
      <dgm:t>
        <a:bodyPr/>
        <a:lstStyle/>
        <a:p>
          <a:endParaRPr lang="en-GB"/>
        </a:p>
      </dgm:t>
    </dgm:pt>
    <dgm:pt modelId="{D5D96379-4529-4D20-BEB6-28FD4E21E055}" type="sibTrans" cxnId="{C87CE343-898B-4524-A30D-9B9EEA9CFA25}">
      <dgm:prSet/>
      <dgm:spPr/>
      <dgm:t>
        <a:bodyPr/>
        <a:lstStyle/>
        <a:p>
          <a:endParaRPr lang="en-GB"/>
        </a:p>
      </dgm:t>
    </dgm:pt>
    <dgm:pt modelId="{A4C3EED7-B5C6-451A-A44C-27AABFE17AD4}" type="pres">
      <dgm:prSet presAssocID="{A6B8FE3A-EBFB-409F-B12D-5C82AC3A8E83}" presName="linear" presStyleCnt="0">
        <dgm:presLayoutVars>
          <dgm:animLvl val="lvl"/>
          <dgm:resizeHandles val="exact"/>
        </dgm:presLayoutVars>
      </dgm:prSet>
      <dgm:spPr/>
    </dgm:pt>
    <dgm:pt modelId="{4227BACF-E2F0-4C89-AE0D-52A6D7F2E153}" type="pres">
      <dgm:prSet presAssocID="{6399734C-D6D8-4187-B48F-AA3231CA2E0E}" presName="parentText" presStyleLbl="node1" presStyleIdx="0" presStyleCnt="4">
        <dgm:presLayoutVars>
          <dgm:chMax val="0"/>
          <dgm:bulletEnabled val="1"/>
        </dgm:presLayoutVars>
      </dgm:prSet>
      <dgm:spPr/>
    </dgm:pt>
    <dgm:pt modelId="{A4238CA7-B59F-4FAC-BC9D-BC9C2672759E}" type="pres">
      <dgm:prSet presAssocID="{6399734C-D6D8-4187-B48F-AA3231CA2E0E}" presName="childText" presStyleLbl="revTx" presStyleIdx="0" presStyleCnt="4">
        <dgm:presLayoutVars>
          <dgm:bulletEnabled val="1"/>
        </dgm:presLayoutVars>
      </dgm:prSet>
      <dgm:spPr/>
    </dgm:pt>
    <dgm:pt modelId="{059353BA-F782-4D4D-B965-D56C03F30E51}" type="pres">
      <dgm:prSet presAssocID="{83B909CE-3E43-4FF8-83C5-E58F578E6645}" presName="parentText" presStyleLbl="node1" presStyleIdx="1" presStyleCnt="4">
        <dgm:presLayoutVars>
          <dgm:chMax val="0"/>
          <dgm:bulletEnabled val="1"/>
        </dgm:presLayoutVars>
      </dgm:prSet>
      <dgm:spPr/>
    </dgm:pt>
    <dgm:pt modelId="{B5BA895B-5076-491A-BABF-B72329D94F95}" type="pres">
      <dgm:prSet presAssocID="{83B909CE-3E43-4FF8-83C5-E58F578E6645}" presName="childText" presStyleLbl="revTx" presStyleIdx="1" presStyleCnt="4">
        <dgm:presLayoutVars>
          <dgm:bulletEnabled val="1"/>
        </dgm:presLayoutVars>
      </dgm:prSet>
      <dgm:spPr/>
    </dgm:pt>
    <dgm:pt modelId="{1D83A7CC-6E8C-420F-BEF3-DFADC07E2912}" type="pres">
      <dgm:prSet presAssocID="{8393388D-70CB-4596-B532-76351F8466A9}" presName="parentText" presStyleLbl="node1" presStyleIdx="2" presStyleCnt="4">
        <dgm:presLayoutVars>
          <dgm:chMax val="0"/>
          <dgm:bulletEnabled val="1"/>
        </dgm:presLayoutVars>
      </dgm:prSet>
      <dgm:spPr/>
    </dgm:pt>
    <dgm:pt modelId="{CB5AD837-9302-4330-90BD-540DA8A66B37}" type="pres">
      <dgm:prSet presAssocID="{8393388D-70CB-4596-B532-76351F8466A9}" presName="childText" presStyleLbl="revTx" presStyleIdx="2" presStyleCnt="4">
        <dgm:presLayoutVars>
          <dgm:bulletEnabled val="1"/>
        </dgm:presLayoutVars>
      </dgm:prSet>
      <dgm:spPr/>
    </dgm:pt>
    <dgm:pt modelId="{8E4185DA-094E-4846-A1A9-74456F7FFDFC}" type="pres">
      <dgm:prSet presAssocID="{B17A71A1-D7C1-47FD-9E34-207C5A497507}" presName="parentText" presStyleLbl="node1" presStyleIdx="3" presStyleCnt="4">
        <dgm:presLayoutVars>
          <dgm:chMax val="0"/>
          <dgm:bulletEnabled val="1"/>
        </dgm:presLayoutVars>
      </dgm:prSet>
      <dgm:spPr/>
    </dgm:pt>
    <dgm:pt modelId="{932CB5C9-3923-4E51-AAA2-E54A9954C4D1}" type="pres">
      <dgm:prSet presAssocID="{B17A71A1-D7C1-47FD-9E34-207C5A497507}" presName="childText" presStyleLbl="revTx" presStyleIdx="3" presStyleCnt="4">
        <dgm:presLayoutVars>
          <dgm:bulletEnabled val="1"/>
        </dgm:presLayoutVars>
      </dgm:prSet>
      <dgm:spPr/>
    </dgm:pt>
  </dgm:ptLst>
  <dgm:cxnLst>
    <dgm:cxn modelId="{4E2FDA01-742B-4F95-8F51-3D18A44B565F}" srcId="{B17A71A1-D7C1-47FD-9E34-207C5A497507}" destId="{04A7B9DB-84C9-4026-9500-781D89A9755A}" srcOrd="0" destOrd="0" parTransId="{1A2664BE-A7BC-424D-8F32-CDFDE0CFE7D6}" sibTransId="{95DC67E5-7739-4A9E-A58B-3B66D84E89EF}"/>
    <dgm:cxn modelId="{54EF740C-D349-45AA-8C3F-657CD8E7F927}" srcId="{6399734C-D6D8-4187-B48F-AA3231CA2E0E}" destId="{25A6CC2B-B3CB-4A5C-A371-38681820D861}" srcOrd="1" destOrd="0" parTransId="{4C087CDC-CDF3-4FA1-ACA9-FD7AC40650CC}" sibTransId="{56707891-8B16-491A-8153-86AA9228BA0C}"/>
    <dgm:cxn modelId="{F3283C15-8C1A-4D10-A135-0264C5211403}" type="presOf" srcId="{5D5E628E-50D4-4E32-8D64-0D3206519D41}" destId="{A4238CA7-B59F-4FAC-BC9D-BC9C2672759E}" srcOrd="0" destOrd="0" presId="urn:microsoft.com/office/officeart/2005/8/layout/vList2"/>
    <dgm:cxn modelId="{11F18419-8C4A-4F40-A2DD-8C1F98E1ED1F}" type="presOf" srcId="{2474D98B-1042-4896-907D-916D1B6F9B5A}" destId="{A4238CA7-B59F-4FAC-BC9D-BC9C2672759E}" srcOrd="0" destOrd="2" presId="urn:microsoft.com/office/officeart/2005/8/layout/vList2"/>
    <dgm:cxn modelId="{EC64991D-6CE5-45E7-886C-323E3B3400D0}" srcId="{8393388D-70CB-4596-B532-76351F8466A9}" destId="{274B82E2-CAB9-449D-BE36-9FAC5B8FB993}" srcOrd="0" destOrd="0" parTransId="{C0460505-7932-4994-8B13-06BBFF4FE87D}" sibTransId="{E1756007-30A4-4E4E-BBD6-03D3A7BAC025}"/>
    <dgm:cxn modelId="{FA0FFA35-37D0-4796-955A-1F2BB8D09336}" srcId="{6399734C-D6D8-4187-B48F-AA3231CA2E0E}" destId="{EFAAEB2F-D202-42E1-BC00-9C0751A95FF6}" srcOrd="3" destOrd="0" parTransId="{57AEF1A8-E7F6-4C37-B184-89CC8202815A}" sibTransId="{D0E57C09-D35B-42D5-83CA-03BF8116FAEA}"/>
    <dgm:cxn modelId="{C9AC613D-6125-466D-A15E-B01AE98A7C02}" type="presOf" srcId="{B17A71A1-D7C1-47FD-9E34-207C5A497507}" destId="{8E4185DA-094E-4846-A1A9-74456F7FFDFC}" srcOrd="0" destOrd="0" presId="urn:microsoft.com/office/officeart/2005/8/layout/vList2"/>
    <dgm:cxn modelId="{7AE1F340-048E-4DE2-87B9-D23AF0274F2D}" type="presOf" srcId="{3A9C3C3A-D89D-4C47-8AB7-846AEFF8FBB6}" destId="{932CB5C9-3923-4E51-AAA2-E54A9954C4D1}" srcOrd="0" destOrd="1" presId="urn:microsoft.com/office/officeart/2005/8/layout/vList2"/>
    <dgm:cxn modelId="{C87CE343-898B-4524-A30D-9B9EEA9CFA25}" srcId="{A6B8FE3A-EBFB-409F-B12D-5C82AC3A8E83}" destId="{B17A71A1-D7C1-47FD-9E34-207C5A497507}" srcOrd="3" destOrd="0" parTransId="{94711C3C-AAF4-4540-9DBF-44E57F6B138C}" sibTransId="{D5D96379-4529-4D20-BEB6-28FD4E21E055}"/>
    <dgm:cxn modelId="{B4E89864-B732-471C-9FB5-7B419826313A}" type="presOf" srcId="{8393388D-70CB-4596-B532-76351F8466A9}" destId="{1D83A7CC-6E8C-420F-BEF3-DFADC07E2912}" srcOrd="0" destOrd="0" presId="urn:microsoft.com/office/officeart/2005/8/layout/vList2"/>
    <dgm:cxn modelId="{7C353566-EF71-48A0-B51C-52AE33102BB0}" srcId="{A6B8FE3A-EBFB-409F-B12D-5C82AC3A8E83}" destId="{83B909CE-3E43-4FF8-83C5-E58F578E6645}" srcOrd="1" destOrd="0" parTransId="{73EABE0F-6D23-484C-9082-8D25FBACE1E9}" sibTransId="{1DCE4BCF-BA92-4B42-8E47-F0B7C6DB5183}"/>
    <dgm:cxn modelId="{D3616866-0B35-4272-979C-A2BA79780720}" srcId="{83B909CE-3E43-4FF8-83C5-E58F578E6645}" destId="{3CE31B26-E585-4E19-9604-E7CD17EB53BE}" srcOrd="0" destOrd="0" parTransId="{02986B13-7B86-4C2C-BE74-A93EF7544E74}" sibTransId="{4AE7E257-A503-4507-90D4-8975E965B7B0}"/>
    <dgm:cxn modelId="{39995A73-B16E-4B39-BBCD-F93FCFF6588A}" type="presOf" srcId="{83B909CE-3E43-4FF8-83C5-E58F578E6645}" destId="{059353BA-F782-4D4D-B965-D56C03F30E51}" srcOrd="0" destOrd="0" presId="urn:microsoft.com/office/officeart/2005/8/layout/vList2"/>
    <dgm:cxn modelId="{DEED3956-00E8-4ACA-8D59-9613CD005D45}" type="presOf" srcId="{3546C29A-BA43-4FE0-B461-05D4727765FC}" destId="{932CB5C9-3923-4E51-AAA2-E54A9954C4D1}" srcOrd="0" destOrd="2" presId="urn:microsoft.com/office/officeart/2005/8/layout/vList2"/>
    <dgm:cxn modelId="{449C097D-A2E2-4792-96F5-2967237E710C}" srcId="{B17A71A1-D7C1-47FD-9E34-207C5A497507}" destId="{3A9C3C3A-D89D-4C47-8AB7-846AEFF8FBB6}" srcOrd="1" destOrd="0" parTransId="{063E772E-BC64-4FEF-8FC9-2981C673EEB1}" sibTransId="{67A21A9A-4FB6-468B-A9E6-9EADE042AF5A}"/>
    <dgm:cxn modelId="{F7874B83-F173-459F-9FDB-DDA840BEEAA8}" srcId="{8393388D-70CB-4596-B532-76351F8466A9}" destId="{26E0913F-260E-479E-ACA3-233DAD753B27}" srcOrd="1" destOrd="0" parTransId="{1A8376D6-45CD-47AE-AC67-8CC3B1A8902E}" sibTransId="{498DF0AD-BC24-41F2-9FC3-E3761D7DBDD0}"/>
    <dgm:cxn modelId="{BEDE2185-853D-400F-86DA-7EF1C2DE234F}" srcId="{B17A71A1-D7C1-47FD-9E34-207C5A497507}" destId="{3546C29A-BA43-4FE0-B461-05D4727765FC}" srcOrd="2" destOrd="0" parTransId="{E8AD56BD-FD75-488D-A616-CD4677889B1C}" sibTransId="{99F97321-97C9-41E7-BD6A-A8B84E14A4DA}"/>
    <dgm:cxn modelId="{006BE789-C372-4B9E-8CAC-78489439BA8B}" srcId="{6399734C-D6D8-4187-B48F-AA3231CA2E0E}" destId="{2474D98B-1042-4896-907D-916D1B6F9B5A}" srcOrd="2" destOrd="0" parTransId="{EC6CD09B-639A-4EEA-B565-7B1F777146F7}" sibTransId="{F72DFFF4-6A36-46D5-B4CE-051033589C18}"/>
    <dgm:cxn modelId="{572017A1-4C08-4AF3-8AB0-2E6709884378}" type="presOf" srcId="{6399734C-D6D8-4187-B48F-AA3231CA2E0E}" destId="{4227BACF-E2F0-4C89-AE0D-52A6D7F2E153}" srcOrd="0" destOrd="0" presId="urn:microsoft.com/office/officeart/2005/8/layout/vList2"/>
    <dgm:cxn modelId="{F86C4BA1-16FA-491A-86BA-1C1D253561E3}" srcId="{A6B8FE3A-EBFB-409F-B12D-5C82AC3A8E83}" destId="{8393388D-70CB-4596-B532-76351F8466A9}" srcOrd="2" destOrd="0" parTransId="{D505E46F-32A9-4F40-9B92-73B8FA271224}" sibTransId="{9025EEDC-33E6-409B-8F7C-2A01AD9989B8}"/>
    <dgm:cxn modelId="{E6D64ABA-3A80-4BFB-807C-B89FC603D7FA}" type="presOf" srcId="{26E0913F-260E-479E-ACA3-233DAD753B27}" destId="{CB5AD837-9302-4330-90BD-540DA8A66B37}" srcOrd="0" destOrd="1" presId="urn:microsoft.com/office/officeart/2005/8/layout/vList2"/>
    <dgm:cxn modelId="{1F4274C7-66D4-4220-BCC2-F0DA8E85EFCA}" type="presOf" srcId="{EFAAEB2F-D202-42E1-BC00-9C0751A95FF6}" destId="{A4238CA7-B59F-4FAC-BC9D-BC9C2672759E}" srcOrd="0" destOrd="3" presId="urn:microsoft.com/office/officeart/2005/8/layout/vList2"/>
    <dgm:cxn modelId="{CC79D0D8-2640-432A-A8DA-4CEB3DD1874D}" srcId="{A6B8FE3A-EBFB-409F-B12D-5C82AC3A8E83}" destId="{6399734C-D6D8-4187-B48F-AA3231CA2E0E}" srcOrd="0" destOrd="0" parTransId="{A3CFDF6B-E255-46A5-91C1-38EFB7953FA5}" sibTransId="{F36DF464-EE63-4CE7-B342-6C5DD71CA270}"/>
    <dgm:cxn modelId="{5B6109DD-C2F7-4A1E-94E6-5FA3B22D7BD4}" srcId="{6399734C-D6D8-4187-B48F-AA3231CA2E0E}" destId="{5D5E628E-50D4-4E32-8D64-0D3206519D41}" srcOrd="0" destOrd="0" parTransId="{E74AD67B-826B-47C3-9467-47591411304C}" sibTransId="{8D2305CC-B598-407C-914B-04DDBEA041E4}"/>
    <dgm:cxn modelId="{916DC8E2-E6A6-43D9-B20F-3CBBD5C0FC33}" type="presOf" srcId="{274B82E2-CAB9-449D-BE36-9FAC5B8FB993}" destId="{CB5AD837-9302-4330-90BD-540DA8A66B37}" srcOrd="0" destOrd="0" presId="urn:microsoft.com/office/officeart/2005/8/layout/vList2"/>
    <dgm:cxn modelId="{14A780E6-7508-4C45-9124-2BB4D88252EB}" type="presOf" srcId="{A6B8FE3A-EBFB-409F-B12D-5C82AC3A8E83}" destId="{A4C3EED7-B5C6-451A-A44C-27AABFE17AD4}" srcOrd="0" destOrd="0" presId="urn:microsoft.com/office/officeart/2005/8/layout/vList2"/>
    <dgm:cxn modelId="{5E883FEB-6099-4E7B-B24C-F678C4C37972}" type="presOf" srcId="{3CE31B26-E585-4E19-9604-E7CD17EB53BE}" destId="{B5BA895B-5076-491A-BABF-B72329D94F95}" srcOrd="0" destOrd="0" presId="urn:microsoft.com/office/officeart/2005/8/layout/vList2"/>
    <dgm:cxn modelId="{851277EC-F6DE-4999-9CD7-402A884852E7}" type="presOf" srcId="{04A7B9DB-84C9-4026-9500-781D89A9755A}" destId="{932CB5C9-3923-4E51-AAA2-E54A9954C4D1}" srcOrd="0" destOrd="0" presId="urn:microsoft.com/office/officeart/2005/8/layout/vList2"/>
    <dgm:cxn modelId="{5CDEB4FE-49BC-460A-AC07-591A70BFDCE5}" type="presOf" srcId="{25A6CC2B-B3CB-4A5C-A371-38681820D861}" destId="{A4238CA7-B59F-4FAC-BC9D-BC9C2672759E}" srcOrd="0" destOrd="1" presId="urn:microsoft.com/office/officeart/2005/8/layout/vList2"/>
    <dgm:cxn modelId="{D6438EB1-ACFC-46A7-8C55-3C11679D47CB}" type="presParOf" srcId="{A4C3EED7-B5C6-451A-A44C-27AABFE17AD4}" destId="{4227BACF-E2F0-4C89-AE0D-52A6D7F2E153}" srcOrd="0" destOrd="0" presId="urn:microsoft.com/office/officeart/2005/8/layout/vList2"/>
    <dgm:cxn modelId="{6AA6BE50-1405-4124-A625-FC7C8E78634A}" type="presParOf" srcId="{A4C3EED7-B5C6-451A-A44C-27AABFE17AD4}" destId="{A4238CA7-B59F-4FAC-BC9D-BC9C2672759E}" srcOrd="1" destOrd="0" presId="urn:microsoft.com/office/officeart/2005/8/layout/vList2"/>
    <dgm:cxn modelId="{24550757-7FA9-4C9B-A9BA-2BD9E8C80ABC}" type="presParOf" srcId="{A4C3EED7-B5C6-451A-A44C-27AABFE17AD4}" destId="{059353BA-F782-4D4D-B965-D56C03F30E51}" srcOrd="2" destOrd="0" presId="urn:microsoft.com/office/officeart/2005/8/layout/vList2"/>
    <dgm:cxn modelId="{1B5A1FB4-77E6-4578-A141-8B8CF10AB55F}" type="presParOf" srcId="{A4C3EED7-B5C6-451A-A44C-27AABFE17AD4}" destId="{B5BA895B-5076-491A-BABF-B72329D94F95}" srcOrd="3" destOrd="0" presId="urn:microsoft.com/office/officeart/2005/8/layout/vList2"/>
    <dgm:cxn modelId="{95D0D06A-901A-4274-BB39-83D4F63DB883}" type="presParOf" srcId="{A4C3EED7-B5C6-451A-A44C-27AABFE17AD4}" destId="{1D83A7CC-6E8C-420F-BEF3-DFADC07E2912}" srcOrd="4" destOrd="0" presId="urn:microsoft.com/office/officeart/2005/8/layout/vList2"/>
    <dgm:cxn modelId="{41C61B8A-0D29-407C-9666-A280A86D091A}" type="presParOf" srcId="{A4C3EED7-B5C6-451A-A44C-27AABFE17AD4}" destId="{CB5AD837-9302-4330-90BD-540DA8A66B37}" srcOrd="5" destOrd="0" presId="urn:microsoft.com/office/officeart/2005/8/layout/vList2"/>
    <dgm:cxn modelId="{8C30743E-E9E5-421D-A1A1-CAD520E0DE4E}" type="presParOf" srcId="{A4C3EED7-B5C6-451A-A44C-27AABFE17AD4}" destId="{8E4185DA-094E-4846-A1A9-74456F7FFDFC}" srcOrd="6" destOrd="0" presId="urn:microsoft.com/office/officeart/2005/8/layout/vList2"/>
    <dgm:cxn modelId="{C23ECB80-4553-4DE2-91DE-07292EFF72B6}" type="presParOf" srcId="{A4C3EED7-B5C6-451A-A44C-27AABFE17AD4}" destId="{932CB5C9-3923-4E51-AAA2-E54A9954C4D1}"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9.xml><?xml version="1.0" encoding="utf-8"?>
<dgm:dataModel xmlns:dgm="http://schemas.openxmlformats.org/drawingml/2006/diagram" xmlns:a="http://schemas.openxmlformats.org/drawingml/2006/main">
  <dgm:ptLst>
    <dgm:pt modelId="{A6B8FE3A-EBFB-409F-B12D-5C82AC3A8E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GB"/>
        </a:p>
      </dgm:t>
    </dgm:pt>
    <dgm:pt modelId="{A3CFDF6B-E255-46A5-91C1-38EFB7953FA5}" type="parTrans" cxnId="{A10B9E95-EA29-4785-81BE-2B55E6B0EC4B}">
      <dgm:prSet/>
      <dgm:spPr/>
      <dgm:t>
        <a:bodyPr/>
        <a:lstStyle/>
        <a:p>
          <a:endParaRPr lang="en-GB"/>
        </a:p>
      </dgm:t>
    </dgm:pt>
    <dgm:pt modelId="{6399734C-D6D8-4187-B48F-AA3231CA2E0E}">
      <dgm:prSet custT="1"/>
      <dgm:spPr/>
      <dgm:t>
        <a:bodyPr>
          <a:noAutofit/>
        </a:bodyPr>
        <a:lstStyle/>
        <a:p>
          <a:pPr rtl="0"/>
          <a:r>
            <a:rPr lang="tr" sz="1400" b="1" i="0" u="none" strike="noStrike">
              <a:latin typeface="Calibri"/>
            </a:rPr>
            <a:t>Ekonomi</a:t>
          </a:r>
          <a:endParaRPr lang="en-GB"/>
        </a:p>
      </dgm:t>
    </dgm:pt>
    <dgm:pt modelId="{E74AD67B-826B-47C3-9467-47591411304C}" type="parTrans" cxnId="{2D788742-D351-4FC5-AE2A-E3734FCB0082}">
      <dgm:prSet/>
      <dgm:spPr/>
      <dgm:t>
        <a:bodyPr/>
        <a:lstStyle/>
        <a:p>
          <a:endParaRPr lang="en-GB"/>
        </a:p>
      </dgm:t>
    </dgm:pt>
    <dgm:pt modelId="{5D5E628E-50D4-4E32-8D64-0D3206519D41}">
      <dgm:prSet custT="1"/>
      <dgm:spPr/>
      <dgm:t>
        <a:bodyPr>
          <a:noAutofit/>
        </a:bodyPr>
        <a:lstStyle/>
        <a:p>
          <a:pPr rtl="0"/>
          <a:r>
            <a:rPr lang="tr" sz="1100" b="0" i="0" u="none" strike="noStrike">
              <a:latin typeface="Calibri"/>
            </a:rPr>
            <a:t>Oslo'da girişimcilik ve yenilikçilik, "Oslo Start-up" adlı çevrim içi yardım hizmeti gibi bir dizi destek programı aracılığıyla artmaktadır.</a:t>
          </a:r>
          <a:endParaRPr lang="en-GB"/>
        </a:p>
      </dgm:t>
    </dgm:pt>
    <dgm:pt modelId="{8D2305CC-B598-407C-914B-04DDBEA041E4}" type="sibTrans" cxnId="{2D788742-D351-4FC5-AE2A-E3734FCB0082}">
      <dgm:prSet/>
      <dgm:spPr/>
      <dgm:t>
        <a:bodyPr/>
        <a:lstStyle/>
        <a:p>
          <a:endParaRPr lang="en-GB"/>
        </a:p>
      </dgm:t>
    </dgm:pt>
    <dgm:pt modelId="{B7BA6FB1-060C-496F-A79C-96502964872D}" type="parTrans" cxnId="{6E7B39CF-31E1-40DF-A025-97795629F920}">
      <dgm:prSet/>
      <dgm:spPr/>
      <dgm:t>
        <a:bodyPr/>
        <a:lstStyle/>
        <a:p>
          <a:endParaRPr lang="en-GB"/>
        </a:p>
      </dgm:t>
    </dgm:pt>
    <dgm:pt modelId="{A2F9EB68-C3BC-48F2-9FE3-FD88107A5128}">
      <dgm:prSet custT="1"/>
      <dgm:spPr/>
      <dgm:t>
        <a:bodyPr>
          <a:noAutofit/>
        </a:bodyPr>
        <a:lstStyle/>
        <a:p>
          <a:pPr rtl="0"/>
          <a:r>
            <a:rPr lang="tr" sz="1100" b="0" i="0" u="none" strike="noStrike">
              <a:latin typeface="Calibri"/>
            </a:rPr>
            <a:t>Rekabetçiliği artırmaya yönelik bir iş birliğinin oluşturulması yaklaşımı, ekonomik çeşitliliği ve bölgesel refahı artırmak için iş birliği yapan 78 komşu yerel idareyi kapsayan Oslo Bölgesel İttifakı'nı temel almaktadır.</a:t>
          </a:r>
          <a:endParaRPr lang="en-GB"/>
        </a:p>
      </dgm:t>
    </dgm:pt>
    <dgm:pt modelId="{DBBE9AC3-5ACD-4A6C-99C7-C77E4E7D5294}" type="sibTrans" cxnId="{6E7B39CF-31E1-40DF-A025-97795629F920}">
      <dgm:prSet/>
      <dgm:spPr/>
      <dgm:t>
        <a:bodyPr/>
        <a:lstStyle/>
        <a:p>
          <a:endParaRPr lang="en-GB"/>
        </a:p>
      </dgm:t>
    </dgm:pt>
    <dgm:pt modelId="{F36DF464-EE63-4CE7-B342-6C5DD71CA270}" type="sibTrans" cxnId="{A10B9E95-EA29-4785-81BE-2B55E6B0EC4B}">
      <dgm:prSet/>
      <dgm:spPr/>
      <dgm:t>
        <a:bodyPr/>
        <a:lstStyle/>
        <a:p>
          <a:endParaRPr lang="en-GB"/>
        </a:p>
      </dgm:t>
    </dgm:pt>
    <dgm:pt modelId="{73EABE0F-6D23-484C-9082-8D25FBACE1E9}" type="parTrans" cxnId="{9AB66A19-5036-452D-809D-2D5D48428926}">
      <dgm:prSet/>
      <dgm:spPr/>
      <dgm:t>
        <a:bodyPr/>
        <a:lstStyle/>
        <a:p>
          <a:endParaRPr lang="en-GB"/>
        </a:p>
      </dgm:t>
    </dgm:pt>
    <dgm:pt modelId="{83B909CE-3E43-4FF8-83C5-E58F578E6645}">
      <dgm:prSet custT="1"/>
      <dgm:spPr/>
      <dgm:t>
        <a:bodyPr>
          <a:noAutofit/>
        </a:bodyPr>
        <a:lstStyle/>
        <a:p>
          <a:pPr rtl="0"/>
          <a:r>
            <a:rPr lang="tr" sz="1400" b="1" i="0" u="none" strike="noStrike">
              <a:latin typeface="Calibri"/>
            </a:rPr>
            <a:t>Çevre</a:t>
          </a:r>
          <a:endParaRPr lang="en-GB"/>
        </a:p>
      </dgm:t>
    </dgm:pt>
    <dgm:pt modelId="{02986B13-7B86-4C2C-BE74-A93EF7544E74}" type="parTrans" cxnId="{8EDE56CA-E1EB-48E9-AB37-06B6FF691814}">
      <dgm:prSet/>
      <dgm:spPr/>
      <dgm:t>
        <a:bodyPr/>
        <a:lstStyle/>
        <a:p>
          <a:endParaRPr lang="en-GB"/>
        </a:p>
      </dgm:t>
    </dgm:pt>
    <dgm:pt modelId="{3CE31B26-E585-4E19-9604-E7CD17EB53BE}">
      <dgm:prSet custT="1"/>
      <dgm:spPr/>
      <dgm:t>
        <a:bodyPr>
          <a:noAutofit/>
        </a:bodyPr>
        <a:lstStyle/>
        <a:p>
          <a:pPr rtl="0"/>
          <a:r>
            <a:rPr lang="tr" sz="1100" b="0" i="0" u="none" strike="noStrike">
              <a:latin typeface="Calibri"/>
            </a:rPr>
            <a:t>Oslo'nun kompakt şehir stratejisi, artan nüfusu sürdürülebilir bir şekilde barındırmayı, etkili arazi kullanım politikalarını, "Oslo'nun Master Planı" ve "Mekânsal Gelişim için Bölgesel Planı" amaçlamaktadır.</a:t>
          </a:r>
        </a:p>
      </dgm:t>
    </dgm:pt>
    <dgm:pt modelId="{4AE7E257-A503-4507-90D4-8975E965B7B0}" type="sibTrans" cxnId="{8EDE56CA-E1EB-48E9-AB37-06B6FF691814}">
      <dgm:prSet/>
      <dgm:spPr/>
      <dgm:t>
        <a:bodyPr/>
        <a:lstStyle/>
        <a:p>
          <a:endParaRPr lang="en-GB"/>
        </a:p>
      </dgm:t>
    </dgm:pt>
    <dgm:pt modelId="{BEE83BD2-A873-48F6-AAD8-FA3DB5877795}" type="parTrans" cxnId="{EDC8CF5F-485E-47B3-86D9-8302E5F1282E}">
      <dgm:prSet/>
      <dgm:spPr/>
      <dgm:t>
        <a:bodyPr/>
        <a:lstStyle/>
        <a:p>
          <a:endParaRPr lang="en-GB"/>
        </a:p>
      </dgm:t>
    </dgm:pt>
    <dgm:pt modelId="{9D399E87-7F90-475E-8505-CDBE2D388259}">
      <dgm:prSet custT="1"/>
      <dgm:spPr/>
      <dgm:t>
        <a:bodyPr>
          <a:noAutofit/>
        </a:bodyPr>
        <a:lstStyle/>
        <a:p>
          <a:pPr rtl="0"/>
          <a:r>
            <a:rPr lang="tr" sz="1100" b="0" i="0" u="none" strike="noStrike">
              <a:latin typeface="Calibri"/>
            </a:rPr>
            <a:t>Oslo'nun hizmetlere erişim yönündeki yoğun gelişim süreci, toplu taşıma arterleri üzerindeki yoğunlaşma ile ele alınmaktadır.</a:t>
          </a:r>
          <a:endParaRPr lang="en-GB"/>
        </a:p>
      </dgm:t>
    </dgm:pt>
    <dgm:pt modelId="{F9334E41-08A5-42E8-BADD-83DCED843752}" type="sibTrans" cxnId="{EDC8CF5F-485E-47B3-86D9-8302E5F1282E}">
      <dgm:prSet/>
      <dgm:spPr/>
      <dgm:t>
        <a:bodyPr/>
        <a:lstStyle/>
        <a:p>
          <a:endParaRPr lang="en-GB"/>
        </a:p>
      </dgm:t>
    </dgm:pt>
    <dgm:pt modelId="{1DCE4BCF-BA92-4B42-8E47-F0B7C6DB5183}" type="sibTrans" cxnId="{9AB66A19-5036-452D-809D-2D5D48428926}">
      <dgm:prSet/>
      <dgm:spPr/>
      <dgm:t>
        <a:bodyPr/>
        <a:lstStyle/>
        <a:p>
          <a:endParaRPr lang="en-GB"/>
        </a:p>
      </dgm:t>
    </dgm:pt>
    <dgm:pt modelId="{D505E46F-32A9-4F40-9B92-73B8FA271224}" type="parTrans" cxnId="{8BE4C7C8-4148-4684-B42B-10E24998674D}">
      <dgm:prSet/>
      <dgm:spPr/>
      <dgm:t>
        <a:bodyPr/>
        <a:lstStyle/>
        <a:p>
          <a:endParaRPr lang="en-GB"/>
        </a:p>
      </dgm:t>
    </dgm:pt>
    <dgm:pt modelId="{8393388D-70CB-4596-B532-76351F8466A9}">
      <dgm:prSet custT="1"/>
      <dgm:spPr/>
      <dgm:t>
        <a:bodyPr>
          <a:noAutofit/>
        </a:bodyPr>
        <a:lstStyle/>
        <a:p>
          <a:pPr rtl="0"/>
          <a:r>
            <a:rPr lang="tr" sz="1400" b="1" i="0" u="none" strike="noStrike">
              <a:latin typeface="Calibri"/>
            </a:rPr>
            <a:t>Kurumlar</a:t>
          </a:r>
          <a:endParaRPr lang="en-GB"/>
        </a:p>
      </dgm:t>
    </dgm:pt>
    <dgm:pt modelId="{C0460505-7932-4994-8B13-06BBFF4FE87D}" type="parTrans" cxnId="{A619E013-DE9D-42D1-99E1-1EFCC44B81D2}">
      <dgm:prSet/>
      <dgm:spPr/>
      <dgm:t>
        <a:bodyPr/>
        <a:lstStyle/>
        <a:p>
          <a:endParaRPr lang="en-GB"/>
        </a:p>
      </dgm:t>
    </dgm:pt>
    <dgm:pt modelId="{274B82E2-CAB9-449D-BE36-9FAC5B8FB993}">
      <dgm:prSet custT="1"/>
      <dgm:spPr/>
      <dgm:t>
        <a:bodyPr>
          <a:noAutofit/>
        </a:bodyPr>
        <a:lstStyle/>
        <a:p>
          <a:pPr rtl="0"/>
          <a:r>
            <a:rPr lang="tr" sz="1100" b="0" i="0" u="none" strike="noStrike">
              <a:latin typeface="Calibri"/>
            </a:rPr>
            <a:t>Oslo, 2050 yılına kadar metropoliten alan için bir kalkınma vizyonunu barındıran, metropoliten ölçekte politika koordinasyonuna dayalı uzun vadeli bir vizyon benimsemiştir.</a:t>
          </a:r>
          <a:endParaRPr lang="en-GB"/>
        </a:p>
      </dgm:t>
    </dgm:pt>
    <dgm:pt modelId="{E1756007-30A4-4E4E-BBD6-03D3A7BAC025}" type="sibTrans" cxnId="{A619E013-DE9D-42D1-99E1-1EFCC44B81D2}">
      <dgm:prSet/>
      <dgm:spPr/>
      <dgm:t>
        <a:bodyPr/>
        <a:lstStyle/>
        <a:p>
          <a:endParaRPr lang="en-GB"/>
        </a:p>
      </dgm:t>
    </dgm:pt>
    <dgm:pt modelId="{784A96FB-385D-42BE-A931-437DCF516434}" type="parTrans" cxnId="{447CE173-182B-4901-999F-245836F6E6B1}">
      <dgm:prSet/>
      <dgm:spPr/>
      <dgm:t>
        <a:bodyPr/>
        <a:lstStyle/>
        <a:p>
          <a:endParaRPr lang="en-GB"/>
        </a:p>
      </dgm:t>
    </dgm:pt>
    <dgm:pt modelId="{7FD87A68-5F67-46C6-BF95-A6EC7AC8694F}">
      <dgm:prSet custT="1"/>
      <dgm:spPr/>
      <dgm:t>
        <a:bodyPr>
          <a:noAutofit/>
        </a:bodyPr>
        <a:lstStyle/>
        <a:p>
          <a:pPr rtl="0"/>
          <a:r>
            <a:rPr lang="tr" sz="1100" b="0" i="0" u="none" strike="noStrike" dirty="0">
              <a:latin typeface="Calibri"/>
            </a:rPr>
            <a:t>Oslo, politikalarını Oslo-Akershus bölgesinde </a:t>
          </a:r>
          <a:r>
            <a:rPr lang="tr" sz="1200" b="1" i="0" u="none" strike="noStrike" dirty="0">
              <a:highlight>
                <a:srgbClr val="000000">
                  <a:alpha val="0"/>
                </a:srgbClr>
              </a:highlight>
              <a:latin typeface="Calibri"/>
            </a:rPr>
            <a:t>ulusal yönetimle</a:t>
          </a:r>
          <a:r>
            <a:rPr lang="tr" sz="1200" b="1" i="0" u="none" strike="noStrike" dirty="0">
              <a:latin typeface="Calibri"/>
            </a:rPr>
            <a:t> </a:t>
          </a:r>
          <a:r>
            <a:rPr lang="tr" sz="1100" b="0" i="0" u="none" strike="noStrike" dirty="0">
              <a:latin typeface="Calibri"/>
            </a:rPr>
            <a:t>çatışan planlama önerilerinin denetimi ve çözümü için bir temsilcisi bulunan ulusal yönetimle koordine eder.</a:t>
          </a:r>
        </a:p>
      </dgm:t>
    </dgm:pt>
    <dgm:pt modelId="{15FD0CB0-637B-471B-8E9B-6F1A18118245}" type="sibTrans" cxnId="{447CE173-182B-4901-999F-245836F6E6B1}">
      <dgm:prSet/>
      <dgm:spPr/>
      <dgm:t>
        <a:bodyPr/>
        <a:lstStyle/>
        <a:p>
          <a:endParaRPr lang="en-GB"/>
        </a:p>
      </dgm:t>
    </dgm:pt>
    <dgm:pt modelId="{9025EEDC-33E6-409B-8F7C-2A01AD9989B8}" type="sibTrans" cxnId="{8BE4C7C8-4148-4684-B42B-10E24998674D}">
      <dgm:prSet/>
      <dgm:spPr/>
      <dgm:t>
        <a:bodyPr/>
        <a:lstStyle/>
        <a:p>
          <a:endParaRPr lang="en-GB"/>
        </a:p>
      </dgm:t>
    </dgm:pt>
    <dgm:pt modelId="{94711C3C-AAF4-4540-9DBF-44E57F6B138C}" type="parTrans" cxnId="{A4569A7C-1D1E-4E4B-8400-31DDFAA09173}">
      <dgm:prSet/>
      <dgm:spPr/>
      <dgm:t>
        <a:bodyPr/>
        <a:lstStyle/>
        <a:p>
          <a:endParaRPr lang="en-GB"/>
        </a:p>
      </dgm:t>
    </dgm:pt>
    <dgm:pt modelId="{B17A71A1-D7C1-47FD-9E34-207C5A497507}">
      <dgm:prSet custT="1"/>
      <dgm:spPr/>
      <dgm:t>
        <a:bodyPr>
          <a:noAutofit/>
        </a:bodyPr>
        <a:lstStyle/>
        <a:p>
          <a:pPr rtl="0"/>
          <a:r>
            <a:rPr lang="tr" sz="1400" b="1" i="0" u="none" strike="noStrike">
              <a:latin typeface="Calibri"/>
            </a:rPr>
            <a:t>Toplum</a:t>
          </a:r>
          <a:endParaRPr lang="en-GB" b="1"/>
        </a:p>
      </dgm:t>
    </dgm:pt>
    <dgm:pt modelId="{1A2664BE-A7BC-424D-8F32-CDFDE0CFE7D6}" type="parTrans" cxnId="{0E704889-A451-46BC-B6AA-9F06F715108D}">
      <dgm:prSet/>
      <dgm:spPr/>
      <dgm:t>
        <a:bodyPr/>
        <a:lstStyle/>
        <a:p>
          <a:endParaRPr lang="en-GB"/>
        </a:p>
      </dgm:t>
    </dgm:pt>
    <dgm:pt modelId="{04A7B9DB-84C9-4026-9500-781D89A9755A}">
      <dgm:prSet custT="1"/>
      <dgm:spPr/>
      <dgm:t>
        <a:bodyPr>
          <a:noAutofit/>
        </a:bodyPr>
        <a:lstStyle/>
        <a:p>
          <a:pPr rtl="0"/>
          <a:r>
            <a:rPr lang="tr" sz="1100" b="0" i="0" u="none" strike="noStrike">
              <a:latin typeface="Calibri"/>
            </a:rPr>
            <a:t>Oslo, Oslo'nun kentsel gelişimine yönelik master planın oluşturulmasına katılım sağlayan aktif bir sivil toplum yapısına sahiptir.</a:t>
          </a:r>
        </a:p>
      </dgm:t>
    </dgm:pt>
    <dgm:pt modelId="{95DC67E5-7739-4A9E-A58B-3B66D84E89EF}" type="sibTrans" cxnId="{0E704889-A451-46BC-B6AA-9F06F715108D}">
      <dgm:prSet/>
      <dgm:spPr/>
      <dgm:t>
        <a:bodyPr/>
        <a:lstStyle/>
        <a:p>
          <a:endParaRPr lang="en-GB"/>
        </a:p>
      </dgm:t>
    </dgm:pt>
    <dgm:pt modelId="{2866B306-4DCB-4FE4-88A6-D306DC616214}" type="parTrans" cxnId="{015B07C4-AB70-4126-A176-C58C0359D407}">
      <dgm:prSet/>
      <dgm:spPr/>
      <dgm:t>
        <a:bodyPr/>
        <a:lstStyle/>
        <a:p>
          <a:endParaRPr lang="en-GB"/>
        </a:p>
      </dgm:t>
    </dgm:pt>
    <dgm:pt modelId="{ED634002-7663-4A9A-BDA2-D2BCE4A561A1}">
      <dgm:prSet custT="1"/>
      <dgm:spPr/>
      <dgm:t>
        <a:bodyPr>
          <a:noAutofit/>
        </a:bodyPr>
        <a:lstStyle/>
        <a:p>
          <a:pPr rtl="0"/>
          <a:r>
            <a:rPr lang="tr" sz="1100" b="0" i="0" u="none" strike="noStrike">
              <a:latin typeface="Calibri"/>
            </a:rPr>
            <a:t>Yabancı uyruklu sakinler ve sosyal açıdan dezavantajlı gruplar, "Akademide Çeşitlilik Odağı" ve "İş Yerinde Çeşitlilik" gibi çeşitli programlar aracılığıyla desteklenmektedir.</a:t>
          </a:r>
          <a:endParaRPr lang="en-GB"/>
        </a:p>
      </dgm:t>
    </dgm:pt>
    <dgm:pt modelId="{01D091DA-ADC0-41C7-9829-7625BDEBF2DB}" type="sibTrans" cxnId="{015B07C4-AB70-4126-A176-C58C0359D407}">
      <dgm:prSet/>
      <dgm:spPr/>
      <dgm:t>
        <a:bodyPr/>
        <a:lstStyle/>
        <a:p>
          <a:endParaRPr lang="en-GB"/>
        </a:p>
      </dgm:t>
    </dgm:pt>
    <dgm:pt modelId="{D5D96379-4529-4D20-BEB6-28FD4E21E055}" type="sibTrans" cxnId="{A4569A7C-1D1E-4E4B-8400-31DDFAA09173}">
      <dgm:prSet/>
      <dgm:spPr/>
      <dgm:t>
        <a:bodyPr/>
        <a:lstStyle/>
        <a:p>
          <a:endParaRPr lang="en-GB"/>
        </a:p>
      </dgm:t>
    </dgm:pt>
    <dgm:pt modelId="{A4C3EED7-B5C6-451A-A44C-27AABFE17AD4}" type="pres">
      <dgm:prSet presAssocID="{A6B8FE3A-EBFB-409F-B12D-5C82AC3A8E83}" presName="linear" presStyleCnt="0">
        <dgm:presLayoutVars>
          <dgm:animLvl val="lvl"/>
          <dgm:resizeHandles val="exact"/>
        </dgm:presLayoutVars>
      </dgm:prSet>
      <dgm:spPr/>
    </dgm:pt>
    <dgm:pt modelId="{4227BACF-E2F0-4C89-AE0D-52A6D7F2E153}" type="pres">
      <dgm:prSet presAssocID="{6399734C-D6D8-4187-B48F-AA3231CA2E0E}" presName="parentText" presStyleLbl="node1" presStyleIdx="0" presStyleCnt="4">
        <dgm:presLayoutVars>
          <dgm:chMax val="0"/>
          <dgm:bulletEnabled val="1"/>
        </dgm:presLayoutVars>
      </dgm:prSet>
      <dgm:spPr/>
    </dgm:pt>
    <dgm:pt modelId="{A4238CA7-B59F-4FAC-BC9D-BC9C2672759E}" type="pres">
      <dgm:prSet presAssocID="{6399734C-D6D8-4187-B48F-AA3231CA2E0E}" presName="childText" presStyleLbl="revTx" presStyleIdx="0" presStyleCnt="4">
        <dgm:presLayoutVars>
          <dgm:bulletEnabled val="1"/>
        </dgm:presLayoutVars>
      </dgm:prSet>
      <dgm:spPr/>
    </dgm:pt>
    <dgm:pt modelId="{059353BA-F782-4D4D-B965-D56C03F30E51}" type="pres">
      <dgm:prSet presAssocID="{83B909CE-3E43-4FF8-83C5-E58F578E6645}" presName="parentText" presStyleLbl="node1" presStyleIdx="1" presStyleCnt="4">
        <dgm:presLayoutVars>
          <dgm:chMax val="0"/>
          <dgm:bulletEnabled val="1"/>
        </dgm:presLayoutVars>
      </dgm:prSet>
      <dgm:spPr/>
    </dgm:pt>
    <dgm:pt modelId="{B5BA895B-5076-491A-BABF-B72329D94F95}" type="pres">
      <dgm:prSet presAssocID="{83B909CE-3E43-4FF8-83C5-E58F578E6645}" presName="childText" presStyleLbl="revTx" presStyleIdx="1" presStyleCnt="4">
        <dgm:presLayoutVars>
          <dgm:bulletEnabled val="1"/>
        </dgm:presLayoutVars>
      </dgm:prSet>
      <dgm:spPr/>
    </dgm:pt>
    <dgm:pt modelId="{1D83A7CC-6E8C-420F-BEF3-DFADC07E2912}" type="pres">
      <dgm:prSet presAssocID="{8393388D-70CB-4596-B532-76351F8466A9}" presName="parentText" presStyleLbl="node1" presStyleIdx="2" presStyleCnt="4">
        <dgm:presLayoutVars>
          <dgm:chMax val="0"/>
          <dgm:bulletEnabled val="1"/>
        </dgm:presLayoutVars>
      </dgm:prSet>
      <dgm:spPr/>
    </dgm:pt>
    <dgm:pt modelId="{CB5AD837-9302-4330-90BD-540DA8A66B37}" type="pres">
      <dgm:prSet presAssocID="{8393388D-70CB-4596-B532-76351F8466A9}" presName="childText" presStyleLbl="revTx" presStyleIdx="2" presStyleCnt="4">
        <dgm:presLayoutVars>
          <dgm:bulletEnabled val="1"/>
        </dgm:presLayoutVars>
      </dgm:prSet>
      <dgm:spPr/>
    </dgm:pt>
    <dgm:pt modelId="{8E4185DA-094E-4846-A1A9-74456F7FFDFC}" type="pres">
      <dgm:prSet presAssocID="{B17A71A1-D7C1-47FD-9E34-207C5A497507}" presName="parentText" presStyleLbl="node1" presStyleIdx="3" presStyleCnt="4">
        <dgm:presLayoutVars>
          <dgm:chMax val="0"/>
          <dgm:bulletEnabled val="1"/>
        </dgm:presLayoutVars>
      </dgm:prSet>
      <dgm:spPr/>
    </dgm:pt>
    <dgm:pt modelId="{932CB5C9-3923-4E51-AAA2-E54A9954C4D1}" type="pres">
      <dgm:prSet presAssocID="{B17A71A1-D7C1-47FD-9E34-207C5A497507}" presName="childText" presStyleLbl="revTx" presStyleIdx="3" presStyleCnt="4">
        <dgm:presLayoutVars>
          <dgm:bulletEnabled val="1"/>
        </dgm:presLayoutVars>
      </dgm:prSet>
      <dgm:spPr/>
    </dgm:pt>
  </dgm:ptLst>
  <dgm:cxnLst>
    <dgm:cxn modelId="{6617CA01-0373-459A-914A-ED472EDED70D}" type="presOf" srcId="{7FD87A68-5F67-46C6-BF95-A6EC7AC8694F}" destId="{CB5AD837-9302-4330-90BD-540DA8A66B37}" srcOrd="0" destOrd="1" presId="urn:microsoft.com/office/officeart/2005/8/layout/vList2"/>
    <dgm:cxn modelId="{C39DEF04-A98E-4D4A-86D2-605A3CF591F3}" type="presOf" srcId="{83B909CE-3E43-4FF8-83C5-E58F578E6645}" destId="{059353BA-F782-4D4D-B965-D56C03F30E51}" srcOrd="0" destOrd="0" presId="urn:microsoft.com/office/officeart/2005/8/layout/vList2"/>
    <dgm:cxn modelId="{A619E013-DE9D-42D1-99E1-1EFCC44B81D2}" srcId="{8393388D-70CB-4596-B532-76351F8466A9}" destId="{274B82E2-CAB9-449D-BE36-9FAC5B8FB993}" srcOrd="0" destOrd="0" parTransId="{C0460505-7932-4994-8B13-06BBFF4FE87D}" sibTransId="{E1756007-30A4-4E4E-BBD6-03D3A7BAC025}"/>
    <dgm:cxn modelId="{9AB66A19-5036-452D-809D-2D5D48428926}" srcId="{A6B8FE3A-EBFB-409F-B12D-5C82AC3A8E83}" destId="{83B909CE-3E43-4FF8-83C5-E58F578E6645}" srcOrd="1" destOrd="0" parTransId="{73EABE0F-6D23-484C-9082-8D25FBACE1E9}" sibTransId="{1DCE4BCF-BA92-4B42-8E47-F0B7C6DB5183}"/>
    <dgm:cxn modelId="{37A2481B-2669-4DAB-8FB6-239CABDD752A}" type="presOf" srcId="{274B82E2-CAB9-449D-BE36-9FAC5B8FB993}" destId="{CB5AD837-9302-4330-90BD-540DA8A66B37}" srcOrd="0" destOrd="0" presId="urn:microsoft.com/office/officeart/2005/8/layout/vList2"/>
    <dgm:cxn modelId="{D46B0E1D-1F0A-431E-843A-1A63FB9C8A3A}" type="presOf" srcId="{A6B8FE3A-EBFB-409F-B12D-5C82AC3A8E83}" destId="{A4C3EED7-B5C6-451A-A44C-27AABFE17AD4}" srcOrd="0" destOrd="0" presId="urn:microsoft.com/office/officeart/2005/8/layout/vList2"/>
    <dgm:cxn modelId="{1DE2D41D-CCFB-4F7D-A266-31F315457BFF}" type="presOf" srcId="{8393388D-70CB-4596-B532-76351F8466A9}" destId="{1D83A7CC-6E8C-420F-BEF3-DFADC07E2912}" srcOrd="0" destOrd="0" presId="urn:microsoft.com/office/officeart/2005/8/layout/vList2"/>
    <dgm:cxn modelId="{79B4BD28-6B17-43D4-9747-C13A467FDF45}" type="presOf" srcId="{ED634002-7663-4A9A-BDA2-D2BCE4A561A1}" destId="{932CB5C9-3923-4E51-AAA2-E54A9954C4D1}" srcOrd="0" destOrd="1" presId="urn:microsoft.com/office/officeart/2005/8/layout/vList2"/>
    <dgm:cxn modelId="{EDC8CF5F-485E-47B3-86D9-8302E5F1282E}" srcId="{83B909CE-3E43-4FF8-83C5-E58F578E6645}" destId="{9D399E87-7F90-475E-8505-CDBE2D388259}" srcOrd="1" destOrd="0" parTransId="{BEE83BD2-A873-48F6-AAD8-FA3DB5877795}" sibTransId="{F9334E41-08A5-42E8-BADD-83DCED843752}"/>
    <dgm:cxn modelId="{2D788742-D351-4FC5-AE2A-E3734FCB0082}" srcId="{6399734C-D6D8-4187-B48F-AA3231CA2E0E}" destId="{5D5E628E-50D4-4E32-8D64-0D3206519D41}" srcOrd="0" destOrd="0" parTransId="{E74AD67B-826B-47C3-9467-47591411304C}" sibTransId="{8D2305CC-B598-407C-914B-04DDBEA041E4}"/>
    <dgm:cxn modelId="{447CE173-182B-4901-999F-245836F6E6B1}" srcId="{8393388D-70CB-4596-B532-76351F8466A9}" destId="{7FD87A68-5F67-46C6-BF95-A6EC7AC8694F}" srcOrd="1" destOrd="0" parTransId="{784A96FB-385D-42BE-A931-437DCF516434}" sibTransId="{15FD0CB0-637B-471B-8E9B-6F1A18118245}"/>
    <dgm:cxn modelId="{E299F558-1BBD-4294-AE97-61AAE8D181AD}" type="presOf" srcId="{5D5E628E-50D4-4E32-8D64-0D3206519D41}" destId="{A4238CA7-B59F-4FAC-BC9D-BC9C2672759E}" srcOrd="0" destOrd="0" presId="urn:microsoft.com/office/officeart/2005/8/layout/vList2"/>
    <dgm:cxn modelId="{A4569A7C-1D1E-4E4B-8400-31DDFAA09173}" srcId="{A6B8FE3A-EBFB-409F-B12D-5C82AC3A8E83}" destId="{B17A71A1-D7C1-47FD-9E34-207C5A497507}" srcOrd="3" destOrd="0" parTransId="{94711C3C-AAF4-4540-9DBF-44E57F6B138C}" sibTransId="{D5D96379-4529-4D20-BEB6-28FD4E21E055}"/>
    <dgm:cxn modelId="{0E704889-A451-46BC-B6AA-9F06F715108D}" srcId="{B17A71A1-D7C1-47FD-9E34-207C5A497507}" destId="{04A7B9DB-84C9-4026-9500-781D89A9755A}" srcOrd="0" destOrd="0" parTransId="{1A2664BE-A7BC-424D-8F32-CDFDE0CFE7D6}" sibTransId="{95DC67E5-7739-4A9E-A58B-3B66D84E89EF}"/>
    <dgm:cxn modelId="{A10B9E95-EA29-4785-81BE-2B55E6B0EC4B}" srcId="{A6B8FE3A-EBFB-409F-B12D-5C82AC3A8E83}" destId="{6399734C-D6D8-4187-B48F-AA3231CA2E0E}" srcOrd="0" destOrd="0" parTransId="{A3CFDF6B-E255-46A5-91C1-38EFB7953FA5}" sibTransId="{F36DF464-EE63-4CE7-B342-6C5DD71CA270}"/>
    <dgm:cxn modelId="{A53870A4-009E-42BA-926D-EEA6F100B1F3}" type="presOf" srcId="{9D399E87-7F90-475E-8505-CDBE2D388259}" destId="{B5BA895B-5076-491A-BABF-B72329D94F95}" srcOrd="0" destOrd="1" presId="urn:microsoft.com/office/officeart/2005/8/layout/vList2"/>
    <dgm:cxn modelId="{AEED3BBF-86B7-4EC8-9A60-EBE88F0A456E}" type="presOf" srcId="{04A7B9DB-84C9-4026-9500-781D89A9755A}" destId="{932CB5C9-3923-4E51-AAA2-E54A9954C4D1}" srcOrd="0" destOrd="0" presId="urn:microsoft.com/office/officeart/2005/8/layout/vList2"/>
    <dgm:cxn modelId="{015B07C4-AB70-4126-A176-C58C0359D407}" srcId="{B17A71A1-D7C1-47FD-9E34-207C5A497507}" destId="{ED634002-7663-4A9A-BDA2-D2BCE4A561A1}" srcOrd="1" destOrd="0" parTransId="{2866B306-4DCB-4FE4-88A6-D306DC616214}" sibTransId="{01D091DA-ADC0-41C7-9829-7625BDEBF2DB}"/>
    <dgm:cxn modelId="{8BE4C7C8-4148-4684-B42B-10E24998674D}" srcId="{A6B8FE3A-EBFB-409F-B12D-5C82AC3A8E83}" destId="{8393388D-70CB-4596-B532-76351F8466A9}" srcOrd="2" destOrd="0" parTransId="{D505E46F-32A9-4F40-9B92-73B8FA271224}" sibTransId="{9025EEDC-33E6-409B-8F7C-2A01AD9989B8}"/>
    <dgm:cxn modelId="{8EDE56CA-E1EB-48E9-AB37-06B6FF691814}" srcId="{83B909CE-3E43-4FF8-83C5-E58F578E6645}" destId="{3CE31B26-E585-4E19-9604-E7CD17EB53BE}" srcOrd="0" destOrd="0" parTransId="{02986B13-7B86-4C2C-BE74-A93EF7544E74}" sibTransId="{4AE7E257-A503-4507-90D4-8975E965B7B0}"/>
    <dgm:cxn modelId="{B4E7BBCE-23BA-4A28-BDA0-0A50B7CEE29F}" type="presOf" srcId="{A2F9EB68-C3BC-48F2-9FE3-FD88107A5128}" destId="{A4238CA7-B59F-4FAC-BC9D-BC9C2672759E}" srcOrd="0" destOrd="1" presId="urn:microsoft.com/office/officeart/2005/8/layout/vList2"/>
    <dgm:cxn modelId="{6E7B39CF-31E1-40DF-A025-97795629F920}" srcId="{6399734C-D6D8-4187-B48F-AA3231CA2E0E}" destId="{A2F9EB68-C3BC-48F2-9FE3-FD88107A5128}" srcOrd="1" destOrd="0" parTransId="{B7BA6FB1-060C-496F-A79C-96502964872D}" sibTransId="{DBBE9AC3-5ACD-4A6C-99C7-C77E4E7D5294}"/>
    <dgm:cxn modelId="{9C65ECE8-6617-40CB-ADC3-C4F12E891C43}" type="presOf" srcId="{B17A71A1-D7C1-47FD-9E34-207C5A497507}" destId="{8E4185DA-094E-4846-A1A9-74456F7FFDFC}" srcOrd="0" destOrd="0" presId="urn:microsoft.com/office/officeart/2005/8/layout/vList2"/>
    <dgm:cxn modelId="{26AF43EA-8AC2-4D69-8D75-E02281B6AFAE}" type="presOf" srcId="{6399734C-D6D8-4187-B48F-AA3231CA2E0E}" destId="{4227BACF-E2F0-4C89-AE0D-52A6D7F2E153}" srcOrd="0" destOrd="0" presId="urn:microsoft.com/office/officeart/2005/8/layout/vList2"/>
    <dgm:cxn modelId="{CCDF7BEB-236A-49AF-AFA5-AB597D6D4E4C}" type="presOf" srcId="{3CE31B26-E585-4E19-9604-E7CD17EB53BE}" destId="{B5BA895B-5076-491A-BABF-B72329D94F95}" srcOrd="0" destOrd="0" presId="urn:microsoft.com/office/officeart/2005/8/layout/vList2"/>
    <dgm:cxn modelId="{CE34DDFC-AE05-411B-AB1A-F2C9216D8239}" type="presParOf" srcId="{A4C3EED7-B5C6-451A-A44C-27AABFE17AD4}" destId="{4227BACF-E2F0-4C89-AE0D-52A6D7F2E153}" srcOrd="0" destOrd="0" presId="urn:microsoft.com/office/officeart/2005/8/layout/vList2"/>
    <dgm:cxn modelId="{836DBB53-091D-4A7F-BE68-87B00C5C979A}" type="presParOf" srcId="{A4C3EED7-B5C6-451A-A44C-27AABFE17AD4}" destId="{A4238CA7-B59F-4FAC-BC9D-BC9C2672759E}" srcOrd="1" destOrd="0" presId="urn:microsoft.com/office/officeart/2005/8/layout/vList2"/>
    <dgm:cxn modelId="{21CE0D74-5287-465F-B6BE-22C90CF0CAC2}" type="presParOf" srcId="{A4C3EED7-B5C6-451A-A44C-27AABFE17AD4}" destId="{059353BA-F782-4D4D-B965-D56C03F30E51}" srcOrd="2" destOrd="0" presId="urn:microsoft.com/office/officeart/2005/8/layout/vList2"/>
    <dgm:cxn modelId="{CAEF6769-B43B-4703-8FA6-2AB6EDBAF814}" type="presParOf" srcId="{A4C3EED7-B5C6-451A-A44C-27AABFE17AD4}" destId="{B5BA895B-5076-491A-BABF-B72329D94F95}" srcOrd="3" destOrd="0" presId="urn:microsoft.com/office/officeart/2005/8/layout/vList2"/>
    <dgm:cxn modelId="{73A9268A-28A3-4B19-870B-C6E594D0C936}" type="presParOf" srcId="{A4C3EED7-B5C6-451A-A44C-27AABFE17AD4}" destId="{1D83A7CC-6E8C-420F-BEF3-DFADC07E2912}" srcOrd="4" destOrd="0" presId="urn:microsoft.com/office/officeart/2005/8/layout/vList2"/>
    <dgm:cxn modelId="{3B730130-9B75-42A8-9209-DE8ABC3955B0}" type="presParOf" srcId="{A4C3EED7-B5C6-451A-A44C-27AABFE17AD4}" destId="{CB5AD837-9302-4330-90BD-540DA8A66B37}" srcOrd="5" destOrd="0" presId="urn:microsoft.com/office/officeart/2005/8/layout/vList2"/>
    <dgm:cxn modelId="{27076788-A7D6-4F55-A046-78A19F656B40}" type="presParOf" srcId="{A4C3EED7-B5C6-451A-A44C-27AABFE17AD4}" destId="{8E4185DA-094E-4846-A1A9-74456F7FFDFC}" srcOrd="6" destOrd="0" presId="urn:microsoft.com/office/officeart/2005/8/layout/vList2"/>
    <dgm:cxn modelId="{5FB76179-FB14-4629-9978-B28465D44622}" type="presParOf" srcId="{A4C3EED7-B5C6-451A-A44C-27AABFE17AD4}" destId="{932CB5C9-3923-4E51-AAA2-E54A9954C4D1}"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066BC-DC46-4C1E-81A6-0B0EFBE3799C}">
      <dsp:nvSpPr>
        <dsp:cNvPr id="0" name=""/>
        <dsp:cNvSpPr/>
      </dsp:nvSpPr>
      <dsp:spPr>
        <a:xfrm>
          <a:off x="1846739" y="515387"/>
          <a:ext cx="3442376" cy="3442376"/>
        </a:xfrm>
        <a:prstGeom prst="blockArc">
          <a:avLst>
            <a:gd name="adj1" fmla="val 11880000"/>
            <a:gd name="adj2" fmla="val 16200000"/>
            <a:gd name="adj3" fmla="val 464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0FBEED-82E1-4706-ADD5-6F0EEFA4F244}">
      <dsp:nvSpPr>
        <dsp:cNvPr id="0" name=""/>
        <dsp:cNvSpPr/>
      </dsp:nvSpPr>
      <dsp:spPr>
        <a:xfrm>
          <a:off x="1846739" y="515387"/>
          <a:ext cx="3442376" cy="3442376"/>
        </a:xfrm>
        <a:prstGeom prst="blockArc">
          <a:avLst>
            <a:gd name="adj1" fmla="val 7560000"/>
            <a:gd name="adj2" fmla="val 11880000"/>
            <a:gd name="adj3" fmla="val 464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45C870-DD38-41F3-A4E9-6EFFD629CA45}">
      <dsp:nvSpPr>
        <dsp:cNvPr id="0" name=""/>
        <dsp:cNvSpPr/>
      </dsp:nvSpPr>
      <dsp:spPr>
        <a:xfrm>
          <a:off x="1846739" y="515387"/>
          <a:ext cx="3442376" cy="3442376"/>
        </a:xfrm>
        <a:prstGeom prst="blockArc">
          <a:avLst>
            <a:gd name="adj1" fmla="val 3240000"/>
            <a:gd name="adj2" fmla="val 7560000"/>
            <a:gd name="adj3" fmla="val 464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3D2958-9BB7-4C81-B5BE-3271EA14DCD7}">
      <dsp:nvSpPr>
        <dsp:cNvPr id="0" name=""/>
        <dsp:cNvSpPr/>
      </dsp:nvSpPr>
      <dsp:spPr>
        <a:xfrm>
          <a:off x="1911040" y="470917"/>
          <a:ext cx="3442376" cy="3442376"/>
        </a:xfrm>
        <a:prstGeom prst="blockArc">
          <a:avLst>
            <a:gd name="adj1" fmla="val 19668112"/>
            <a:gd name="adj2" fmla="val 3399874"/>
            <a:gd name="adj3" fmla="val 464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0E4D44-89CD-4005-82A4-BF8F66CA42A1}">
      <dsp:nvSpPr>
        <dsp:cNvPr id="0" name=""/>
        <dsp:cNvSpPr/>
      </dsp:nvSpPr>
      <dsp:spPr>
        <a:xfrm>
          <a:off x="1938351" y="512890"/>
          <a:ext cx="3442376" cy="3442376"/>
        </a:xfrm>
        <a:prstGeom prst="blockArc">
          <a:avLst>
            <a:gd name="adj1" fmla="val 16012584"/>
            <a:gd name="adj2" fmla="val 19565716"/>
            <a:gd name="adj3" fmla="val 464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D1B089-3EC3-4C2C-B3FD-7863E8DF6C13}">
      <dsp:nvSpPr>
        <dsp:cNvPr id="0" name=""/>
        <dsp:cNvSpPr/>
      </dsp:nvSpPr>
      <dsp:spPr>
        <a:xfrm>
          <a:off x="2533347" y="1430839"/>
          <a:ext cx="2069160" cy="1611474"/>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tr" sz="1700" b="1" i="0" u="none" strike="noStrike" kern="1200" dirty="0">
              <a:solidFill>
                <a:srgbClr val="000000"/>
              </a:solidFill>
              <a:latin typeface="Calibri"/>
            </a:rPr>
            <a:t>Mühendislikte risk kategorileri</a:t>
          </a:r>
          <a:endParaRPr lang="en-GB" b="1" kern="1200" dirty="0">
            <a:solidFill>
              <a:schemeClr val="tx1"/>
            </a:solidFill>
          </a:endParaRPr>
        </a:p>
      </dsp:txBody>
      <dsp:txXfrm>
        <a:off x="2836368" y="1666834"/>
        <a:ext cx="1463118" cy="1139484"/>
      </dsp:txXfrm>
    </dsp:sp>
    <dsp:sp modelId="{766A1F08-C650-454A-815B-D7D9E56FF300}">
      <dsp:nvSpPr>
        <dsp:cNvPr id="0" name=""/>
        <dsp:cNvSpPr/>
      </dsp:nvSpPr>
      <dsp:spPr>
        <a:xfrm>
          <a:off x="3013329" y="720"/>
          <a:ext cx="1109197" cy="110919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tr" sz="1800" b="0" i="0" u="none" strike="noStrike" kern="1200">
              <a:solidFill>
                <a:srgbClr val="000000"/>
              </a:solidFill>
              <a:latin typeface="Calibri"/>
            </a:rPr>
            <a:t>Teknik Riskler</a:t>
          </a:r>
          <a:endParaRPr lang="en-GB" kern="1200">
            <a:solidFill>
              <a:schemeClr val="tx1"/>
            </a:solidFill>
          </a:endParaRPr>
        </a:p>
      </dsp:txBody>
      <dsp:txXfrm>
        <a:off x="3175767" y="163158"/>
        <a:ext cx="784321" cy="784321"/>
      </dsp:txXfrm>
    </dsp:sp>
    <dsp:sp modelId="{F67FD776-37BA-48D6-AA52-59B7827C9B25}">
      <dsp:nvSpPr>
        <dsp:cNvPr id="0" name=""/>
        <dsp:cNvSpPr/>
      </dsp:nvSpPr>
      <dsp:spPr>
        <a:xfrm>
          <a:off x="4200333" y="726044"/>
          <a:ext cx="1709185" cy="114041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tr" sz="1500" b="1" i="0" u="none" strike="noStrike" kern="1200" dirty="0">
              <a:solidFill>
                <a:srgbClr val="000000"/>
              </a:solidFill>
              <a:latin typeface="Calibri"/>
            </a:rPr>
            <a:t>Operasyonel Riskler</a:t>
          </a:r>
          <a:endParaRPr lang="en-GB" sz="1500" b="1" kern="1200" dirty="0">
            <a:solidFill>
              <a:schemeClr val="tx1"/>
            </a:solidFill>
          </a:endParaRPr>
        </a:p>
      </dsp:txBody>
      <dsp:txXfrm>
        <a:off x="4450637" y="893053"/>
        <a:ext cx="1208577" cy="806392"/>
      </dsp:txXfrm>
    </dsp:sp>
    <dsp:sp modelId="{41BD07F1-20B8-48B2-A8ED-64100D3EDA88}">
      <dsp:nvSpPr>
        <dsp:cNvPr id="0" name=""/>
        <dsp:cNvSpPr/>
      </dsp:nvSpPr>
      <dsp:spPr>
        <a:xfrm>
          <a:off x="3875298" y="3011911"/>
          <a:ext cx="1361695" cy="116966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tr" sz="1800" b="0" i="0" u="none" strike="noStrike" kern="1200" dirty="0">
              <a:solidFill>
                <a:srgbClr val="000000"/>
              </a:solidFill>
              <a:latin typeface="Calibri"/>
            </a:rPr>
            <a:t>Program Riskleri</a:t>
          </a:r>
          <a:endParaRPr lang="en-GB" kern="1200" dirty="0">
            <a:solidFill>
              <a:schemeClr val="tx1"/>
            </a:solidFill>
          </a:endParaRPr>
        </a:p>
      </dsp:txBody>
      <dsp:txXfrm>
        <a:off x="4074714" y="3183204"/>
        <a:ext cx="962863" cy="827074"/>
      </dsp:txXfrm>
    </dsp:sp>
    <dsp:sp modelId="{57241578-FB98-40F7-B932-096007F53AB4}">
      <dsp:nvSpPr>
        <dsp:cNvPr id="0" name=""/>
        <dsp:cNvSpPr/>
      </dsp:nvSpPr>
      <dsp:spPr>
        <a:xfrm>
          <a:off x="2025111" y="3042142"/>
          <a:ext cx="1109197" cy="1109197"/>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ct val="35000"/>
            </a:spcAft>
            <a:buNone/>
          </a:pPr>
          <a:r>
            <a:rPr lang="tr" sz="1800" b="0" i="0" u="none" strike="noStrike" kern="1200">
              <a:solidFill>
                <a:srgbClr val="000000"/>
              </a:solidFill>
              <a:latin typeface="Calibri"/>
            </a:rPr>
            <a:t>Bütçe Riskleri</a:t>
          </a:r>
          <a:endParaRPr lang="en-GB" kern="1200">
            <a:solidFill>
              <a:schemeClr val="tx1"/>
            </a:solidFill>
          </a:endParaRPr>
        </a:p>
      </dsp:txBody>
      <dsp:txXfrm>
        <a:off x="2187549" y="3204580"/>
        <a:ext cx="784321" cy="784321"/>
      </dsp:txXfrm>
    </dsp:sp>
    <dsp:sp modelId="{0AB7D935-8590-4D24-8455-E2486880FD6A}">
      <dsp:nvSpPr>
        <dsp:cNvPr id="0" name=""/>
        <dsp:cNvSpPr/>
      </dsp:nvSpPr>
      <dsp:spPr>
        <a:xfrm>
          <a:off x="1271083" y="1118837"/>
          <a:ext cx="1395747" cy="1196402"/>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rtl="0">
            <a:lnSpc>
              <a:spcPct val="90000"/>
            </a:lnSpc>
            <a:spcBef>
              <a:spcPct val="0"/>
            </a:spcBef>
            <a:spcAft>
              <a:spcPct val="35000"/>
            </a:spcAft>
            <a:buNone/>
          </a:pPr>
          <a:r>
            <a:rPr lang="tr" sz="1500" b="1" i="0" u="none" strike="noStrike" kern="1200" dirty="0">
              <a:solidFill>
                <a:srgbClr val="000000"/>
              </a:solidFill>
              <a:latin typeface="Calibri"/>
            </a:rPr>
            <a:t>Kaçınılmaz Diğer Riskler</a:t>
          </a:r>
          <a:endParaRPr lang="en-GB" sz="1500" b="1" kern="1200" dirty="0">
            <a:solidFill>
              <a:schemeClr val="tx1"/>
            </a:solidFill>
          </a:endParaRPr>
        </a:p>
      </dsp:txBody>
      <dsp:txXfrm>
        <a:off x="1475485" y="1294046"/>
        <a:ext cx="986943" cy="8459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BACF-E2F0-4C89-AE0D-52A6D7F2E153}">
      <dsp:nvSpPr>
        <dsp:cNvPr id="0" name=""/>
        <dsp:cNvSpPr/>
      </dsp:nvSpPr>
      <dsp:spPr>
        <a:xfrm>
          <a:off x="0" y="2402"/>
          <a:ext cx="8637310" cy="34485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tr" sz="1600" b="1" i="0" u="none" strike="noStrike" kern="1200">
              <a:latin typeface="Calibri"/>
            </a:rPr>
            <a:t>Ekonomi</a:t>
          </a:r>
          <a:endParaRPr lang="en-GB" kern="1200"/>
        </a:p>
      </dsp:txBody>
      <dsp:txXfrm>
        <a:off x="16834" y="19236"/>
        <a:ext cx="8603642" cy="311186"/>
      </dsp:txXfrm>
    </dsp:sp>
    <dsp:sp modelId="{A4238CA7-B59F-4FAC-BC9D-BC9C2672759E}">
      <dsp:nvSpPr>
        <dsp:cNvPr id="0" name=""/>
        <dsp:cNvSpPr/>
      </dsp:nvSpPr>
      <dsp:spPr>
        <a:xfrm>
          <a:off x="0" y="347257"/>
          <a:ext cx="8637310" cy="982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235"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dirty="0">
              <a:latin typeface="Calibri"/>
            </a:rPr>
            <a:t>"Invest Ottawa" ajansı aracılığıyla yatırımcıların ilgisini çekmek ve işleri büyütmek (2012)</a:t>
          </a:r>
          <a:endParaRPr lang="en-GB" kern="1200" dirty="0"/>
        </a:p>
        <a:p>
          <a:pPr marL="114300" lvl="1" indent="-114300" algn="l" defTabSz="533400" rtl="0">
            <a:lnSpc>
              <a:spcPct val="90000"/>
            </a:lnSpc>
            <a:spcBef>
              <a:spcPct val="0"/>
            </a:spcBef>
            <a:spcAft>
              <a:spcPct val="20000"/>
            </a:spcAft>
            <a:buChar char="•"/>
          </a:pPr>
          <a:r>
            <a:rPr lang="tr" sz="1200" b="0" i="0" u="none" strike="noStrike" kern="1200" dirty="0">
              <a:latin typeface="Calibri"/>
            </a:rPr>
            <a:t> </a:t>
          </a:r>
          <a:r>
            <a:rPr lang="tr" sz="1200" b="1" i="0" u="none" strike="noStrike" kern="1200" dirty="0">
              <a:highlight>
                <a:srgbClr val="000000">
                  <a:alpha val="0"/>
                </a:srgbClr>
              </a:highlight>
              <a:latin typeface="Calibri"/>
            </a:rPr>
            <a:t>Turizm ve kurumsal seyahat faaliyetleri</a:t>
          </a:r>
          <a:r>
            <a:rPr lang="tr" sz="1200" b="1" i="0" u="none" strike="noStrike" kern="1200" dirty="0">
              <a:latin typeface="Calibri"/>
            </a:rPr>
            <a:t> </a:t>
          </a:r>
          <a:r>
            <a:rPr lang="tr" sz="1200" b="0" i="0" u="none" strike="noStrike" kern="1200" dirty="0">
              <a:latin typeface="Calibri"/>
            </a:rPr>
            <a:t>başta olmak üzere çeşitli büyük etkinliklerin proaktif bir şekilde hedeflenmesinden ve bunlara katılım sağlanmasından sorumlu büyük bir ofis olan Events Ottawa'nın kurulmasıyla ekonominin canlandırılması için turizmden fayda sağlanmasıdır.</a:t>
          </a:r>
        </a:p>
        <a:p>
          <a:pPr marL="114300" lvl="1" indent="-114300" algn="l" defTabSz="533400" rtl="0">
            <a:lnSpc>
              <a:spcPct val="90000"/>
            </a:lnSpc>
            <a:spcBef>
              <a:spcPct val="0"/>
            </a:spcBef>
            <a:spcAft>
              <a:spcPct val="20000"/>
            </a:spcAft>
            <a:buChar char="•"/>
          </a:pPr>
          <a:r>
            <a:rPr lang="tr" sz="1200" b="0" i="0" u="none" strike="noStrike" kern="1200">
              <a:latin typeface="Calibri"/>
            </a:rPr>
            <a:t>Ekonomiyi desteklemek için nitelikli yeteneklerin şehre kazandırılması ve elde tutulması şehrin gündeminde üst sıralarda yer almaktadır.</a:t>
          </a:r>
          <a:endParaRPr lang="en-GB" kern="1200"/>
        </a:p>
      </dsp:txBody>
      <dsp:txXfrm>
        <a:off x="0" y="347257"/>
        <a:ext cx="8637310" cy="982572"/>
      </dsp:txXfrm>
    </dsp:sp>
    <dsp:sp modelId="{059353BA-F782-4D4D-B965-D56C03F30E51}">
      <dsp:nvSpPr>
        <dsp:cNvPr id="0" name=""/>
        <dsp:cNvSpPr/>
      </dsp:nvSpPr>
      <dsp:spPr>
        <a:xfrm>
          <a:off x="0" y="1329829"/>
          <a:ext cx="8637310" cy="34485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tr" sz="1600" b="1" i="0" u="none" strike="noStrike" kern="1200">
              <a:latin typeface="Calibri"/>
            </a:rPr>
            <a:t>Çevre</a:t>
          </a:r>
          <a:endParaRPr lang="en-GB" kern="1200"/>
        </a:p>
      </dsp:txBody>
      <dsp:txXfrm>
        <a:off x="16834" y="1346663"/>
        <a:ext cx="8603642" cy="311186"/>
      </dsp:txXfrm>
    </dsp:sp>
    <dsp:sp modelId="{B5BA895B-5076-491A-BABF-B72329D94F95}">
      <dsp:nvSpPr>
        <dsp:cNvPr id="0" name=""/>
        <dsp:cNvSpPr/>
      </dsp:nvSpPr>
      <dsp:spPr>
        <a:xfrm>
          <a:off x="0" y="1674684"/>
          <a:ext cx="8637310" cy="117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235"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Yoğun gelişme: Ottawa'da konutların yoğunlaştırılması artmış olup bu durum konutların yoğunluğunun ulaşım hizmetinin yüksek olduğu veya konutların iş yerlerine yakın olduğu bölgelere yönlendirilmesine neden olmaktadır.</a:t>
          </a:r>
          <a:endParaRPr lang="en-GB" kern="1200"/>
        </a:p>
        <a:p>
          <a:pPr marL="114300" lvl="1" indent="-114300" algn="l" defTabSz="533400" rtl="0">
            <a:lnSpc>
              <a:spcPct val="90000"/>
            </a:lnSpc>
            <a:spcBef>
              <a:spcPct val="0"/>
            </a:spcBef>
            <a:spcAft>
              <a:spcPct val="20000"/>
            </a:spcAft>
            <a:buChar char="•"/>
          </a:pPr>
          <a:r>
            <a:rPr lang="tr" sz="1200" b="0" i="0" u="none" strike="noStrike" kern="1200" dirty="0">
              <a:latin typeface="Calibri"/>
            </a:rPr>
            <a:t>Toplu taşıma: Ottawa, yeni bir </a:t>
          </a:r>
          <a:r>
            <a:rPr lang="tr" sz="1200" b="1" i="0" u="none" strike="noStrike" kern="1200" dirty="0">
              <a:highlight>
                <a:srgbClr val="000000">
                  <a:alpha val="0"/>
                </a:srgbClr>
              </a:highlight>
              <a:latin typeface="Calibri"/>
            </a:rPr>
            <a:t>hafif raylı sistem (light rail transit (LRT))</a:t>
          </a:r>
          <a:r>
            <a:rPr lang="tr" sz="1200" b="1" i="0" u="none" strike="noStrike" kern="1200" dirty="0">
              <a:latin typeface="Calibri"/>
            </a:rPr>
            <a:t> </a:t>
          </a:r>
          <a:r>
            <a:rPr lang="tr" sz="1200" b="0" i="0" u="none" strike="noStrike" kern="1200" dirty="0">
              <a:latin typeface="Calibri"/>
            </a:rPr>
            <a:t>ağının geliştirilmesi ile sürdürülebilir hareketliliği teşvik etmektedir.</a:t>
          </a:r>
        </a:p>
        <a:p>
          <a:pPr marL="114300" lvl="1" indent="-114300" algn="l" defTabSz="533400" rtl="0">
            <a:lnSpc>
              <a:spcPct val="90000"/>
            </a:lnSpc>
            <a:spcBef>
              <a:spcPct val="0"/>
            </a:spcBef>
            <a:spcAft>
              <a:spcPct val="20000"/>
            </a:spcAft>
            <a:buChar char="•"/>
          </a:pPr>
          <a:r>
            <a:rPr lang="tr" sz="1200" b="0" i="0" u="none" strike="noStrike" kern="1200" dirty="0">
              <a:highlight>
                <a:srgbClr val="000000">
                  <a:alpha val="0"/>
                </a:srgbClr>
              </a:highlight>
              <a:latin typeface="Calibri"/>
            </a:rPr>
            <a:t> </a:t>
          </a:r>
          <a:r>
            <a:rPr lang="tr" sz="1200" b="1" i="0" u="none" strike="noStrike" kern="1200" dirty="0">
              <a:latin typeface="Calibri"/>
            </a:rPr>
            <a:t>Toplu taşıma sistemleriyle bağlantı noktaları sağlayarak nehrin her iki yakasındaki nüfusu birbirine bağlamayı amaçlayan, toplu taşıma ile iyi bağlantıları olan kentsel dönüşüm projeleri devam etmektedir. </a:t>
          </a:r>
        </a:p>
      </dsp:txBody>
      <dsp:txXfrm>
        <a:off x="0" y="1674684"/>
        <a:ext cx="8637310" cy="1179794"/>
      </dsp:txXfrm>
    </dsp:sp>
    <dsp:sp modelId="{1D83A7CC-6E8C-420F-BEF3-DFADC07E2912}">
      <dsp:nvSpPr>
        <dsp:cNvPr id="0" name=""/>
        <dsp:cNvSpPr/>
      </dsp:nvSpPr>
      <dsp:spPr>
        <a:xfrm>
          <a:off x="0" y="2854479"/>
          <a:ext cx="8637310" cy="34485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tr" sz="1600" b="1" i="0" u="none" strike="noStrike" kern="1200">
              <a:latin typeface="Calibri"/>
            </a:rPr>
            <a:t>Kurumlar</a:t>
          </a:r>
          <a:endParaRPr lang="en-GB" kern="1200"/>
        </a:p>
      </dsp:txBody>
      <dsp:txXfrm>
        <a:off x="16834" y="2871313"/>
        <a:ext cx="8603642" cy="311186"/>
      </dsp:txXfrm>
    </dsp:sp>
    <dsp:sp modelId="{CB5AD837-9302-4330-90BD-540DA8A66B37}">
      <dsp:nvSpPr>
        <dsp:cNvPr id="0" name=""/>
        <dsp:cNvSpPr/>
      </dsp:nvSpPr>
      <dsp:spPr>
        <a:xfrm>
          <a:off x="0" y="3199333"/>
          <a:ext cx="8637310" cy="35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235"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Ottawa, bölgesel ortaklarla stratejik bir program için girişimlere imza atmıştır.</a:t>
          </a:r>
          <a:endParaRPr lang="en-GB" kern="1200"/>
        </a:p>
        <a:p>
          <a:pPr marL="114300" lvl="1" indent="-114300" algn="l" defTabSz="533400" rtl="0">
            <a:lnSpc>
              <a:spcPct val="90000"/>
            </a:lnSpc>
            <a:spcBef>
              <a:spcPct val="0"/>
            </a:spcBef>
            <a:spcAft>
              <a:spcPct val="20000"/>
            </a:spcAft>
            <a:buChar char="•"/>
          </a:pPr>
          <a:r>
            <a:rPr lang="tr" sz="1200" b="0" i="0" u="none" strike="noStrike" kern="1200">
              <a:latin typeface="Calibri"/>
            </a:rPr>
            <a:t>Özel sektörle kurulan yeni ortaklıklar Ottawa'nın ekonomik kalkınmasına yardımcı olmaktadır.</a:t>
          </a:r>
          <a:endParaRPr lang="en-GB" kern="1200"/>
        </a:p>
      </dsp:txBody>
      <dsp:txXfrm>
        <a:off x="0" y="3199333"/>
        <a:ext cx="8637310" cy="354817"/>
      </dsp:txXfrm>
    </dsp:sp>
    <dsp:sp modelId="{8E4185DA-094E-4846-A1A9-74456F7FFDFC}">
      <dsp:nvSpPr>
        <dsp:cNvPr id="0" name=""/>
        <dsp:cNvSpPr/>
      </dsp:nvSpPr>
      <dsp:spPr>
        <a:xfrm>
          <a:off x="0" y="3554151"/>
          <a:ext cx="8637310" cy="34485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tr" sz="1600" b="1" i="0" u="none" strike="noStrike" kern="1200">
              <a:latin typeface="Calibri"/>
            </a:rPr>
            <a:t>Toplum</a:t>
          </a:r>
          <a:endParaRPr lang="en-GB" b="1" kern="1200"/>
        </a:p>
      </dsp:txBody>
      <dsp:txXfrm>
        <a:off x="16834" y="3570985"/>
        <a:ext cx="8603642" cy="311186"/>
      </dsp:txXfrm>
    </dsp:sp>
    <dsp:sp modelId="{932CB5C9-3923-4E51-AAA2-E54A9954C4D1}">
      <dsp:nvSpPr>
        <dsp:cNvPr id="0" name=""/>
        <dsp:cNvSpPr/>
      </dsp:nvSpPr>
      <dsp:spPr>
        <a:xfrm>
          <a:off x="0" y="3899006"/>
          <a:ext cx="8637310" cy="354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235"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Ottawa, Planlama Primer Programını başlatarak bölge sakinlerini arazi kullanım planlamasına katılmaya teşvik etmektedir.</a:t>
          </a:r>
        </a:p>
        <a:p>
          <a:pPr marL="114300" lvl="1" indent="-114300" algn="l" defTabSz="533400" rtl="0">
            <a:lnSpc>
              <a:spcPct val="90000"/>
            </a:lnSpc>
            <a:spcBef>
              <a:spcPct val="0"/>
            </a:spcBef>
            <a:spcAft>
              <a:spcPct val="20000"/>
            </a:spcAft>
            <a:buChar char="•"/>
          </a:pPr>
          <a:r>
            <a:rPr lang="tr" sz="1200" b="0" i="0" u="none" strike="noStrike" kern="1200">
              <a:latin typeface="Calibri"/>
            </a:rPr>
            <a:t>Göçmenlerin girişimciliğinin teşvik edilmesi ve asimilasyonun kolaylaştırılması hedeflenmektedir.</a:t>
          </a:r>
          <a:endParaRPr lang="en-GB" kern="1200"/>
        </a:p>
      </dsp:txBody>
      <dsp:txXfrm>
        <a:off x="0" y="3899006"/>
        <a:ext cx="8637310" cy="3548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BACF-E2F0-4C89-AE0D-52A6D7F2E153}">
      <dsp:nvSpPr>
        <dsp:cNvPr id="0" name=""/>
        <dsp:cNvSpPr/>
      </dsp:nvSpPr>
      <dsp:spPr>
        <a:xfrm>
          <a:off x="0" y="35626"/>
          <a:ext cx="8573378" cy="449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tr" sz="1600" b="1" i="0" u="none" strike="noStrike" kern="1200">
              <a:latin typeface="Calibri"/>
            </a:rPr>
            <a:t>Ekonomi</a:t>
          </a:r>
          <a:endParaRPr lang="en-GB" kern="1200"/>
        </a:p>
      </dsp:txBody>
      <dsp:txXfrm>
        <a:off x="21932" y="57558"/>
        <a:ext cx="8529514" cy="405416"/>
      </dsp:txXfrm>
    </dsp:sp>
    <dsp:sp modelId="{A4238CA7-B59F-4FAC-BC9D-BC9C2672759E}">
      <dsp:nvSpPr>
        <dsp:cNvPr id="0" name=""/>
        <dsp:cNvSpPr/>
      </dsp:nvSpPr>
      <dsp:spPr>
        <a:xfrm>
          <a:off x="0" y="484906"/>
          <a:ext cx="8573378"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205"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Yeni açılan yenilikçilik platformları, yeni ekonomik büyüme kaynaklarını desteklemektedir. Bu platformlar yeni Open / Smart / Connected (Açık / Akıllı / Bağlantılı (O / S / C)) kapsamında tasarlanmış ve temelleri üniversitelerde atılmıştır. </a:t>
          </a:r>
          <a:endParaRPr lang="en-GB" kern="1200"/>
        </a:p>
      </dsp:txBody>
      <dsp:txXfrm>
        <a:off x="0" y="484906"/>
        <a:ext cx="8573378" cy="397440"/>
      </dsp:txXfrm>
    </dsp:sp>
    <dsp:sp modelId="{059353BA-F782-4D4D-B965-D56C03F30E51}">
      <dsp:nvSpPr>
        <dsp:cNvPr id="0" name=""/>
        <dsp:cNvSpPr/>
      </dsp:nvSpPr>
      <dsp:spPr>
        <a:xfrm>
          <a:off x="0" y="882347"/>
          <a:ext cx="8573378" cy="449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tr" sz="1600" b="1" i="0" u="none" strike="noStrike" kern="1200">
              <a:latin typeface="Calibri"/>
            </a:rPr>
            <a:t>Çevre</a:t>
          </a:r>
          <a:endParaRPr lang="en-GB" kern="1200"/>
        </a:p>
      </dsp:txBody>
      <dsp:txXfrm>
        <a:off x="21932" y="904279"/>
        <a:ext cx="8529514" cy="405416"/>
      </dsp:txXfrm>
    </dsp:sp>
    <dsp:sp modelId="{B5BA895B-5076-491A-BABF-B72329D94F95}">
      <dsp:nvSpPr>
        <dsp:cNvPr id="0" name=""/>
        <dsp:cNvSpPr/>
      </dsp:nvSpPr>
      <dsp:spPr>
        <a:xfrm>
          <a:off x="0" y="1331626"/>
          <a:ext cx="8573378"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205"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Tampere'nin kentsel gelişim projeleri yeniliği teşvik etmektedir. Yenilikçilik uygulamasının bütünleştirilmesi, faaliyetlerini kentsel gelişim politikaları ve projelerine katılımını sağlayan Açık / Akıllı / Bağlantılı O / S / C stratejisinin ilkini oluşturmaktadır.</a:t>
          </a:r>
        </a:p>
        <a:p>
          <a:pPr marL="114300" lvl="1" indent="-114300" algn="l" defTabSz="533400" rtl="0">
            <a:lnSpc>
              <a:spcPct val="90000"/>
            </a:lnSpc>
            <a:spcBef>
              <a:spcPct val="0"/>
            </a:spcBef>
            <a:spcAft>
              <a:spcPct val="20000"/>
            </a:spcAft>
            <a:buChar char="•"/>
          </a:pPr>
          <a:r>
            <a:rPr lang="tr" sz="1200" b="0" i="0" u="none" strike="noStrike" kern="1200">
              <a:latin typeface="Calibri"/>
            </a:rPr>
            <a:t>Tampere'nin planları, verimli toplu taşıma sistemlerinin teşvik edilmesi yoluyla sürdürülebilir hareketliliği teşvik etmektir.</a:t>
          </a:r>
        </a:p>
      </dsp:txBody>
      <dsp:txXfrm>
        <a:off x="0" y="1331626"/>
        <a:ext cx="8573378" cy="571320"/>
      </dsp:txXfrm>
    </dsp:sp>
    <dsp:sp modelId="{1D83A7CC-6E8C-420F-BEF3-DFADC07E2912}">
      <dsp:nvSpPr>
        <dsp:cNvPr id="0" name=""/>
        <dsp:cNvSpPr/>
      </dsp:nvSpPr>
      <dsp:spPr>
        <a:xfrm>
          <a:off x="0" y="1902947"/>
          <a:ext cx="8573378" cy="449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tr" sz="1600" b="1" i="0" u="none" strike="noStrike" kern="1200">
              <a:latin typeface="Calibri"/>
            </a:rPr>
            <a:t>Kurumlar</a:t>
          </a:r>
          <a:endParaRPr lang="en-GB" kern="1200"/>
        </a:p>
      </dsp:txBody>
      <dsp:txXfrm>
        <a:off x="21932" y="1924879"/>
        <a:ext cx="8529514" cy="405416"/>
      </dsp:txXfrm>
    </dsp:sp>
    <dsp:sp modelId="{CB5AD837-9302-4330-90BD-540DA8A66B37}">
      <dsp:nvSpPr>
        <dsp:cNvPr id="0" name=""/>
        <dsp:cNvSpPr/>
      </dsp:nvSpPr>
      <dsp:spPr>
        <a:xfrm>
          <a:off x="0" y="2352227"/>
          <a:ext cx="8573378" cy="409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205"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dirty="0">
              <a:latin typeface="Calibri"/>
            </a:rPr>
            <a:t>Tampere'nin bütçesi genel stratejisini yansıtmakta ve yıllık raporlar ve finansal tablolarla performansının takibini yapmaktadır.</a:t>
          </a:r>
        </a:p>
        <a:p>
          <a:pPr marL="114300" lvl="1" indent="-114300" algn="l" defTabSz="533400" rtl="0">
            <a:lnSpc>
              <a:spcPct val="90000"/>
            </a:lnSpc>
            <a:spcBef>
              <a:spcPct val="0"/>
            </a:spcBef>
            <a:spcAft>
              <a:spcPct val="20000"/>
            </a:spcAft>
            <a:buChar char="•"/>
          </a:pPr>
          <a:r>
            <a:rPr lang="tr" sz="1200" b="0" i="0" u="none" strike="noStrike" kern="1200">
              <a:latin typeface="Calibri"/>
            </a:rPr>
            <a:t>Ulusal politikalar Tampere'nin yeniliğe dayalı ekonomisini desteklemektedir.</a:t>
          </a:r>
          <a:endParaRPr lang="en-GB" kern="1200"/>
        </a:p>
      </dsp:txBody>
      <dsp:txXfrm>
        <a:off x="0" y="2352227"/>
        <a:ext cx="8573378" cy="409860"/>
      </dsp:txXfrm>
    </dsp:sp>
    <dsp:sp modelId="{8E4185DA-094E-4846-A1A9-74456F7FFDFC}">
      <dsp:nvSpPr>
        <dsp:cNvPr id="0" name=""/>
        <dsp:cNvSpPr/>
      </dsp:nvSpPr>
      <dsp:spPr>
        <a:xfrm>
          <a:off x="0" y="2762087"/>
          <a:ext cx="8573378" cy="4492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tr" sz="1600" b="1" i="0" u="none" strike="noStrike" kern="1200">
              <a:latin typeface="Calibri"/>
            </a:rPr>
            <a:t>Toplum</a:t>
          </a:r>
          <a:endParaRPr lang="en-GB" b="1" kern="1200"/>
        </a:p>
      </dsp:txBody>
      <dsp:txXfrm>
        <a:off x="21932" y="2784019"/>
        <a:ext cx="8529514" cy="405416"/>
      </dsp:txXfrm>
    </dsp:sp>
    <dsp:sp modelId="{932CB5C9-3923-4E51-AAA2-E54A9954C4D1}">
      <dsp:nvSpPr>
        <dsp:cNvPr id="0" name=""/>
        <dsp:cNvSpPr/>
      </dsp:nvSpPr>
      <dsp:spPr>
        <a:xfrm>
          <a:off x="0" y="3211367"/>
          <a:ext cx="8573378"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2205"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Tampere üniversiteleri yenilikçi bakış açısının ilerlemesinde önemli bir rol oynamaktadır. </a:t>
          </a:r>
          <a:endParaRPr lang="en-GB" kern="1200"/>
        </a:p>
        <a:p>
          <a:pPr marL="114300" lvl="1" indent="-114300" algn="l" defTabSz="533400" rtl="0">
            <a:lnSpc>
              <a:spcPct val="90000"/>
            </a:lnSpc>
            <a:spcBef>
              <a:spcPct val="0"/>
            </a:spcBef>
            <a:spcAft>
              <a:spcPct val="20000"/>
            </a:spcAft>
            <a:buChar char="•"/>
          </a:pPr>
          <a:r>
            <a:rPr lang="tr" sz="1200" b="0" i="0" u="none" strike="noStrike" kern="1200">
              <a:latin typeface="Calibri"/>
            </a:rPr>
            <a:t>Üniversiteler, yüksek vasıflı bir iş gücünün yetiştirilmesine yardımcı olmakta ve bilgi teknolojisi, medya ve mühendislik alanlarında yüksek vasıflı mezunlar vermektedir.</a:t>
          </a:r>
          <a:endParaRPr lang="en-GB" kern="1200"/>
        </a:p>
        <a:p>
          <a:pPr marL="114300" lvl="1" indent="-114300" algn="l" defTabSz="533400" rtl="0">
            <a:lnSpc>
              <a:spcPct val="90000"/>
            </a:lnSpc>
            <a:spcBef>
              <a:spcPct val="0"/>
            </a:spcBef>
            <a:spcAft>
              <a:spcPct val="20000"/>
            </a:spcAft>
            <a:buChar char="•"/>
          </a:pPr>
          <a:r>
            <a:rPr lang="tr" sz="1200" b="0" i="0" u="none" strike="noStrike" kern="1200">
              <a:latin typeface="Calibri"/>
            </a:rPr>
            <a:t>İlköğretim, özellikle Finlandiya'daki eğitim yeniliği projesi “Me &amp; MyCity" aracılığıyla girişimcilik kültürünün geliştirilmesinde önemli bir rol oynamaktadır. </a:t>
          </a:r>
          <a:endParaRPr lang="en-GB" kern="1200"/>
        </a:p>
      </dsp:txBody>
      <dsp:txXfrm>
        <a:off x="0" y="3211367"/>
        <a:ext cx="8573378" cy="94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3064CE-8F13-4E47-8D9D-2502259B9273}">
      <dsp:nvSpPr>
        <dsp:cNvPr id="0" name=""/>
        <dsp:cNvSpPr/>
      </dsp:nvSpPr>
      <dsp:spPr>
        <a:xfrm rot="5400000">
          <a:off x="5058061" y="-2128383"/>
          <a:ext cx="641627" cy="5062470"/>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tr" sz="1400" b="0" i="0" u="none" strike="noStrike" kern="1200" dirty="0">
              <a:solidFill>
                <a:srgbClr val="000000"/>
              </a:solidFill>
              <a:latin typeface="Source Sans Pro" charset="0"/>
              <a:ea typeface="Source Sans Pro" charset="0"/>
            </a:rPr>
            <a:t>Olası zorlukları tahmin etmek ve etkilerini azaltmak için kullanılan geçmiş ve gerçek zamanlı verilerle tehlikeli olaylara karşı dayanıklıdır;</a:t>
          </a:r>
          <a:endParaRPr lang="en-GB" sz="1400" b="0" kern="1200" dirty="0">
            <a:solidFill>
              <a:schemeClr val="tx1"/>
            </a:solidFill>
            <a:latin typeface="Source Sans Pro" panose="020B0503030403020204" pitchFamily="34" charset="0"/>
            <a:ea typeface="Source Sans Pro" panose="020B0503030403020204" pitchFamily="34" charset="0"/>
          </a:endParaRPr>
        </a:p>
      </dsp:txBody>
      <dsp:txXfrm rot="-5400000">
        <a:off x="2847640" y="113360"/>
        <a:ext cx="5031148" cy="578983"/>
      </dsp:txXfrm>
    </dsp:sp>
    <dsp:sp modelId="{71688B6F-F7D7-4576-BDDF-999F15B2AA23}">
      <dsp:nvSpPr>
        <dsp:cNvPr id="0" name=""/>
        <dsp:cNvSpPr/>
      </dsp:nvSpPr>
      <dsp:spPr>
        <a:xfrm>
          <a:off x="0" y="1834"/>
          <a:ext cx="2847639" cy="80203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 sz="2400" b="0" i="0" u="none" strike="noStrike" kern="1200">
              <a:solidFill>
                <a:srgbClr val="000000"/>
              </a:solidFill>
              <a:latin typeface="Source Sans Pro" charset="0"/>
              <a:ea typeface="Source Sans Pro" charset="0"/>
            </a:rPr>
            <a:t>1. Dayanıklılık </a:t>
          </a:r>
          <a:endParaRPr lang="en-GB" sz="2400" b="0" kern="1200">
            <a:solidFill>
              <a:schemeClr val="tx1"/>
            </a:solidFill>
            <a:latin typeface="Source Sans Pro" panose="020B0503030403020204" pitchFamily="34" charset="0"/>
            <a:ea typeface="Source Sans Pro" panose="020B0503030403020204" pitchFamily="34" charset="0"/>
          </a:endParaRPr>
        </a:p>
      </dsp:txBody>
      <dsp:txXfrm>
        <a:off x="39152" y="40986"/>
        <a:ext cx="2769335" cy="723730"/>
      </dsp:txXfrm>
    </dsp:sp>
    <dsp:sp modelId="{2D865D31-AA29-4C5B-9AFC-6C6A7D81A855}">
      <dsp:nvSpPr>
        <dsp:cNvPr id="0" name=""/>
        <dsp:cNvSpPr/>
      </dsp:nvSpPr>
      <dsp:spPr>
        <a:xfrm rot="5400000">
          <a:off x="5058061" y="-1286247"/>
          <a:ext cx="641627" cy="5062470"/>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tr" sz="1400" b="0" i="0" u="none" strike="noStrike" kern="1200">
              <a:solidFill>
                <a:srgbClr val="000000"/>
              </a:solidFill>
              <a:latin typeface="Source Sans Pro" charset="0"/>
              <a:ea typeface="Source Sans Pro" charset="0"/>
            </a:rPr>
            <a:t>Arızaları gidermek ve alternatif güzergâhlar sunmak için yedek kapasite ile;</a:t>
          </a:r>
          <a:endParaRPr lang="en-GB" sz="1400" b="0" kern="1200">
            <a:solidFill>
              <a:schemeClr val="tx1"/>
            </a:solidFill>
            <a:latin typeface="Source Sans Pro" panose="020B0503030403020204" pitchFamily="34" charset="0"/>
            <a:ea typeface="Source Sans Pro" panose="020B0503030403020204" pitchFamily="34" charset="0"/>
          </a:endParaRPr>
        </a:p>
      </dsp:txBody>
      <dsp:txXfrm rot="-5400000">
        <a:off x="2847640" y="955496"/>
        <a:ext cx="5031148" cy="578983"/>
      </dsp:txXfrm>
    </dsp:sp>
    <dsp:sp modelId="{FB316C01-8DE9-4A8C-BD02-A910C2B2DBC2}">
      <dsp:nvSpPr>
        <dsp:cNvPr id="0" name=""/>
        <dsp:cNvSpPr/>
      </dsp:nvSpPr>
      <dsp:spPr>
        <a:xfrm>
          <a:off x="0" y="843970"/>
          <a:ext cx="2847639" cy="80203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 sz="2400" b="0" i="0" u="none" strike="noStrike" kern="1200">
              <a:solidFill>
                <a:srgbClr val="000000"/>
              </a:solidFill>
              <a:latin typeface="Source Sans Pro" charset="0"/>
              <a:ea typeface="Source Sans Pro" charset="0"/>
            </a:rPr>
            <a:t>2. Yedeklilik </a:t>
          </a:r>
          <a:endParaRPr lang="en-GB" sz="2400" b="0" kern="1200">
            <a:solidFill>
              <a:schemeClr val="tx1"/>
            </a:solidFill>
            <a:latin typeface="Source Sans Pro" panose="020B0503030403020204" pitchFamily="34" charset="0"/>
            <a:ea typeface="Source Sans Pro" panose="020B0503030403020204" pitchFamily="34" charset="0"/>
          </a:endParaRPr>
        </a:p>
      </dsp:txBody>
      <dsp:txXfrm>
        <a:off x="39152" y="883122"/>
        <a:ext cx="2769335" cy="723730"/>
      </dsp:txXfrm>
    </dsp:sp>
    <dsp:sp modelId="{1A5FF8F9-2A5F-45C9-B392-2A0966A68483}">
      <dsp:nvSpPr>
        <dsp:cNvPr id="0" name=""/>
        <dsp:cNvSpPr/>
      </dsp:nvSpPr>
      <dsp:spPr>
        <a:xfrm rot="5400000">
          <a:off x="5058061" y="-444111"/>
          <a:ext cx="641627" cy="5062470"/>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tr" sz="1400" b="0" i="0" u="none" strike="noStrike" kern="1200">
              <a:solidFill>
                <a:srgbClr val="000000"/>
              </a:solidFill>
              <a:latin typeface="Source Sans Pro" charset="0"/>
              <a:ea typeface="Source Sans Pro" charset="0"/>
            </a:rPr>
            <a:t>sistemlerin değişmesini, gelişmesini ve dinamik koşullara uyum sağlamasını kolaylaştırmak için modüler veya dağıtılmış sistemler</a:t>
          </a:r>
          <a:endParaRPr lang="en-GB" sz="1400" b="0" kern="1200">
            <a:solidFill>
              <a:schemeClr val="tx1"/>
            </a:solidFill>
            <a:latin typeface="Source Sans Pro" panose="020B0503030403020204" pitchFamily="34" charset="0"/>
            <a:ea typeface="Source Sans Pro" panose="020B0503030403020204" pitchFamily="34" charset="0"/>
          </a:endParaRPr>
        </a:p>
      </dsp:txBody>
      <dsp:txXfrm rot="-5400000">
        <a:off x="2847640" y="1797632"/>
        <a:ext cx="5031148" cy="578983"/>
      </dsp:txXfrm>
    </dsp:sp>
    <dsp:sp modelId="{55F693A4-DE5E-4EA0-98D6-F0DD2B8228FC}">
      <dsp:nvSpPr>
        <dsp:cNvPr id="0" name=""/>
        <dsp:cNvSpPr/>
      </dsp:nvSpPr>
      <dsp:spPr>
        <a:xfrm>
          <a:off x="0" y="1686106"/>
          <a:ext cx="2847639" cy="80203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 sz="2400" b="0" i="0" u="none" strike="noStrike" kern="1200">
              <a:solidFill>
                <a:srgbClr val="000000"/>
              </a:solidFill>
              <a:latin typeface="Source Sans Pro" charset="0"/>
              <a:ea typeface="Source Sans Pro" charset="0"/>
            </a:rPr>
            <a:t>3. Esneklik </a:t>
          </a:r>
          <a:endParaRPr lang="en-GB" sz="2400" b="0" kern="1200">
            <a:solidFill>
              <a:schemeClr val="tx1"/>
            </a:solidFill>
            <a:latin typeface="Source Sans Pro" panose="020B0503030403020204" pitchFamily="34" charset="0"/>
            <a:ea typeface="Source Sans Pro" panose="020B0503030403020204" pitchFamily="34" charset="0"/>
          </a:endParaRPr>
        </a:p>
      </dsp:txBody>
      <dsp:txXfrm>
        <a:off x="39152" y="1725258"/>
        <a:ext cx="2769335" cy="723730"/>
      </dsp:txXfrm>
    </dsp:sp>
    <dsp:sp modelId="{23CFA01F-EFE3-4698-B992-8201A9CF7F01}">
      <dsp:nvSpPr>
        <dsp:cNvPr id="0" name=""/>
        <dsp:cNvSpPr/>
      </dsp:nvSpPr>
      <dsp:spPr>
        <a:xfrm rot="5400000">
          <a:off x="5058061" y="398024"/>
          <a:ext cx="641627" cy="5062470"/>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tr" sz="1400" b="0" i="0" u="none" strike="noStrike" kern="1200">
              <a:solidFill>
                <a:srgbClr val="000000"/>
              </a:solidFill>
              <a:latin typeface="Source Sans Pro" charset="0"/>
              <a:ea typeface="Source Sans Pro" charset="0"/>
            </a:rPr>
            <a:t>yolcuların bilinçli kararlar almasına izin veren veri alışverişinin desteklenmesi, otomatik izleme, çoklu kontrol noktaları veya veri şeffaflığı.</a:t>
          </a:r>
          <a:endParaRPr lang="en-GB" sz="1400" b="0" kern="1200">
            <a:solidFill>
              <a:schemeClr val="tx1"/>
            </a:solidFill>
            <a:latin typeface="Source Sans Pro" panose="020B0503030403020204" pitchFamily="34" charset="0"/>
            <a:ea typeface="Source Sans Pro" panose="020B0503030403020204" pitchFamily="34" charset="0"/>
          </a:endParaRPr>
        </a:p>
      </dsp:txBody>
      <dsp:txXfrm rot="-5400000">
        <a:off x="2847640" y="2639767"/>
        <a:ext cx="5031148" cy="578983"/>
      </dsp:txXfrm>
    </dsp:sp>
    <dsp:sp modelId="{9BB02C0D-7441-4234-B31D-7BB096A1BF30}">
      <dsp:nvSpPr>
        <dsp:cNvPr id="0" name=""/>
        <dsp:cNvSpPr/>
      </dsp:nvSpPr>
      <dsp:spPr>
        <a:xfrm>
          <a:off x="0" y="2528242"/>
          <a:ext cx="2847639" cy="80203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 sz="2400" b="0" i="0" u="none" strike="noStrike" kern="1200">
              <a:solidFill>
                <a:srgbClr val="000000"/>
              </a:solidFill>
              <a:latin typeface="Source Sans Pro" charset="0"/>
              <a:ea typeface="Source Sans Pro" charset="0"/>
            </a:rPr>
            <a:t>4. Cevap verebilirlik </a:t>
          </a:r>
          <a:endParaRPr lang="en-GB" sz="2400" b="0" kern="1200">
            <a:solidFill>
              <a:schemeClr val="tx1"/>
            </a:solidFill>
            <a:latin typeface="Source Sans Pro" panose="020B0503030403020204" pitchFamily="34" charset="0"/>
            <a:ea typeface="Source Sans Pro" panose="020B0503030403020204" pitchFamily="34" charset="0"/>
          </a:endParaRPr>
        </a:p>
      </dsp:txBody>
      <dsp:txXfrm>
        <a:off x="39152" y="2567394"/>
        <a:ext cx="2769335" cy="723730"/>
      </dsp:txXfrm>
    </dsp:sp>
    <dsp:sp modelId="{2782A7C8-0FBC-4229-8020-CB7068703543}">
      <dsp:nvSpPr>
        <dsp:cNvPr id="0" name=""/>
        <dsp:cNvSpPr/>
      </dsp:nvSpPr>
      <dsp:spPr>
        <a:xfrm rot="5400000">
          <a:off x="5058061" y="1240160"/>
          <a:ext cx="641627" cy="5062470"/>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tr" sz="1400" b="0" i="0" u="none" strike="noStrike" kern="1200">
              <a:solidFill>
                <a:srgbClr val="000000"/>
              </a:solidFill>
              <a:latin typeface="Source Sans Pro" charset="0"/>
              <a:ea typeface="Source Sans Pro" charset="0"/>
            </a:rPr>
            <a:t>istenen sonuçlara göre tutarlı karar vermeyi kolaylaştıracak sistemlerin oluşturulması.</a:t>
          </a:r>
          <a:endParaRPr lang="en-GB" sz="1400" b="0" kern="1200">
            <a:solidFill>
              <a:schemeClr val="tx1"/>
            </a:solidFill>
            <a:latin typeface="Source Sans Pro" panose="020B0503030403020204" pitchFamily="34" charset="0"/>
            <a:ea typeface="Source Sans Pro" panose="020B0503030403020204" pitchFamily="34" charset="0"/>
          </a:endParaRPr>
        </a:p>
      </dsp:txBody>
      <dsp:txXfrm rot="-5400000">
        <a:off x="2847640" y="3481903"/>
        <a:ext cx="5031148" cy="578983"/>
      </dsp:txXfrm>
    </dsp:sp>
    <dsp:sp modelId="{46E102BC-E14A-4575-BE87-708EE6A0E14E}">
      <dsp:nvSpPr>
        <dsp:cNvPr id="0" name=""/>
        <dsp:cNvSpPr/>
      </dsp:nvSpPr>
      <dsp:spPr>
        <a:xfrm>
          <a:off x="0" y="3370378"/>
          <a:ext cx="2847639" cy="802034"/>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tr" sz="2400" b="0" i="0" u="none" strike="noStrike" kern="1200">
              <a:solidFill>
                <a:srgbClr val="000000"/>
              </a:solidFill>
              <a:latin typeface="Source Sans Pro" charset="0"/>
              <a:ea typeface="Source Sans Pro" charset="0"/>
            </a:rPr>
            <a:t>5. Koordinasyon </a:t>
          </a:r>
          <a:endParaRPr lang="en-GB" sz="2400" b="0" kern="1200">
            <a:solidFill>
              <a:schemeClr val="tx1"/>
            </a:solidFill>
            <a:latin typeface="Source Sans Pro" panose="020B0503030403020204" pitchFamily="34" charset="0"/>
            <a:ea typeface="Source Sans Pro" panose="020B0503030403020204" pitchFamily="34" charset="0"/>
          </a:endParaRPr>
        </a:p>
      </dsp:txBody>
      <dsp:txXfrm>
        <a:off x="39152" y="3409530"/>
        <a:ext cx="2769335" cy="7237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8F1DC-0CB2-4104-B33F-56D4F743780E}">
      <dsp:nvSpPr>
        <dsp:cNvPr id="0" name=""/>
        <dsp:cNvSpPr/>
      </dsp:nvSpPr>
      <dsp:spPr>
        <a:xfrm>
          <a:off x="306937" y="1711"/>
          <a:ext cx="1988543" cy="697255"/>
        </a:xfrm>
        <a:prstGeom prst="roundRect">
          <a:avLst>
            <a:gd name="adj" fmla="val 10000"/>
          </a:avLst>
        </a:prstGeom>
        <a:solidFill>
          <a:schemeClr val="accent6">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tr" sz="2000" b="1" i="0" u="none" strike="noStrike" kern="1200">
              <a:latin typeface="Calibri"/>
            </a:rPr>
            <a:t>Ekonomi</a:t>
          </a:r>
          <a:endParaRPr lang="en-GB" sz="2000" b="1" kern="1200"/>
        </a:p>
      </dsp:txBody>
      <dsp:txXfrm>
        <a:off x="327359" y="22133"/>
        <a:ext cx="1947699" cy="656411"/>
      </dsp:txXfrm>
    </dsp:sp>
    <dsp:sp modelId="{EC9DC5F5-4751-48CD-888B-4857627D93EF}">
      <dsp:nvSpPr>
        <dsp:cNvPr id="0" name=""/>
        <dsp:cNvSpPr/>
      </dsp:nvSpPr>
      <dsp:spPr>
        <a:xfrm>
          <a:off x="505791" y="698966"/>
          <a:ext cx="198854" cy="522941"/>
        </a:xfrm>
        <a:custGeom>
          <a:avLst/>
          <a:gdLst/>
          <a:ahLst/>
          <a:cxnLst/>
          <a:rect l="0" t="0" r="0" b="0"/>
          <a:pathLst>
            <a:path>
              <a:moveTo>
                <a:pt x="0" y="0"/>
              </a:moveTo>
              <a:lnTo>
                <a:pt x="0" y="522941"/>
              </a:lnTo>
              <a:lnTo>
                <a:pt x="198854" y="522941"/>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E6C879-486C-48C6-B2BE-347F305068DC}">
      <dsp:nvSpPr>
        <dsp:cNvPr id="0" name=""/>
        <dsp:cNvSpPr/>
      </dsp:nvSpPr>
      <dsp:spPr>
        <a:xfrm>
          <a:off x="704646" y="873280"/>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Çok çeşitli endüstriler</a:t>
          </a:r>
          <a:endParaRPr lang="en-GB" sz="1200" kern="1200"/>
        </a:p>
      </dsp:txBody>
      <dsp:txXfrm>
        <a:off x="725068" y="893702"/>
        <a:ext cx="1543152" cy="656411"/>
      </dsp:txXfrm>
    </dsp:sp>
    <dsp:sp modelId="{E081252F-FF72-40C1-86B1-E974A99E6443}">
      <dsp:nvSpPr>
        <dsp:cNvPr id="0" name=""/>
        <dsp:cNvSpPr/>
      </dsp:nvSpPr>
      <dsp:spPr>
        <a:xfrm>
          <a:off x="505791" y="698966"/>
          <a:ext cx="198854" cy="1394510"/>
        </a:xfrm>
        <a:custGeom>
          <a:avLst/>
          <a:gdLst/>
          <a:ahLst/>
          <a:cxnLst/>
          <a:rect l="0" t="0" r="0" b="0"/>
          <a:pathLst>
            <a:path>
              <a:moveTo>
                <a:pt x="0" y="0"/>
              </a:moveTo>
              <a:lnTo>
                <a:pt x="0" y="1394510"/>
              </a:lnTo>
              <a:lnTo>
                <a:pt x="198854" y="1394510"/>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93A8DE-A275-46C5-87A2-0AB26B659242}">
      <dsp:nvSpPr>
        <dsp:cNvPr id="0" name=""/>
        <dsp:cNvSpPr/>
      </dsp:nvSpPr>
      <dsp:spPr>
        <a:xfrm>
          <a:off x="704646" y="1744849"/>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25446"/>
              <a:satOff val="1134"/>
              <a:lumOff val="15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Büyüme yaratacak dinamik bir ekonomi</a:t>
          </a:r>
          <a:endParaRPr lang="en-US" sz="1200" kern="1200"/>
        </a:p>
      </dsp:txBody>
      <dsp:txXfrm>
        <a:off x="725068" y="1765271"/>
        <a:ext cx="1543152" cy="656411"/>
      </dsp:txXfrm>
    </dsp:sp>
    <dsp:sp modelId="{B994D6AF-5D17-4964-A236-34F4C1A9B14A}">
      <dsp:nvSpPr>
        <dsp:cNvPr id="0" name=""/>
        <dsp:cNvSpPr/>
      </dsp:nvSpPr>
      <dsp:spPr>
        <a:xfrm>
          <a:off x="505791" y="698966"/>
          <a:ext cx="198854" cy="2266079"/>
        </a:xfrm>
        <a:custGeom>
          <a:avLst/>
          <a:gdLst/>
          <a:ahLst/>
          <a:cxnLst/>
          <a:rect l="0" t="0" r="0" b="0"/>
          <a:pathLst>
            <a:path>
              <a:moveTo>
                <a:pt x="0" y="0"/>
              </a:moveTo>
              <a:lnTo>
                <a:pt x="0" y="2266079"/>
              </a:lnTo>
              <a:lnTo>
                <a:pt x="198854" y="2266079"/>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FE1B7D-F39E-4E07-BD03-4A7E8222BE95}">
      <dsp:nvSpPr>
        <dsp:cNvPr id="0" name=""/>
        <dsp:cNvSpPr/>
      </dsp:nvSpPr>
      <dsp:spPr>
        <a:xfrm>
          <a:off x="704646" y="2616418"/>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50892"/>
              <a:satOff val="2268"/>
              <a:lumOff val="31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Yeniliklerin gerçekleşmesine imkân tanıyan koşullar</a:t>
          </a:r>
          <a:endParaRPr lang="en-US" sz="1200" kern="1200"/>
        </a:p>
      </dsp:txBody>
      <dsp:txXfrm>
        <a:off x="725068" y="2636840"/>
        <a:ext cx="1543152" cy="656411"/>
      </dsp:txXfrm>
    </dsp:sp>
    <dsp:sp modelId="{4E8B59B9-BFA5-445D-A16F-70F42299FFB6}">
      <dsp:nvSpPr>
        <dsp:cNvPr id="0" name=""/>
        <dsp:cNvSpPr/>
      </dsp:nvSpPr>
      <dsp:spPr>
        <a:xfrm>
          <a:off x="505791" y="698966"/>
          <a:ext cx="198854" cy="3137648"/>
        </a:xfrm>
        <a:custGeom>
          <a:avLst/>
          <a:gdLst/>
          <a:ahLst/>
          <a:cxnLst/>
          <a:rect l="0" t="0" r="0" b="0"/>
          <a:pathLst>
            <a:path>
              <a:moveTo>
                <a:pt x="0" y="0"/>
              </a:moveTo>
              <a:lnTo>
                <a:pt x="0" y="3137648"/>
              </a:lnTo>
              <a:lnTo>
                <a:pt x="198854" y="3137648"/>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A891E0-614B-41C0-8AC2-6DD8E987577E}">
      <dsp:nvSpPr>
        <dsp:cNvPr id="0" name=""/>
        <dsp:cNvSpPr/>
      </dsp:nvSpPr>
      <dsp:spPr>
        <a:xfrm>
          <a:off x="704646" y="3487987"/>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76338"/>
              <a:satOff val="3402"/>
              <a:lumOff val="47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İstihdama, eğitime, hizmetlere, yeterlilik eğitimlerine erişimi olan insanlar</a:t>
          </a:r>
          <a:endParaRPr lang="en-US" sz="1200" kern="1200"/>
        </a:p>
      </dsp:txBody>
      <dsp:txXfrm>
        <a:off x="725068" y="3508409"/>
        <a:ext cx="1543152" cy="656411"/>
      </dsp:txXfrm>
    </dsp:sp>
    <dsp:sp modelId="{D9043815-3815-4C04-8656-38618F9D3F26}">
      <dsp:nvSpPr>
        <dsp:cNvPr id="0" name=""/>
        <dsp:cNvSpPr/>
      </dsp:nvSpPr>
      <dsp:spPr>
        <a:xfrm>
          <a:off x="2644108" y="1711"/>
          <a:ext cx="1705904" cy="697255"/>
        </a:xfrm>
        <a:prstGeom prst="roundRect">
          <a:avLst>
            <a:gd name="adj" fmla="val 10000"/>
          </a:avLst>
        </a:prstGeom>
        <a:solidFill>
          <a:schemeClr val="accent6">
            <a:shade val="80000"/>
            <a:hueOff val="-127231"/>
            <a:satOff val="5670"/>
            <a:lumOff val="79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tr" sz="2000" b="1" i="0" u="none" strike="noStrike" kern="1200">
              <a:latin typeface="Calibri"/>
            </a:rPr>
            <a:t>Yönetişim</a:t>
          </a:r>
          <a:endParaRPr lang="en-GB" sz="2000" b="1" kern="1200"/>
        </a:p>
      </dsp:txBody>
      <dsp:txXfrm>
        <a:off x="2664530" y="22133"/>
        <a:ext cx="1665060" cy="656411"/>
      </dsp:txXfrm>
    </dsp:sp>
    <dsp:sp modelId="{BCC7F0B1-8B9D-4375-8215-F5B2311A6837}">
      <dsp:nvSpPr>
        <dsp:cNvPr id="0" name=""/>
        <dsp:cNvSpPr/>
      </dsp:nvSpPr>
      <dsp:spPr>
        <a:xfrm>
          <a:off x="2814699" y="698966"/>
          <a:ext cx="170590" cy="522941"/>
        </a:xfrm>
        <a:custGeom>
          <a:avLst/>
          <a:gdLst/>
          <a:ahLst/>
          <a:cxnLst/>
          <a:rect l="0" t="0" r="0" b="0"/>
          <a:pathLst>
            <a:path>
              <a:moveTo>
                <a:pt x="0" y="0"/>
              </a:moveTo>
              <a:lnTo>
                <a:pt x="0" y="522941"/>
              </a:lnTo>
              <a:lnTo>
                <a:pt x="170590" y="522941"/>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9226D2-B7B7-4367-9630-CD195AFE518D}">
      <dsp:nvSpPr>
        <dsp:cNvPr id="0" name=""/>
        <dsp:cNvSpPr/>
      </dsp:nvSpPr>
      <dsp:spPr>
        <a:xfrm>
          <a:off x="2985289" y="873280"/>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101785"/>
              <a:satOff val="4536"/>
              <a:lumOff val="63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Anlaşılır liderlik ve yönetim</a:t>
          </a:r>
          <a:endParaRPr lang="en-GB" sz="1200" kern="1200"/>
        </a:p>
      </dsp:txBody>
      <dsp:txXfrm>
        <a:off x="3005711" y="893702"/>
        <a:ext cx="1543152" cy="656411"/>
      </dsp:txXfrm>
    </dsp:sp>
    <dsp:sp modelId="{10D0A785-6197-459E-94ED-C14BD3CC9441}">
      <dsp:nvSpPr>
        <dsp:cNvPr id="0" name=""/>
        <dsp:cNvSpPr/>
      </dsp:nvSpPr>
      <dsp:spPr>
        <a:xfrm>
          <a:off x="2814699" y="698966"/>
          <a:ext cx="170590" cy="1394510"/>
        </a:xfrm>
        <a:custGeom>
          <a:avLst/>
          <a:gdLst/>
          <a:ahLst/>
          <a:cxnLst/>
          <a:rect l="0" t="0" r="0" b="0"/>
          <a:pathLst>
            <a:path>
              <a:moveTo>
                <a:pt x="0" y="0"/>
              </a:moveTo>
              <a:lnTo>
                <a:pt x="0" y="1394510"/>
              </a:lnTo>
              <a:lnTo>
                <a:pt x="170590" y="1394510"/>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485109-59FC-43DC-A0F8-441C525CF7A9}">
      <dsp:nvSpPr>
        <dsp:cNvPr id="0" name=""/>
        <dsp:cNvSpPr/>
      </dsp:nvSpPr>
      <dsp:spPr>
        <a:xfrm>
          <a:off x="2985289" y="1744849"/>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127231"/>
              <a:satOff val="5670"/>
              <a:lumOff val="79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Liderler tarafından alınan stratejik ve kapsamlı yaklaşımlar</a:t>
          </a:r>
          <a:endParaRPr lang="en-US" sz="1200" kern="1200"/>
        </a:p>
      </dsp:txBody>
      <dsp:txXfrm>
        <a:off x="3005711" y="1765271"/>
        <a:ext cx="1543152" cy="656411"/>
      </dsp:txXfrm>
    </dsp:sp>
    <dsp:sp modelId="{F8EB208E-7209-4EA2-B84D-DDCEC3F97D16}">
      <dsp:nvSpPr>
        <dsp:cNvPr id="0" name=""/>
        <dsp:cNvSpPr/>
      </dsp:nvSpPr>
      <dsp:spPr>
        <a:xfrm>
          <a:off x="2814699" y="698966"/>
          <a:ext cx="170590" cy="2266079"/>
        </a:xfrm>
        <a:custGeom>
          <a:avLst/>
          <a:gdLst/>
          <a:ahLst/>
          <a:cxnLst/>
          <a:rect l="0" t="0" r="0" b="0"/>
          <a:pathLst>
            <a:path>
              <a:moveTo>
                <a:pt x="0" y="0"/>
              </a:moveTo>
              <a:lnTo>
                <a:pt x="0" y="2266079"/>
              </a:lnTo>
              <a:lnTo>
                <a:pt x="170590" y="2266079"/>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056BFF-882D-42D8-ADCD-78080CC5D4F2}">
      <dsp:nvSpPr>
        <dsp:cNvPr id="0" name=""/>
        <dsp:cNvSpPr/>
      </dsp:nvSpPr>
      <dsp:spPr>
        <a:xfrm>
          <a:off x="2985289" y="2616418"/>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152677"/>
              <a:satOff val="6804"/>
              <a:lumOff val="95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Liyakatli bir kamu sektörünün mevcudiyeti</a:t>
          </a:r>
          <a:endParaRPr lang="en-US" sz="1200" kern="1200"/>
        </a:p>
      </dsp:txBody>
      <dsp:txXfrm>
        <a:off x="3005711" y="2636840"/>
        <a:ext cx="1543152" cy="656411"/>
      </dsp:txXfrm>
    </dsp:sp>
    <dsp:sp modelId="{1914AD32-AE94-4ADA-9081-77885B40F035}">
      <dsp:nvSpPr>
        <dsp:cNvPr id="0" name=""/>
        <dsp:cNvSpPr/>
      </dsp:nvSpPr>
      <dsp:spPr>
        <a:xfrm>
          <a:off x="2814699" y="698966"/>
          <a:ext cx="170590" cy="3137648"/>
        </a:xfrm>
        <a:custGeom>
          <a:avLst/>
          <a:gdLst/>
          <a:ahLst/>
          <a:cxnLst/>
          <a:rect l="0" t="0" r="0" b="0"/>
          <a:pathLst>
            <a:path>
              <a:moveTo>
                <a:pt x="0" y="0"/>
              </a:moveTo>
              <a:lnTo>
                <a:pt x="0" y="3137648"/>
              </a:lnTo>
              <a:lnTo>
                <a:pt x="170590" y="3137648"/>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CC5EFF-AD7F-4643-B791-F3F2C01C4720}">
      <dsp:nvSpPr>
        <dsp:cNvPr id="0" name=""/>
        <dsp:cNvSpPr/>
      </dsp:nvSpPr>
      <dsp:spPr>
        <a:xfrm>
          <a:off x="2985289" y="3487987"/>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178123"/>
              <a:satOff val="7938"/>
              <a:lumOff val="110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Açık ve şeffaf bir işleyişi olan hükûmetin varlığı</a:t>
          </a:r>
          <a:endParaRPr lang="en-US" sz="1200" kern="1200"/>
        </a:p>
      </dsp:txBody>
      <dsp:txXfrm>
        <a:off x="3005711" y="3508409"/>
        <a:ext cx="1543152" cy="656411"/>
      </dsp:txXfrm>
    </dsp:sp>
    <dsp:sp modelId="{78BC24AF-0CD0-42BB-A333-AEFA563BD0A7}">
      <dsp:nvSpPr>
        <dsp:cNvPr id="0" name=""/>
        <dsp:cNvSpPr/>
      </dsp:nvSpPr>
      <dsp:spPr>
        <a:xfrm>
          <a:off x="4698640" y="1711"/>
          <a:ext cx="1394510" cy="697255"/>
        </a:xfrm>
        <a:prstGeom prst="roundRect">
          <a:avLst>
            <a:gd name="adj" fmla="val 10000"/>
          </a:avLst>
        </a:prstGeom>
        <a:solidFill>
          <a:schemeClr val="accent6">
            <a:shade val="80000"/>
            <a:hueOff val="-254461"/>
            <a:satOff val="11339"/>
            <a:lumOff val="158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tr" sz="2000" b="1" i="0" u="none" strike="noStrike" kern="1200">
              <a:latin typeface="Calibri"/>
            </a:rPr>
            <a:t>Toplum</a:t>
          </a:r>
          <a:endParaRPr lang="en-GB" sz="2000" b="1" kern="1200"/>
        </a:p>
      </dsp:txBody>
      <dsp:txXfrm>
        <a:off x="4719062" y="22133"/>
        <a:ext cx="1353666" cy="656411"/>
      </dsp:txXfrm>
    </dsp:sp>
    <dsp:sp modelId="{6AA1B06E-21F4-4DCE-85C5-56E4AE588FA7}">
      <dsp:nvSpPr>
        <dsp:cNvPr id="0" name=""/>
        <dsp:cNvSpPr/>
      </dsp:nvSpPr>
      <dsp:spPr>
        <a:xfrm>
          <a:off x="4838091" y="698966"/>
          <a:ext cx="139451" cy="522941"/>
        </a:xfrm>
        <a:custGeom>
          <a:avLst/>
          <a:gdLst/>
          <a:ahLst/>
          <a:cxnLst/>
          <a:rect l="0" t="0" r="0" b="0"/>
          <a:pathLst>
            <a:path>
              <a:moveTo>
                <a:pt x="0" y="0"/>
              </a:moveTo>
              <a:lnTo>
                <a:pt x="0" y="522941"/>
              </a:lnTo>
              <a:lnTo>
                <a:pt x="139451" y="522941"/>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A93335-8E6C-4706-AE61-9833A581AE77}">
      <dsp:nvSpPr>
        <dsp:cNvPr id="0" name=""/>
        <dsp:cNvSpPr/>
      </dsp:nvSpPr>
      <dsp:spPr>
        <a:xfrm>
          <a:off x="4977542" y="873280"/>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203569"/>
              <a:satOff val="9071"/>
              <a:lumOff val="126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Toplumun kapsayıcı ve uyumlu olması</a:t>
          </a:r>
          <a:endParaRPr lang="en-GB" sz="1200" kern="1200"/>
        </a:p>
      </dsp:txBody>
      <dsp:txXfrm>
        <a:off x="4997964" y="893702"/>
        <a:ext cx="1543152" cy="656411"/>
      </dsp:txXfrm>
    </dsp:sp>
    <dsp:sp modelId="{54AB4918-5B2D-4FAB-8BA1-A89226D5928C}">
      <dsp:nvSpPr>
        <dsp:cNvPr id="0" name=""/>
        <dsp:cNvSpPr/>
      </dsp:nvSpPr>
      <dsp:spPr>
        <a:xfrm>
          <a:off x="4838091" y="698966"/>
          <a:ext cx="139451" cy="1394510"/>
        </a:xfrm>
        <a:custGeom>
          <a:avLst/>
          <a:gdLst/>
          <a:ahLst/>
          <a:cxnLst/>
          <a:rect l="0" t="0" r="0" b="0"/>
          <a:pathLst>
            <a:path>
              <a:moveTo>
                <a:pt x="0" y="0"/>
              </a:moveTo>
              <a:lnTo>
                <a:pt x="0" y="1394510"/>
              </a:lnTo>
              <a:lnTo>
                <a:pt x="139451" y="1394510"/>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05A490-AAD8-462B-8F0B-FDBD0F50C092}">
      <dsp:nvSpPr>
        <dsp:cNvPr id="0" name=""/>
        <dsp:cNvSpPr/>
      </dsp:nvSpPr>
      <dsp:spPr>
        <a:xfrm>
          <a:off x="4977542" y="1744849"/>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229015"/>
              <a:satOff val="10205"/>
              <a:lumOff val="142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Topluluklardaki vatandaş bağlantılarının aktifliliği</a:t>
          </a:r>
          <a:endParaRPr lang="en-US" sz="1200" kern="1200"/>
        </a:p>
      </dsp:txBody>
      <dsp:txXfrm>
        <a:off x="4997964" y="1765271"/>
        <a:ext cx="1543152" cy="656411"/>
      </dsp:txXfrm>
    </dsp:sp>
    <dsp:sp modelId="{44E540C6-579C-43F5-AB6E-720D29D3BEAF}">
      <dsp:nvSpPr>
        <dsp:cNvPr id="0" name=""/>
        <dsp:cNvSpPr/>
      </dsp:nvSpPr>
      <dsp:spPr>
        <a:xfrm>
          <a:off x="4838091" y="698966"/>
          <a:ext cx="139451" cy="2266079"/>
        </a:xfrm>
        <a:custGeom>
          <a:avLst/>
          <a:gdLst/>
          <a:ahLst/>
          <a:cxnLst/>
          <a:rect l="0" t="0" r="0" b="0"/>
          <a:pathLst>
            <a:path>
              <a:moveTo>
                <a:pt x="0" y="0"/>
              </a:moveTo>
              <a:lnTo>
                <a:pt x="0" y="2266079"/>
              </a:lnTo>
              <a:lnTo>
                <a:pt x="139451" y="2266079"/>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B84A06-A03A-4E5B-B886-F334BB6577DB}">
      <dsp:nvSpPr>
        <dsp:cNvPr id="0" name=""/>
        <dsp:cNvSpPr/>
      </dsp:nvSpPr>
      <dsp:spPr>
        <a:xfrm>
          <a:off x="4977542" y="2616418"/>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254461"/>
              <a:satOff val="11339"/>
              <a:lumOff val="158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Komşuların güvenilir olması</a:t>
          </a:r>
          <a:endParaRPr lang="en-US" sz="1200" kern="1200"/>
        </a:p>
      </dsp:txBody>
      <dsp:txXfrm>
        <a:off x="4997964" y="2636840"/>
        <a:ext cx="1543152" cy="656411"/>
      </dsp:txXfrm>
    </dsp:sp>
    <dsp:sp modelId="{01D15970-4453-4D3C-9A64-B903D6FFEB19}">
      <dsp:nvSpPr>
        <dsp:cNvPr id="0" name=""/>
        <dsp:cNvSpPr/>
      </dsp:nvSpPr>
      <dsp:spPr>
        <a:xfrm>
          <a:off x="4838091" y="698966"/>
          <a:ext cx="139451" cy="3137648"/>
        </a:xfrm>
        <a:custGeom>
          <a:avLst/>
          <a:gdLst/>
          <a:ahLst/>
          <a:cxnLst/>
          <a:rect l="0" t="0" r="0" b="0"/>
          <a:pathLst>
            <a:path>
              <a:moveTo>
                <a:pt x="0" y="0"/>
              </a:moveTo>
              <a:lnTo>
                <a:pt x="0" y="3137648"/>
              </a:lnTo>
              <a:lnTo>
                <a:pt x="139451" y="3137648"/>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25CFC7-D441-4D9C-B00F-2FCC75BCEE54}">
      <dsp:nvSpPr>
        <dsp:cNvPr id="0" name=""/>
        <dsp:cNvSpPr/>
      </dsp:nvSpPr>
      <dsp:spPr>
        <a:xfrm>
          <a:off x="4977542" y="3487987"/>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279907"/>
              <a:satOff val="12473"/>
              <a:lumOff val="174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Vatandaşların sağlıklı bir yaşam sürmesi</a:t>
          </a:r>
          <a:endParaRPr lang="en-US" sz="1200" kern="1200"/>
        </a:p>
      </dsp:txBody>
      <dsp:txXfrm>
        <a:off x="4997964" y="3508409"/>
        <a:ext cx="1543152" cy="656411"/>
      </dsp:txXfrm>
    </dsp:sp>
    <dsp:sp modelId="{2B4835A2-2724-4348-A7FA-7A6A79088418}">
      <dsp:nvSpPr>
        <dsp:cNvPr id="0" name=""/>
        <dsp:cNvSpPr/>
      </dsp:nvSpPr>
      <dsp:spPr>
        <a:xfrm>
          <a:off x="6531899" y="1711"/>
          <a:ext cx="1891332" cy="697255"/>
        </a:xfrm>
        <a:prstGeom prst="roundRect">
          <a:avLst>
            <a:gd name="adj" fmla="val 10000"/>
          </a:avLst>
        </a:prstGeom>
        <a:solidFill>
          <a:schemeClr val="accent6">
            <a:shade val="80000"/>
            <a:hueOff val="-381692"/>
            <a:satOff val="17009"/>
            <a:lumOff val="237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rtl="0">
            <a:lnSpc>
              <a:spcPct val="90000"/>
            </a:lnSpc>
            <a:spcBef>
              <a:spcPct val="0"/>
            </a:spcBef>
            <a:spcAft>
              <a:spcPct val="35000"/>
            </a:spcAft>
            <a:buNone/>
          </a:pPr>
          <a:r>
            <a:rPr lang="tr" sz="2000" b="1" i="0" u="none" strike="noStrike" kern="1200">
              <a:latin typeface="Calibri"/>
            </a:rPr>
            <a:t>Çevre</a:t>
          </a:r>
          <a:endParaRPr lang="en-GB" sz="2000" b="1" kern="1200"/>
        </a:p>
      </dsp:txBody>
      <dsp:txXfrm>
        <a:off x="6552321" y="22133"/>
        <a:ext cx="1850488" cy="656411"/>
      </dsp:txXfrm>
    </dsp:sp>
    <dsp:sp modelId="{882A3E59-3E3B-4A17-A858-AECF40D8E4DC}">
      <dsp:nvSpPr>
        <dsp:cNvPr id="0" name=""/>
        <dsp:cNvSpPr/>
      </dsp:nvSpPr>
      <dsp:spPr>
        <a:xfrm>
          <a:off x="6721033" y="698966"/>
          <a:ext cx="189133" cy="522941"/>
        </a:xfrm>
        <a:custGeom>
          <a:avLst/>
          <a:gdLst/>
          <a:ahLst/>
          <a:cxnLst/>
          <a:rect l="0" t="0" r="0" b="0"/>
          <a:pathLst>
            <a:path>
              <a:moveTo>
                <a:pt x="0" y="0"/>
              </a:moveTo>
              <a:lnTo>
                <a:pt x="0" y="522941"/>
              </a:lnTo>
              <a:lnTo>
                <a:pt x="189133" y="522941"/>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78FEE-8C62-482A-8834-52FD99EC8DC6}">
      <dsp:nvSpPr>
        <dsp:cNvPr id="0" name=""/>
        <dsp:cNvSpPr/>
      </dsp:nvSpPr>
      <dsp:spPr>
        <a:xfrm>
          <a:off x="6910166" y="873280"/>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305354"/>
              <a:satOff val="13607"/>
              <a:lumOff val="190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Ekosistemini güvenli ve çeşitliliğe sahip olması</a:t>
          </a:r>
          <a:endParaRPr lang="en-GB" sz="1200" kern="1200"/>
        </a:p>
      </dsp:txBody>
      <dsp:txXfrm>
        <a:off x="6930588" y="893702"/>
        <a:ext cx="1543152" cy="656411"/>
      </dsp:txXfrm>
    </dsp:sp>
    <dsp:sp modelId="{034E9C2E-77EB-415A-ABD2-CF2C03E5BDAA}">
      <dsp:nvSpPr>
        <dsp:cNvPr id="0" name=""/>
        <dsp:cNvSpPr/>
      </dsp:nvSpPr>
      <dsp:spPr>
        <a:xfrm>
          <a:off x="6721033" y="698966"/>
          <a:ext cx="189133" cy="1394510"/>
        </a:xfrm>
        <a:custGeom>
          <a:avLst/>
          <a:gdLst/>
          <a:ahLst/>
          <a:cxnLst/>
          <a:rect l="0" t="0" r="0" b="0"/>
          <a:pathLst>
            <a:path>
              <a:moveTo>
                <a:pt x="0" y="0"/>
              </a:moveTo>
              <a:lnTo>
                <a:pt x="0" y="1394510"/>
              </a:lnTo>
              <a:lnTo>
                <a:pt x="189133" y="1394510"/>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B1C437-7A04-49F1-B591-3041EC5984CF}">
      <dsp:nvSpPr>
        <dsp:cNvPr id="0" name=""/>
        <dsp:cNvSpPr/>
      </dsp:nvSpPr>
      <dsp:spPr>
        <a:xfrm>
          <a:off x="6910166" y="1744849"/>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330800"/>
              <a:satOff val="14741"/>
              <a:lumOff val="206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Altyapının temel ihtiyaçları karşılayabilecek güce sahip olması</a:t>
          </a:r>
          <a:endParaRPr lang="en-US" sz="1200" kern="1200"/>
        </a:p>
      </dsp:txBody>
      <dsp:txXfrm>
        <a:off x="6930588" y="1765271"/>
        <a:ext cx="1543152" cy="656411"/>
      </dsp:txXfrm>
    </dsp:sp>
    <dsp:sp modelId="{93B56F5D-6CD7-4445-B2D9-38A252C575B4}">
      <dsp:nvSpPr>
        <dsp:cNvPr id="0" name=""/>
        <dsp:cNvSpPr/>
      </dsp:nvSpPr>
      <dsp:spPr>
        <a:xfrm>
          <a:off x="6721033" y="698966"/>
          <a:ext cx="189133" cy="2266079"/>
        </a:xfrm>
        <a:custGeom>
          <a:avLst/>
          <a:gdLst/>
          <a:ahLst/>
          <a:cxnLst/>
          <a:rect l="0" t="0" r="0" b="0"/>
          <a:pathLst>
            <a:path>
              <a:moveTo>
                <a:pt x="0" y="0"/>
              </a:moveTo>
              <a:lnTo>
                <a:pt x="0" y="2266079"/>
              </a:lnTo>
              <a:lnTo>
                <a:pt x="189133" y="2266079"/>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511ABA-3421-4814-960F-5E79D6571970}">
      <dsp:nvSpPr>
        <dsp:cNvPr id="0" name=""/>
        <dsp:cNvSpPr/>
      </dsp:nvSpPr>
      <dsp:spPr>
        <a:xfrm>
          <a:off x="6910166" y="2616418"/>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356246"/>
              <a:satOff val="15875"/>
              <a:lumOff val="221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Doğal kaynakların yeterli olması</a:t>
          </a:r>
          <a:endParaRPr lang="en-US" sz="1200" kern="1200"/>
        </a:p>
      </dsp:txBody>
      <dsp:txXfrm>
        <a:off x="6930588" y="2636840"/>
        <a:ext cx="1543152" cy="656411"/>
      </dsp:txXfrm>
    </dsp:sp>
    <dsp:sp modelId="{A927F30E-2597-435F-BE68-18DFACBAB78D}">
      <dsp:nvSpPr>
        <dsp:cNvPr id="0" name=""/>
        <dsp:cNvSpPr/>
      </dsp:nvSpPr>
      <dsp:spPr>
        <a:xfrm>
          <a:off x="6721033" y="698966"/>
          <a:ext cx="189133" cy="3137648"/>
        </a:xfrm>
        <a:custGeom>
          <a:avLst/>
          <a:gdLst/>
          <a:ahLst/>
          <a:cxnLst/>
          <a:rect l="0" t="0" r="0" b="0"/>
          <a:pathLst>
            <a:path>
              <a:moveTo>
                <a:pt x="0" y="0"/>
              </a:moveTo>
              <a:lnTo>
                <a:pt x="0" y="3137648"/>
              </a:lnTo>
              <a:lnTo>
                <a:pt x="189133" y="3137648"/>
              </a:lnTo>
            </a:path>
          </a:pathLst>
        </a:custGeom>
        <a:noFill/>
        <a:ln w="25400" cap="flat" cmpd="sng" algn="ctr">
          <a:solidFill>
            <a:schemeClr val="accent6">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72FA51-EAF2-4A2F-BC7B-8A20388F510F}">
      <dsp:nvSpPr>
        <dsp:cNvPr id="0" name=""/>
        <dsp:cNvSpPr/>
      </dsp:nvSpPr>
      <dsp:spPr>
        <a:xfrm>
          <a:off x="6910166" y="3487987"/>
          <a:ext cx="1583996" cy="697255"/>
        </a:xfrm>
        <a:prstGeom prst="roundRect">
          <a:avLst>
            <a:gd name="adj" fmla="val 10000"/>
          </a:avLst>
        </a:prstGeom>
        <a:solidFill>
          <a:schemeClr val="lt1">
            <a:alpha val="90000"/>
            <a:hueOff val="0"/>
            <a:satOff val="0"/>
            <a:lumOff val="0"/>
            <a:alphaOff val="0"/>
          </a:schemeClr>
        </a:solidFill>
        <a:ln w="25400" cap="flat" cmpd="sng" algn="ctr">
          <a:solidFill>
            <a:schemeClr val="accent6">
              <a:shade val="80000"/>
              <a:hueOff val="-381692"/>
              <a:satOff val="17009"/>
              <a:lumOff val="237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rtl="0">
            <a:lnSpc>
              <a:spcPct val="90000"/>
            </a:lnSpc>
            <a:spcBef>
              <a:spcPct val="0"/>
            </a:spcBef>
            <a:spcAft>
              <a:spcPct val="35000"/>
            </a:spcAft>
            <a:buNone/>
          </a:pPr>
          <a:r>
            <a:rPr lang="tr" sz="1200" b="0" i="0" u="none" strike="noStrike" kern="1200">
              <a:latin typeface="Calibri"/>
            </a:rPr>
            <a:t>Arazi kullanımına ilişkin tutarlı politikaların varlığı</a:t>
          </a:r>
          <a:endParaRPr lang="en-US" sz="1200" kern="1200"/>
        </a:p>
      </dsp:txBody>
      <dsp:txXfrm>
        <a:off x="6930588" y="3508409"/>
        <a:ext cx="1543152" cy="6564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BACF-E2F0-4C89-AE0D-52A6D7F2E153}">
      <dsp:nvSpPr>
        <dsp:cNvPr id="0" name=""/>
        <dsp:cNvSpPr/>
      </dsp:nvSpPr>
      <dsp:spPr>
        <a:xfrm>
          <a:off x="0" y="5216"/>
          <a:ext cx="8808006" cy="4305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tr" sz="1700" b="1" i="0" u="none" strike="noStrike" kern="1200">
              <a:latin typeface="Calibri"/>
            </a:rPr>
            <a:t>Ekonomi</a:t>
          </a:r>
          <a:endParaRPr lang="en-GB" kern="1200"/>
        </a:p>
      </dsp:txBody>
      <dsp:txXfrm>
        <a:off x="21018" y="26234"/>
        <a:ext cx="8765970" cy="388524"/>
      </dsp:txXfrm>
    </dsp:sp>
    <dsp:sp modelId="{A4238CA7-B59F-4FAC-BC9D-BC9C2672759E}">
      <dsp:nvSpPr>
        <dsp:cNvPr id="0" name=""/>
        <dsp:cNvSpPr/>
      </dsp:nvSpPr>
      <dsp:spPr>
        <a:xfrm>
          <a:off x="0" y="435776"/>
          <a:ext cx="8808006" cy="40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654" tIns="16510" rIns="92456" bIns="16510" numCol="1" spcCol="1270" anchor="t" anchorCtr="0">
          <a:noAutofit/>
        </a:bodyPr>
        <a:lstStyle/>
        <a:p>
          <a:pPr marL="114300" lvl="1" indent="-114300" algn="l" defTabSz="577850" rtl="0">
            <a:lnSpc>
              <a:spcPct val="90000"/>
            </a:lnSpc>
            <a:spcBef>
              <a:spcPct val="0"/>
            </a:spcBef>
            <a:spcAft>
              <a:spcPct val="20000"/>
            </a:spcAft>
            <a:buChar char="•"/>
          </a:pPr>
          <a:r>
            <a:rPr lang="tr" sz="1300" b="0" i="0" u="none" strike="noStrike" kern="1200">
              <a:latin typeface="Calibri"/>
            </a:rPr>
            <a:t>Belo Horizonte </a:t>
          </a:r>
          <a:r>
            <a:rPr lang="tr" sz="1300" b="1" i="0" u="none" strike="noStrike" kern="1200">
              <a:highlight>
                <a:srgbClr val="000000">
                  <a:alpha val="0"/>
                </a:srgbClr>
              </a:highlight>
              <a:latin typeface="Calibri"/>
            </a:rPr>
            <a:t>son 40 yılda</a:t>
          </a:r>
          <a:r>
            <a:rPr lang="tr" sz="1300" b="0" i="0" u="none" strike="noStrike" kern="1200">
              <a:latin typeface="Calibri"/>
            </a:rPr>
            <a:t> ekonomisini çeşitlendirmiş ve doğal afetlere karşı ekonomik kırılganlığı azaltan maden çıkarma ekonomisinden bilgi ve hizmet temelli bir ekonomiye geçmiştir.</a:t>
          </a:r>
          <a:endParaRPr lang="en-GB" kern="1200"/>
        </a:p>
      </dsp:txBody>
      <dsp:txXfrm>
        <a:off x="0" y="435776"/>
        <a:ext cx="8808006" cy="404685"/>
      </dsp:txXfrm>
    </dsp:sp>
    <dsp:sp modelId="{059353BA-F782-4D4D-B965-D56C03F30E51}">
      <dsp:nvSpPr>
        <dsp:cNvPr id="0" name=""/>
        <dsp:cNvSpPr/>
      </dsp:nvSpPr>
      <dsp:spPr>
        <a:xfrm>
          <a:off x="0" y="840461"/>
          <a:ext cx="8808006" cy="4305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tr" sz="1700" b="1" i="0" u="none" strike="noStrike" kern="1200">
              <a:latin typeface="Calibri"/>
            </a:rPr>
            <a:t>Çevre</a:t>
          </a:r>
          <a:endParaRPr lang="en-GB" kern="1200"/>
        </a:p>
      </dsp:txBody>
      <dsp:txXfrm>
        <a:off x="21018" y="861479"/>
        <a:ext cx="8765970" cy="388524"/>
      </dsp:txXfrm>
    </dsp:sp>
    <dsp:sp modelId="{0C560732-DCA6-4A5C-911E-E98EE216BE27}">
      <dsp:nvSpPr>
        <dsp:cNvPr id="0" name=""/>
        <dsp:cNvSpPr/>
      </dsp:nvSpPr>
      <dsp:spPr>
        <a:xfrm>
          <a:off x="0" y="1271021"/>
          <a:ext cx="8808006" cy="58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654" tIns="16510" rIns="92456" bIns="16510" numCol="1" spcCol="1270" anchor="t" anchorCtr="0">
          <a:noAutofit/>
        </a:bodyPr>
        <a:lstStyle/>
        <a:p>
          <a:pPr marL="114300" lvl="1" indent="-114300" algn="l" defTabSz="577850" rtl="0">
            <a:lnSpc>
              <a:spcPct val="90000"/>
            </a:lnSpc>
            <a:spcBef>
              <a:spcPct val="0"/>
            </a:spcBef>
            <a:spcAft>
              <a:spcPct val="20000"/>
            </a:spcAft>
            <a:buChar char="•"/>
          </a:pPr>
          <a:r>
            <a:rPr lang="tr" sz="1300" b="0" i="0" u="none" strike="noStrike" kern="1200">
              <a:latin typeface="Calibri"/>
            </a:rPr>
            <a:t>Belo Horizonte, jeolojik risklerin azaltılması için "DRENURBS" adlı bir akarsu onarım programının yanı sıra "Riskli Alanlarda Yapısal Program (PEAR)" ve risk yönetimi kararlarının Master Planı gibi bölgesel planlama politikalarına dâhil edilmesi gibi </a:t>
          </a:r>
          <a:r>
            <a:rPr lang="tr" sz="1300" b="1" i="0" u="none" strike="noStrike" kern="1200">
              <a:highlight>
                <a:srgbClr val="000000">
                  <a:alpha val="0"/>
                </a:srgbClr>
              </a:highlight>
              <a:latin typeface="Calibri"/>
            </a:rPr>
            <a:t>bir dizi tedbir</a:t>
          </a:r>
          <a:r>
            <a:rPr lang="tr" sz="1300" b="0" i="0" u="none" strike="noStrike" kern="1200">
              <a:latin typeface="Calibri"/>
            </a:rPr>
            <a:t> uygulamıştır.</a:t>
          </a:r>
        </a:p>
      </dsp:txBody>
      <dsp:txXfrm>
        <a:off x="0" y="1271021"/>
        <a:ext cx="8808006" cy="583222"/>
      </dsp:txXfrm>
    </dsp:sp>
    <dsp:sp modelId="{1D83A7CC-6E8C-420F-BEF3-DFADC07E2912}">
      <dsp:nvSpPr>
        <dsp:cNvPr id="0" name=""/>
        <dsp:cNvSpPr/>
      </dsp:nvSpPr>
      <dsp:spPr>
        <a:xfrm>
          <a:off x="0" y="1854243"/>
          <a:ext cx="8808006" cy="4305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tr" sz="1700" b="1" i="0" u="none" strike="noStrike" kern="1200">
              <a:latin typeface="Calibri"/>
            </a:rPr>
            <a:t>Kurumlar</a:t>
          </a:r>
          <a:endParaRPr lang="en-GB" kern="1200"/>
        </a:p>
      </dsp:txBody>
      <dsp:txXfrm>
        <a:off x="21018" y="1875261"/>
        <a:ext cx="8765970" cy="388524"/>
      </dsp:txXfrm>
    </dsp:sp>
    <dsp:sp modelId="{BEC02542-B8FD-483A-9DE9-95F246BF0F10}">
      <dsp:nvSpPr>
        <dsp:cNvPr id="0" name=""/>
        <dsp:cNvSpPr/>
      </dsp:nvSpPr>
      <dsp:spPr>
        <a:xfrm>
          <a:off x="0" y="2284803"/>
          <a:ext cx="8808006" cy="1493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654" tIns="16510" rIns="92456" bIns="16510" numCol="1" spcCol="1270" anchor="t" anchorCtr="0">
          <a:noAutofit/>
        </a:bodyPr>
        <a:lstStyle/>
        <a:p>
          <a:pPr marL="114300" lvl="1" indent="-114300" algn="l" defTabSz="577850" rtl="0">
            <a:lnSpc>
              <a:spcPct val="90000"/>
            </a:lnSpc>
            <a:spcBef>
              <a:spcPct val="0"/>
            </a:spcBef>
            <a:spcAft>
              <a:spcPct val="20000"/>
            </a:spcAft>
            <a:buChar char="•"/>
          </a:pPr>
          <a:r>
            <a:rPr lang="tr" sz="1300" b="0" i="0" u="none" strike="noStrike" kern="1200">
              <a:latin typeface="Calibri"/>
            </a:rPr>
            <a:t>Belo Horizonte, Sivil Savunma Master Planında tanımlanan afet risk yönetimi için tüm toplumu kapsayan bir yaklaşım geliştirmiş ve faaliyet alanları risk önleme ve acil durum müdahalesi ile ilgili olan kamu yöneticileri ile özel şirketleri bir araya getiren "Risk Alanları Yönetici Grubu (GEAR)"nu kurmuştur.</a:t>
          </a:r>
        </a:p>
        <a:p>
          <a:pPr marL="114300" lvl="1" indent="-114300" algn="l" defTabSz="577850" rtl="0">
            <a:lnSpc>
              <a:spcPct val="90000"/>
            </a:lnSpc>
            <a:spcBef>
              <a:spcPct val="0"/>
            </a:spcBef>
            <a:spcAft>
              <a:spcPct val="20000"/>
            </a:spcAft>
            <a:buChar char="•"/>
          </a:pPr>
          <a:r>
            <a:rPr lang="tr" sz="1300" b="0" i="0" u="none" strike="noStrike" kern="1200">
              <a:latin typeface="Calibri"/>
            </a:rPr>
            <a:t> Farklı düzeylerdeki hükûmetlerle iş birliği teşvik edilmektedir.</a:t>
          </a:r>
          <a:endParaRPr lang="en-GB" kern="1200"/>
        </a:p>
        <a:p>
          <a:pPr marL="114300" lvl="1" indent="-114300" algn="l" defTabSz="577850" rtl="0">
            <a:lnSpc>
              <a:spcPct val="90000"/>
            </a:lnSpc>
            <a:spcBef>
              <a:spcPct val="0"/>
            </a:spcBef>
            <a:spcAft>
              <a:spcPct val="20000"/>
            </a:spcAft>
            <a:buChar char="•"/>
          </a:pPr>
          <a:r>
            <a:rPr lang="tr" sz="1300" b="0" i="0" u="none" strike="noStrike" kern="1200">
              <a:latin typeface="Calibri"/>
            </a:rPr>
            <a:t>Vatandaşlar afet riskini azaltma politikalarının oluşturulmasına katılım sağlamaktadır.</a:t>
          </a:r>
          <a:endParaRPr lang="en-GB" kern="1200"/>
        </a:p>
      </dsp:txBody>
      <dsp:txXfrm>
        <a:off x="0" y="2284803"/>
        <a:ext cx="8808006" cy="14931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BACF-E2F0-4C89-AE0D-52A6D7F2E153}">
      <dsp:nvSpPr>
        <dsp:cNvPr id="0" name=""/>
        <dsp:cNvSpPr/>
      </dsp:nvSpPr>
      <dsp:spPr>
        <a:xfrm>
          <a:off x="0" y="10058"/>
          <a:ext cx="8537400" cy="36796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tr" sz="1500" b="1" i="0" u="none" strike="noStrike" kern="1200">
              <a:latin typeface="Calibri"/>
            </a:rPr>
            <a:t>Ekonomi</a:t>
          </a:r>
          <a:endParaRPr lang="en-GB" kern="1200"/>
        </a:p>
      </dsp:txBody>
      <dsp:txXfrm>
        <a:off x="17963" y="28021"/>
        <a:ext cx="8501474" cy="332039"/>
      </dsp:txXfrm>
    </dsp:sp>
    <dsp:sp modelId="{A4238CA7-B59F-4FAC-BC9D-BC9C2672759E}">
      <dsp:nvSpPr>
        <dsp:cNvPr id="0" name=""/>
        <dsp:cNvSpPr/>
      </dsp:nvSpPr>
      <dsp:spPr>
        <a:xfrm>
          <a:off x="0" y="378023"/>
          <a:ext cx="8537400" cy="369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62"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dirty="0">
              <a:latin typeface="Calibri"/>
            </a:rPr>
            <a:t>Şehir, özellikle Cardiff'in merkezinde işletme vergilerinde indirim sağlayan bir "girişim bölgesi" oluşturarak ve Cardiff Üniversitesi'ni şehrin gelişimine katarak önemli iş sektörlerine ve iş gücüne yatırım yapılmasını sağlamaktadır. </a:t>
          </a:r>
          <a:endParaRPr lang="en-GB" kern="1200" dirty="0"/>
        </a:p>
      </dsp:txBody>
      <dsp:txXfrm>
        <a:off x="0" y="378023"/>
        <a:ext cx="8537400" cy="369495"/>
      </dsp:txXfrm>
    </dsp:sp>
    <dsp:sp modelId="{059353BA-F782-4D4D-B965-D56C03F30E51}">
      <dsp:nvSpPr>
        <dsp:cNvPr id="0" name=""/>
        <dsp:cNvSpPr/>
      </dsp:nvSpPr>
      <dsp:spPr>
        <a:xfrm>
          <a:off x="0" y="747519"/>
          <a:ext cx="8537400" cy="36796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tr" sz="1500" b="1" i="0" u="none" strike="noStrike" kern="1200">
              <a:latin typeface="Calibri"/>
            </a:rPr>
            <a:t>Çevre</a:t>
          </a:r>
          <a:endParaRPr lang="en-GB" kern="1200"/>
        </a:p>
      </dsp:txBody>
      <dsp:txXfrm>
        <a:off x="17963" y="765482"/>
        <a:ext cx="8501474" cy="332039"/>
      </dsp:txXfrm>
    </dsp:sp>
    <dsp:sp modelId="{0C560732-DCA6-4A5C-911E-E98EE216BE27}">
      <dsp:nvSpPr>
        <dsp:cNvPr id="0" name=""/>
        <dsp:cNvSpPr/>
      </dsp:nvSpPr>
      <dsp:spPr>
        <a:xfrm>
          <a:off x="0" y="1115484"/>
          <a:ext cx="8537400" cy="404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62"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İş yerlerine erişimi artırmak için bir toplu taşıma ağı geliştirilmiştir. </a:t>
          </a:r>
          <a:endParaRPr lang="en-GB" kern="1200"/>
        </a:p>
        <a:p>
          <a:pPr marL="114300" lvl="1" indent="-114300" algn="l" defTabSz="533400" rtl="0">
            <a:lnSpc>
              <a:spcPct val="90000"/>
            </a:lnSpc>
            <a:spcBef>
              <a:spcPct val="0"/>
            </a:spcBef>
            <a:spcAft>
              <a:spcPct val="20000"/>
            </a:spcAft>
            <a:buChar char="•"/>
          </a:pPr>
          <a:r>
            <a:rPr lang="tr" sz="1200" b="0" i="0" u="none" strike="noStrike" kern="1200">
              <a:latin typeface="Calibri"/>
            </a:rPr>
            <a:t>"Metro projesi" bölgeler arası bağlantıyı geliştirmeyi ve daha kaliteli bir ulaşım hizmeti sunmayı amaçlamaktadır.</a:t>
          </a:r>
          <a:endParaRPr lang="en-GB" kern="1200"/>
        </a:p>
      </dsp:txBody>
      <dsp:txXfrm>
        <a:off x="0" y="1115484"/>
        <a:ext cx="8537400" cy="404685"/>
      </dsp:txXfrm>
    </dsp:sp>
    <dsp:sp modelId="{1D83A7CC-6E8C-420F-BEF3-DFADC07E2912}">
      <dsp:nvSpPr>
        <dsp:cNvPr id="0" name=""/>
        <dsp:cNvSpPr/>
      </dsp:nvSpPr>
      <dsp:spPr>
        <a:xfrm>
          <a:off x="0" y="1520169"/>
          <a:ext cx="8537400" cy="36796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tr" sz="1500" b="1" i="0" u="none" strike="noStrike" kern="1200">
              <a:latin typeface="Calibri"/>
            </a:rPr>
            <a:t>Kurumlar</a:t>
          </a:r>
          <a:endParaRPr lang="en-GB" kern="1200"/>
        </a:p>
      </dsp:txBody>
      <dsp:txXfrm>
        <a:off x="17963" y="1538132"/>
        <a:ext cx="8501474" cy="332039"/>
      </dsp:txXfrm>
    </dsp:sp>
    <dsp:sp modelId="{BEC02542-B8FD-483A-9DE9-95F246BF0F10}">
      <dsp:nvSpPr>
        <dsp:cNvPr id="0" name=""/>
        <dsp:cNvSpPr/>
      </dsp:nvSpPr>
      <dsp:spPr>
        <a:xfrm>
          <a:off x="0" y="1888134"/>
          <a:ext cx="8537400" cy="107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62"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Kentin orta vadeli vizyonu - Kurumsal Plan 2015-2017 (Corporate Plan 2015-2017) - Cardiff'in "Avrupa'nın en yaşanabilir başkenti" olma hedeflerini göstermektedir.</a:t>
          </a:r>
          <a:endParaRPr lang="en-GB" kern="1200"/>
        </a:p>
        <a:p>
          <a:pPr marL="114300" lvl="1" indent="-114300" algn="l" defTabSz="533400" rtl="0">
            <a:lnSpc>
              <a:spcPct val="90000"/>
            </a:lnSpc>
            <a:spcBef>
              <a:spcPct val="0"/>
            </a:spcBef>
            <a:spcAft>
              <a:spcPct val="20000"/>
            </a:spcAft>
            <a:buChar char="•"/>
          </a:pPr>
          <a:r>
            <a:rPr lang="tr" sz="1200" b="0" i="0" u="none" strike="noStrike" kern="1200" dirty="0">
              <a:latin typeface="Calibri"/>
            </a:rPr>
            <a:t>Cardiff metro bölgesinde daha etkin arazi kullanım planlaması için politika koordinasyonu, kamu ve özel sektör temsilcilerini bir danışma kurulunda bir araya getiren Cardiff Başkent Bölgesi Kurulunun (2013) oluşturulmasıyla ele alınmıştır. Yeni bir proje olan City Region Exchange, bölgenin kapasitelerini bir araya getirmeyi ve </a:t>
          </a:r>
          <a:r>
            <a:rPr lang="tr" sz="1200" b="1" i="0" u="none" strike="noStrike" kern="1200" dirty="0">
              <a:highlight>
                <a:srgbClr val="000000">
                  <a:alpha val="0"/>
                </a:srgbClr>
              </a:highlight>
              <a:latin typeface="Calibri"/>
            </a:rPr>
            <a:t>şehir ile bölge</a:t>
          </a:r>
          <a:r>
            <a:rPr lang="tr" sz="1200" b="1" i="0" u="none" strike="noStrike" kern="1200" dirty="0">
              <a:latin typeface="Calibri"/>
            </a:rPr>
            <a:t> </a:t>
          </a:r>
          <a:r>
            <a:rPr lang="tr" sz="1200" b="0" i="0" u="none" strike="noStrike" kern="1200" dirty="0">
              <a:latin typeface="Calibri"/>
            </a:rPr>
            <a:t>arasındaki etkileşimi teşvik etmeyi amaçlamaktadır.</a:t>
          </a:r>
        </a:p>
      </dsp:txBody>
      <dsp:txXfrm>
        <a:off x="0" y="1888134"/>
        <a:ext cx="8537400" cy="1073295"/>
      </dsp:txXfrm>
    </dsp:sp>
    <dsp:sp modelId="{EA13C2A4-D57C-4696-9A29-95FC99926EE9}">
      <dsp:nvSpPr>
        <dsp:cNvPr id="0" name=""/>
        <dsp:cNvSpPr/>
      </dsp:nvSpPr>
      <dsp:spPr>
        <a:xfrm>
          <a:off x="0" y="2961429"/>
          <a:ext cx="8537400" cy="367965"/>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tr" sz="1500" b="0" i="0" u="none" strike="noStrike" kern="1200">
              <a:latin typeface="Calibri"/>
            </a:rPr>
            <a:t>Toplum</a:t>
          </a:r>
        </a:p>
      </dsp:txBody>
      <dsp:txXfrm>
        <a:off x="17963" y="2979392"/>
        <a:ext cx="8501474" cy="332039"/>
      </dsp:txXfrm>
    </dsp:sp>
    <dsp:sp modelId="{CA8EDC40-4A4D-40A3-9A29-9ECD8828BDF3}">
      <dsp:nvSpPr>
        <dsp:cNvPr id="0" name=""/>
        <dsp:cNvSpPr/>
      </dsp:nvSpPr>
      <dsp:spPr>
        <a:xfrm>
          <a:off x="0" y="3329394"/>
          <a:ext cx="8537400" cy="369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1062"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tr" sz="1200" b="0" i="0" u="none" strike="noStrike" kern="1200">
              <a:latin typeface="Calibri"/>
            </a:rPr>
            <a:t>Kurumsal Kalkınma Planı (2014) aracılığıyla iyi tasarlanmış, bağlantılı ve sürdürülebilir topluluklar için planlama yaparak uygun fiyatlı konut talebi karşılanmaktadır.</a:t>
          </a:r>
          <a:endParaRPr lang="en-GB" kern="1200"/>
        </a:p>
      </dsp:txBody>
      <dsp:txXfrm>
        <a:off x="0" y="3329394"/>
        <a:ext cx="8537400" cy="3694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BACF-E2F0-4C89-AE0D-52A6D7F2E153}">
      <dsp:nvSpPr>
        <dsp:cNvPr id="0" name=""/>
        <dsp:cNvSpPr/>
      </dsp:nvSpPr>
      <dsp:spPr>
        <a:xfrm>
          <a:off x="0" y="5117"/>
          <a:ext cx="8824797" cy="3931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Ekonomi</a:t>
          </a:r>
          <a:endParaRPr lang="en-GB" kern="1200"/>
        </a:p>
      </dsp:txBody>
      <dsp:txXfrm>
        <a:off x="19191" y="24308"/>
        <a:ext cx="8786415" cy="354738"/>
      </dsp:txXfrm>
    </dsp:sp>
    <dsp:sp modelId="{A4238CA7-B59F-4FAC-BC9D-BC9C2672759E}">
      <dsp:nvSpPr>
        <dsp:cNvPr id="0" name=""/>
        <dsp:cNvSpPr/>
      </dsp:nvSpPr>
      <dsp:spPr>
        <a:xfrm>
          <a:off x="0" y="398237"/>
          <a:ext cx="8824797" cy="532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187"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Biyomedikal sektöründeki yenilikler Kobe'de ekonomik büyümeyi hızlandırdı</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Bölgeye yatırım olanakları çekebilmek için öncelikli uygulama tedbirleri sunarak ekonomik büyümeyi desteklemek amacıyla ulusal hükûmet ve çevre şehirlerle iş birliği yapılması</a:t>
          </a:r>
          <a:endParaRPr lang="en-GB" kern="1200"/>
        </a:p>
      </dsp:txBody>
      <dsp:txXfrm>
        <a:off x="0" y="398237"/>
        <a:ext cx="8824797" cy="532507"/>
      </dsp:txXfrm>
    </dsp:sp>
    <dsp:sp modelId="{059353BA-F782-4D4D-B965-D56C03F30E51}">
      <dsp:nvSpPr>
        <dsp:cNvPr id="0" name=""/>
        <dsp:cNvSpPr/>
      </dsp:nvSpPr>
      <dsp:spPr>
        <a:xfrm>
          <a:off x="0" y="930744"/>
          <a:ext cx="8824797" cy="3931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Çevre</a:t>
          </a:r>
          <a:endParaRPr lang="en-GB" kern="1200"/>
        </a:p>
      </dsp:txBody>
      <dsp:txXfrm>
        <a:off x="19191" y="949935"/>
        <a:ext cx="8786415" cy="354738"/>
      </dsp:txXfrm>
    </dsp:sp>
    <dsp:sp modelId="{B5BA895B-5076-491A-BABF-B72329D94F95}">
      <dsp:nvSpPr>
        <dsp:cNvPr id="0" name=""/>
        <dsp:cNvSpPr/>
      </dsp:nvSpPr>
      <dsp:spPr>
        <a:xfrm>
          <a:off x="0" y="1323864"/>
          <a:ext cx="8824797" cy="5977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187"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Kobe'nin doğal afetlere hazırlık için altyapıya yaptığı yatırımlar </a:t>
          </a:r>
          <a:endParaRPr lang="en-GB" kern="1200"/>
        </a:p>
        <a:p>
          <a:pPr marL="57150" lvl="1" indent="-57150" algn="l" defTabSz="488950" rtl="0">
            <a:lnSpc>
              <a:spcPct val="90000"/>
            </a:lnSpc>
            <a:spcBef>
              <a:spcPct val="0"/>
            </a:spcBef>
            <a:spcAft>
              <a:spcPct val="20000"/>
            </a:spcAft>
            <a:buChar char="•"/>
          </a:pPr>
          <a:r>
            <a:rPr lang="tr" sz="1100" b="0" i="0" u="none" strike="noStrike" kern="1200" dirty="0">
              <a:latin typeface="Calibri"/>
            </a:rPr>
            <a:t>Kobe, acil su </a:t>
          </a:r>
          <a:r>
            <a:rPr lang="tr" sz="1200" b="1" i="0" u="none" strike="noStrike" kern="1200" dirty="0">
              <a:highlight>
                <a:srgbClr val="000000">
                  <a:alpha val="0"/>
                </a:srgbClr>
              </a:highlight>
              <a:latin typeface="Calibri"/>
            </a:rPr>
            <a:t>tedarikini</a:t>
          </a:r>
          <a:r>
            <a:rPr lang="tr" sz="1100" b="0" i="0" u="none" strike="noStrike" kern="1200" dirty="0">
              <a:latin typeface="Calibri"/>
            </a:rPr>
            <a:t> sağlamak için yenilikçi bir su deposu ve su boruları geliştirdi</a:t>
          </a:r>
        </a:p>
        <a:p>
          <a:pPr marL="57150" lvl="1" indent="-57150" algn="l" defTabSz="488950" rtl="0">
            <a:lnSpc>
              <a:spcPct val="90000"/>
            </a:lnSpc>
            <a:spcBef>
              <a:spcPct val="0"/>
            </a:spcBef>
            <a:spcAft>
              <a:spcPct val="20000"/>
            </a:spcAft>
            <a:buChar char="•"/>
          </a:pPr>
          <a:r>
            <a:rPr lang="tr" sz="1100" b="0" i="0" u="none" strike="noStrike" kern="1200" dirty="0">
              <a:latin typeface="Calibri"/>
            </a:rPr>
            <a:t>Yeni bir toplu taşıma sistemi - hızlı otobüs taşımacılığı veya hafif raylı sistem - </a:t>
          </a:r>
          <a:r>
            <a:rPr lang="tr" sz="1200" b="1" i="0" u="none" strike="noStrike" kern="1200" dirty="0">
              <a:highlight>
                <a:srgbClr val="000000">
                  <a:alpha val="0"/>
                </a:srgbClr>
              </a:highlight>
              <a:latin typeface="Calibri"/>
            </a:rPr>
            <a:t>hizmetlere ve iş yerlerine</a:t>
          </a:r>
          <a:r>
            <a:rPr lang="tr" sz="1200" b="1" i="0" u="none" strike="noStrike" kern="1200" dirty="0">
              <a:latin typeface="Calibri"/>
            </a:rPr>
            <a:t> </a:t>
          </a:r>
          <a:r>
            <a:rPr lang="tr" sz="1100" b="0" i="0" u="none" strike="noStrike" kern="1200" dirty="0">
              <a:latin typeface="Calibri"/>
            </a:rPr>
            <a:t>erişimi artırabilir</a:t>
          </a:r>
        </a:p>
      </dsp:txBody>
      <dsp:txXfrm>
        <a:off x="0" y="1323864"/>
        <a:ext cx="8824797" cy="597712"/>
      </dsp:txXfrm>
    </dsp:sp>
    <dsp:sp modelId="{1D83A7CC-6E8C-420F-BEF3-DFADC07E2912}">
      <dsp:nvSpPr>
        <dsp:cNvPr id="0" name=""/>
        <dsp:cNvSpPr/>
      </dsp:nvSpPr>
      <dsp:spPr>
        <a:xfrm>
          <a:off x="0" y="1921577"/>
          <a:ext cx="8824797" cy="3931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Kurumlar</a:t>
          </a:r>
          <a:endParaRPr lang="en-GB" kern="1200"/>
        </a:p>
      </dsp:txBody>
      <dsp:txXfrm>
        <a:off x="19191" y="1940768"/>
        <a:ext cx="8786415" cy="354738"/>
      </dsp:txXfrm>
    </dsp:sp>
    <dsp:sp modelId="{CB5AD837-9302-4330-90BD-540DA8A66B37}">
      <dsp:nvSpPr>
        <dsp:cNvPr id="0" name=""/>
        <dsp:cNvSpPr/>
      </dsp:nvSpPr>
      <dsp:spPr>
        <a:xfrm>
          <a:off x="0" y="2314697"/>
          <a:ext cx="8824797" cy="760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187"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Kobe'nin etkili uzun vadeli vizyonu, Beşinci Master Planı (2010-2025) ve orta vadeli eylem planı bulunmaktadır.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Kobe'nin ulusal yönetim ile planlama ve programlamaya yönelik bütüncül yaklaşımı</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Kobe, şehir çalışanlarının sayısının azaltılması, şehir borçlarının dengelenmesi ve etkin yönetimin uygulanması başta olmak üzere</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büyük bir idari reformdan geçmektedir.</a:t>
          </a:r>
          <a:endParaRPr lang="en-GB" kern="1200"/>
        </a:p>
      </dsp:txBody>
      <dsp:txXfrm>
        <a:off x="0" y="2314697"/>
        <a:ext cx="8824797" cy="760725"/>
      </dsp:txXfrm>
    </dsp:sp>
    <dsp:sp modelId="{8E4185DA-094E-4846-A1A9-74456F7FFDFC}">
      <dsp:nvSpPr>
        <dsp:cNvPr id="0" name=""/>
        <dsp:cNvSpPr/>
      </dsp:nvSpPr>
      <dsp:spPr>
        <a:xfrm>
          <a:off x="0" y="3075422"/>
          <a:ext cx="8824797" cy="3931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Toplum</a:t>
          </a:r>
          <a:endParaRPr lang="en-GB" b="1" kern="1200"/>
        </a:p>
      </dsp:txBody>
      <dsp:txXfrm>
        <a:off x="19191" y="3094613"/>
        <a:ext cx="8786415" cy="354738"/>
      </dsp:txXfrm>
    </dsp:sp>
    <dsp:sp modelId="{932CB5C9-3923-4E51-AAA2-E54A9954C4D1}">
      <dsp:nvSpPr>
        <dsp:cNvPr id="0" name=""/>
        <dsp:cNvSpPr/>
      </dsp:nvSpPr>
      <dsp:spPr>
        <a:xfrm>
          <a:off x="0" y="3468542"/>
          <a:ext cx="8824797" cy="7172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187"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Risk iletişimi kentin doğal afetlere karşı hazırlığını güçlendirir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Şehir, başarılı kentsel yeniden gelişimin temeli olarak Toplumsal Kalkınma Konseylerini kullanmakta ve yeniden gelişim önerilerinin tasarlanmasında vatandaşlara söz hakkı veren iş birlikçi bir yaklaşım benimsemektedir.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Kobe, topluluklarında aktif gönüllülük faaliyetleri yürütmektedir</a:t>
          </a:r>
          <a:endParaRPr lang="en-GB" kern="1200"/>
        </a:p>
      </dsp:txBody>
      <dsp:txXfrm>
        <a:off x="0" y="3468542"/>
        <a:ext cx="8824797" cy="7172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BACF-E2F0-4C89-AE0D-52A6D7F2E153}">
      <dsp:nvSpPr>
        <dsp:cNvPr id="0" name=""/>
        <dsp:cNvSpPr/>
      </dsp:nvSpPr>
      <dsp:spPr>
        <a:xfrm>
          <a:off x="0" y="37382"/>
          <a:ext cx="8394525" cy="374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Ekonomi</a:t>
          </a:r>
          <a:endParaRPr lang="en-GB" kern="1200"/>
        </a:p>
      </dsp:txBody>
      <dsp:txXfrm>
        <a:off x="18277" y="55659"/>
        <a:ext cx="8357971" cy="337846"/>
      </dsp:txXfrm>
    </dsp:sp>
    <dsp:sp modelId="{A4238CA7-B59F-4FAC-BC9D-BC9C2672759E}">
      <dsp:nvSpPr>
        <dsp:cNvPr id="0" name=""/>
        <dsp:cNvSpPr/>
      </dsp:nvSpPr>
      <dsp:spPr>
        <a:xfrm>
          <a:off x="0" y="411782"/>
          <a:ext cx="8394525" cy="72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526"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dirty="0">
              <a:latin typeface="Calibri"/>
            </a:rPr>
            <a:t>Kyoto çeşitli bir sanayi altyapısına sahiptir. Ancak yüksek katma değerli sektörlerdeki faaliyet daha yüksek olmalıdır ve gayrimenkule bağımlılık, nüfus azalması ve yavaş büyüme bağlamında bir sorun teşkil edebilir.</a:t>
          </a:r>
          <a:endParaRPr lang="en-GB" kern="1200" dirty="0"/>
        </a:p>
        <a:p>
          <a:pPr marL="57150" lvl="1" indent="-57150" algn="l" defTabSz="488950" rtl="0">
            <a:lnSpc>
              <a:spcPct val="90000"/>
            </a:lnSpc>
            <a:spcBef>
              <a:spcPct val="0"/>
            </a:spcBef>
            <a:spcAft>
              <a:spcPct val="20000"/>
            </a:spcAft>
            <a:buChar char="•"/>
          </a:pPr>
          <a:r>
            <a:rPr lang="tr" sz="1100" b="0" i="0" u="none" strike="noStrike" kern="1200">
              <a:latin typeface="Calibri"/>
            </a:rPr>
            <a:t> Ekonomideki devinim karışık bir yapıdadır.</a:t>
          </a:r>
        </a:p>
        <a:p>
          <a:pPr marL="57150" lvl="1" indent="-57150" algn="l" defTabSz="488950" rtl="0">
            <a:lnSpc>
              <a:spcPct val="90000"/>
            </a:lnSpc>
            <a:spcBef>
              <a:spcPct val="0"/>
            </a:spcBef>
            <a:spcAft>
              <a:spcPct val="20000"/>
            </a:spcAft>
            <a:buChar char="•"/>
          </a:pPr>
          <a:r>
            <a:rPr lang="tr" sz="1100" b="0" i="0" u="none" strike="noStrike" kern="1200" dirty="0">
              <a:latin typeface="Calibri"/>
            </a:rPr>
            <a:t>Kyoto, yenilikçiliği geliştirmek için, </a:t>
          </a:r>
          <a:r>
            <a:rPr lang="tr" sz="1200" b="1" i="0" u="none" strike="noStrike" kern="1200" dirty="0">
              <a:highlight>
                <a:srgbClr val="000000">
                  <a:alpha val="0"/>
                </a:srgbClr>
              </a:highlight>
              <a:latin typeface="Calibri"/>
            </a:rPr>
            <a:t>en son ulusal strateji imar sisteminin bir parçası olarak</a:t>
          </a:r>
          <a:r>
            <a:rPr lang="tr" sz="1200" b="1" i="0" u="none" strike="noStrike" kern="1200" dirty="0">
              <a:latin typeface="Calibri"/>
            </a:rPr>
            <a:t> </a:t>
          </a:r>
          <a:r>
            <a:rPr lang="tr" sz="1100" b="0" i="0" u="none" strike="noStrike" kern="1200" dirty="0">
              <a:latin typeface="Calibri"/>
            </a:rPr>
            <a:t>çeşitli yaklaşımlar uygulamıştır.</a:t>
          </a:r>
        </a:p>
      </dsp:txBody>
      <dsp:txXfrm>
        <a:off x="0" y="411782"/>
        <a:ext cx="8394525" cy="724500"/>
      </dsp:txXfrm>
    </dsp:sp>
    <dsp:sp modelId="{059353BA-F782-4D4D-B965-D56C03F30E51}">
      <dsp:nvSpPr>
        <dsp:cNvPr id="0" name=""/>
        <dsp:cNvSpPr/>
      </dsp:nvSpPr>
      <dsp:spPr>
        <a:xfrm>
          <a:off x="0" y="1136282"/>
          <a:ext cx="8394525" cy="374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Çevre</a:t>
          </a:r>
          <a:endParaRPr lang="en-GB" kern="1200"/>
        </a:p>
      </dsp:txBody>
      <dsp:txXfrm>
        <a:off x="18277" y="1154559"/>
        <a:ext cx="8357971" cy="337846"/>
      </dsp:txXfrm>
    </dsp:sp>
    <dsp:sp modelId="{B5BA895B-5076-491A-BABF-B72329D94F95}">
      <dsp:nvSpPr>
        <dsp:cNvPr id="0" name=""/>
        <dsp:cNvSpPr/>
      </dsp:nvSpPr>
      <dsp:spPr>
        <a:xfrm>
          <a:off x="0" y="1510681"/>
          <a:ext cx="8394525" cy="3415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526"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Yeterli doğal kaynaklar mevcuttur, Büyük Doğu Japonya Depreminden sonra elektrik kaynağı olarak nükleer enerjinin yerini termik enerji almıştır ve Kyoto, kentsel dirençliliği artırmak amacıyla yeterli enerji arzını sağlamak için bazı yenilenebilir enerji tesisleri geliştirmiştir.</a:t>
          </a:r>
          <a:endParaRPr lang="en-GB" kern="1200"/>
        </a:p>
      </dsp:txBody>
      <dsp:txXfrm>
        <a:off x="0" y="1510681"/>
        <a:ext cx="8394525" cy="341550"/>
      </dsp:txXfrm>
    </dsp:sp>
    <dsp:sp modelId="{1D83A7CC-6E8C-420F-BEF3-DFADC07E2912}">
      <dsp:nvSpPr>
        <dsp:cNvPr id="0" name=""/>
        <dsp:cNvSpPr/>
      </dsp:nvSpPr>
      <dsp:spPr>
        <a:xfrm>
          <a:off x="0" y="1852231"/>
          <a:ext cx="8394525" cy="374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Kurumlar</a:t>
          </a:r>
          <a:endParaRPr lang="en-GB" kern="1200"/>
        </a:p>
      </dsp:txBody>
      <dsp:txXfrm>
        <a:off x="18277" y="1870508"/>
        <a:ext cx="8357971" cy="337846"/>
      </dsp:txXfrm>
    </dsp:sp>
    <dsp:sp modelId="{CB5AD837-9302-4330-90BD-540DA8A66B37}">
      <dsp:nvSpPr>
        <dsp:cNvPr id="0" name=""/>
        <dsp:cNvSpPr/>
      </dsp:nvSpPr>
      <dsp:spPr>
        <a:xfrm>
          <a:off x="0" y="2226631"/>
          <a:ext cx="8394525"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526"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Kyoto Eyaleti'nin planlamaya yönelik stratejik ve bütünleşik yaklaşımı, uzun vadeli kalkınma stratejisinde kendini göstermektedir.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Kyoto'nun üniversiteleri, yerel ekonomileri yönlendirmek ve yeni endüstriler yaratmak üzere insan sermayesi geliştiren bir kamu sektörü ile yerel kaynaklar arasında bağlantı kurmaktadır.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Kyoto, kaliteli hizmet sunumunu sağlamak ve dirençli sistemlerin bütünlüğünü güçlendirmeye yardımcı olmak için Kuzey Kyoto Bölgesel İttifakı aracılığıyla diğer devlet kademeleriyle iş birliği içindedir.</a:t>
          </a:r>
          <a:endParaRPr lang="en-GB" kern="1200"/>
        </a:p>
      </dsp:txBody>
      <dsp:txXfrm>
        <a:off x="0" y="2226631"/>
        <a:ext cx="8394525" cy="869400"/>
      </dsp:txXfrm>
    </dsp:sp>
    <dsp:sp modelId="{8E4185DA-094E-4846-A1A9-74456F7FFDFC}">
      <dsp:nvSpPr>
        <dsp:cNvPr id="0" name=""/>
        <dsp:cNvSpPr/>
      </dsp:nvSpPr>
      <dsp:spPr>
        <a:xfrm>
          <a:off x="0" y="3096031"/>
          <a:ext cx="8394525" cy="3744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Toplum</a:t>
          </a:r>
          <a:endParaRPr lang="en-GB" b="1" kern="1200"/>
        </a:p>
      </dsp:txBody>
      <dsp:txXfrm>
        <a:off x="18277" y="3114308"/>
        <a:ext cx="8357971" cy="337846"/>
      </dsp:txXfrm>
    </dsp:sp>
    <dsp:sp modelId="{932CB5C9-3923-4E51-AAA2-E54A9954C4D1}">
      <dsp:nvSpPr>
        <dsp:cNvPr id="0" name=""/>
        <dsp:cNvSpPr/>
      </dsp:nvSpPr>
      <dsp:spPr>
        <a:xfrm>
          <a:off x="0" y="3470432"/>
          <a:ext cx="8394525" cy="68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526"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Kyoto İttifakı sosyal bağları güçlendirmek için inisiyatif almaktadır. Gençleri harekete geçirmek ve sosyal bağları güçlendirmek için üniversite eğitim sistemini geliştirmeyi amaçlayan ve hükûmet, sanayi, akademi ve sivil toplumu bir araya getiren iş birlikçi bir oluşumdur.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Kyoto Eyaletindeki eğitim ve iş olanaklarının dengesiz dağılımının üstesinden gelmek için kara yolu ve demir yolu altyapısı aracılığıyla Güney bölgelerindeki fırsatların birbirine bağlanması</a:t>
          </a:r>
          <a:endParaRPr lang="en-GB" kern="1200"/>
        </a:p>
      </dsp:txBody>
      <dsp:txXfrm>
        <a:off x="0" y="3470432"/>
        <a:ext cx="8394525" cy="6831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BACF-E2F0-4C89-AE0D-52A6D7F2E153}">
      <dsp:nvSpPr>
        <dsp:cNvPr id="0" name=""/>
        <dsp:cNvSpPr/>
      </dsp:nvSpPr>
      <dsp:spPr>
        <a:xfrm>
          <a:off x="0" y="16138"/>
          <a:ext cx="8630785" cy="4305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Ekonomi</a:t>
          </a:r>
          <a:endParaRPr lang="en-GB" kern="1200"/>
        </a:p>
      </dsp:txBody>
      <dsp:txXfrm>
        <a:off x="21018" y="37156"/>
        <a:ext cx="8588749" cy="388524"/>
      </dsp:txXfrm>
    </dsp:sp>
    <dsp:sp modelId="{A4238CA7-B59F-4FAC-BC9D-BC9C2672759E}">
      <dsp:nvSpPr>
        <dsp:cNvPr id="0" name=""/>
        <dsp:cNvSpPr/>
      </dsp:nvSpPr>
      <dsp:spPr>
        <a:xfrm>
          <a:off x="0" y="446698"/>
          <a:ext cx="8630785" cy="904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027"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dirty="0">
              <a:latin typeface="Calibri"/>
            </a:rPr>
            <a:t>Büyüme ve istihdam yaratılmasını kolaylaştırmak için çeşitli ekonomik stratejiler uygulanmaktadır. Kentin 2030 ekonomik stratejisinin hedefi Lizbon'u Avrupa'nın en rekabetçi, yenilikçi ve yaratıcı kentlerinden biri olarak tanıtmaktır.</a:t>
          </a:r>
        </a:p>
        <a:p>
          <a:pPr marL="57150" lvl="1" indent="-57150" algn="l" defTabSz="488950" rtl="0">
            <a:lnSpc>
              <a:spcPct val="90000"/>
            </a:lnSpc>
            <a:spcBef>
              <a:spcPct val="0"/>
            </a:spcBef>
            <a:spcAft>
              <a:spcPct val="20000"/>
            </a:spcAft>
            <a:buChar char="•"/>
          </a:pPr>
          <a:r>
            <a:rPr lang="tr" sz="1100" b="0" i="0" u="none" strike="noStrike" kern="1200">
              <a:latin typeface="Calibri"/>
            </a:rPr>
            <a:t>Kent Konseyi ve Portekiz Ticaret Odası ile ortaklık kurarak kent ekonomisini geliştirmek için bölgeye yeni yatırımcıların kazandırılması.</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Mevcut yerel sektörleri canlandırmaya yönelik destek, iş dernekleri ve Portekiz Ticaret Odası ile Kent Konseyi tarafından sağlanmaktadır.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Girişimcilik de çeşitli programlar aracılığıyla teşvik edilmektedir.</a:t>
          </a:r>
          <a:endParaRPr lang="en-GB" kern="1200"/>
        </a:p>
      </dsp:txBody>
      <dsp:txXfrm>
        <a:off x="0" y="446698"/>
        <a:ext cx="8630785" cy="904590"/>
      </dsp:txXfrm>
    </dsp:sp>
    <dsp:sp modelId="{059353BA-F782-4D4D-B965-D56C03F30E51}">
      <dsp:nvSpPr>
        <dsp:cNvPr id="0" name=""/>
        <dsp:cNvSpPr/>
      </dsp:nvSpPr>
      <dsp:spPr>
        <a:xfrm>
          <a:off x="0" y="1351288"/>
          <a:ext cx="8630785" cy="4305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Çevre</a:t>
          </a:r>
          <a:endParaRPr lang="en-GB" kern="1200"/>
        </a:p>
      </dsp:txBody>
      <dsp:txXfrm>
        <a:off x="21018" y="1372306"/>
        <a:ext cx="8588749" cy="388524"/>
      </dsp:txXfrm>
    </dsp:sp>
    <dsp:sp modelId="{B5BA895B-5076-491A-BABF-B72329D94F95}">
      <dsp:nvSpPr>
        <dsp:cNvPr id="0" name=""/>
        <dsp:cNvSpPr/>
      </dsp:nvSpPr>
      <dsp:spPr>
        <a:xfrm>
          <a:off x="0" y="1781848"/>
          <a:ext cx="863078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027"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Yaşam kalitesini artırmaya yönelik yatırımlar, kalkınma ve yatırım programları aracılığıyla gerçekleştirilmektedir.</a:t>
          </a:r>
        </a:p>
      </dsp:txBody>
      <dsp:txXfrm>
        <a:off x="0" y="1781848"/>
        <a:ext cx="8630785" cy="380880"/>
      </dsp:txXfrm>
    </dsp:sp>
    <dsp:sp modelId="{1D83A7CC-6E8C-420F-BEF3-DFADC07E2912}">
      <dsp:nvSpPr>
        <dsp:cNvPr id="0" name=""/>
        <dsp:cNvSpPr/>
      </dsp:nvSpPr>
      <dsp:spPr>
        <a:xfrm>
          <a:off x="0" y="2162728"/>
          <a:ext cx="8630785" cy="4305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Kurumlar</a:t>
          </a:r>
          <a:endParaRPr lang="en-GB" kern="1200"/>
        </a:p>
      </dsp:txBody>
      <dsp:txXfrm>
        <a:off x="21018" y="2183746"/>
        <a:ext cx="8588749" cy="388524"/>
      </dsp:txXfrm>
    </dsp:sp>
    <dsp:sp modelId="{CB5AD837-9302-4330-90BD-540DA8A66B37}">
      <dsp:nvSpPr>
        <dsp:cNvPr id="0" name=""/>
        <dsp:cNvSpPr/>
      </dsp:nvSpPr>
      <dsp:spPr>
        <a:xfrm>
          <a:off x="0" y="2593288"/>
          <a:ext cx="8630785"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027"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Politika tutarlılığını artırmak için ulusal ajans ile koordinasyon içerisindedir.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Freguesia'nın (mahalle yönetiminin) sorumluluklarını artırmak için idari adem-i merkeziyetçilik reformunun devreye sokulması.</a:t>
          </a:r>
          <a:endParaRPr lang="en-GB" kern="1200"/>
        </a:p>
      </dsp:txBody>
      <dsp:txXfrm>
        <a:off x="0" y="2593288"/>
        <a:ext cx="8630785" cy="380880"/>
      </dsp:txXfrm>
    </dsp:sp>
    <dsp:sp modelId="{8E4185DA-094E-4846-A1A9-74456F7FFDFC}">
      <dsp:nvSpPr>
        <dsp:cNvPr id="0" name=""/>
        <dsp:cNvSpPr/>
      </dsp:nvSpPr>
      <dsp:spPr>
        <a:xfrm>
          <a:off x="0" y="2974168"/>
          <a:ext cx="8630785" cy="43056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Toplum</a:t>
          </a:r>
          <a:endParaRPr lang="en-GB" b="1" kern="1200"/>
        </a:p>
      </dsp:txBody>
      <dsp:txXfrm>
        <a:off x="21018" y="2995186"/>
        <a:ext cx="8588749" cy="388524"/>
      </dsp:txXfrm>
    </dsp:sp>
    <dsp:sp modelId="{932CB5C9-3923-4E51-AAA2-E54A9954C4D1}">
      <dsp:nvSpPr>
        <dsp:cNvPr id="0" name=""/>
        <dsp:cNvSpPr/>
      </dsp:nvSpPr>
      <dsp:spPr>
        <a:xfrm>
          <a:off x="0" y="3404728"/>
          <a:ext cx="8630785" cy="749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4027"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Belediye meclisi, sosyal eşitsizlikleri azaltmak için yerel topluluklarla iş birliği yapmaktadır.</a:t>
          </a:r>
          <a:endParaRPr lang="en-GB" kern="1200"/>
        </a:p>
        <a:p>
          <a:pPr marL="57150" lvl="1" indent="-57150" algn="l" defTabSz="488950" rtl="0">
            <a:lnSpc>
              <a:spcPct val="90000"/>
            </a:lnSpc>
            <a:spcBef>
              <a:spcPct val="0"/>
            </a:spcBef>
            <a:spcAft>
              <a:spcPct val="20000"/>
            </a:spcAft>
            <a:buChar char="•"/>
          </a:pPr>
          <a:r>
            <a:rPr lang="tr" sz="1100" b="0" i="0" u="none" strike="noStrike" kern="1200" dirty="0">
              <a:latin typeface="Calibri"/>
            </a:rPr>
            <a:t>Dezavantajlı grupları ve toplumu desteklemek için Lizbon Sosyal Acil Durum Fonu ve </a:t>
          </a:r>
          <a:r>
            <a:rPr lang="tr" sz="1200" b="1" i="0" u="none" strike="noStrike" kern="1200" dirty="0">
              <a:highlight>
                <a:srgbClr val="000000">
                  <a:alpha val="0"/>
                </a:srgbClr>
              </a:highlight>
              <a:latin typeface="Calibri"/>
            </a:rPr>
            <a:t>vatandaşları acil durum müdahalesine dâhil etmek için</a:t>
          </a:r>
          <a:r>
            <a:rPr lang="tr" sz="1200" b="1" i="0" u="none" strike="noStrike" kern="1200" dirty="0">
              <a:latin typeface="Calibri"/>
            </a:rPr>
            <a:t> </a:t>
          </a:r>
          <a:r>
            <a:rPr lang="tr" sz="1100" b="0" i="0" u="none" strike="noStrike" kern="1200" dirty="0">
              <a:latin typeface="Calibri"/>
            </a:rPr>
            <a:t>Toplumsal Söndürücüler Mouraria projesi gibi sosyal politikalar geliştirilmiştir.</a:t>
          </a:r>
        </a:p>
        <a:p>
          <a:pPr marL="57150" lvl="1" indent="-57150" algn="l" defTabSz="488950" rtl="0">
            <a:lnSpc>
              <a:spcPct val="90000"/>
            </a:lnSpc>
            <a:spcBef>
              <a:spcPct val="0"/>
            </a:spcBef>
            <a:spcAft>
              <a:spcPct val="20000"/>
            </a:spcAft>
            <a:buChar char="•"/>
          </a:pPr>
          <a:r>
            <a:rPr lang="tr" sz="1100" b="0" i="0" u="none" strike="noStrike" kern="1200">
              <a:latin typeface="Calibri"/>
            </a:rPr>
            <a:t> Freguesias'ın rolü, sosyal uyumu teşvik etmek için topluluklarda vatandaş ağları oluşturmak açısından önemlidir.</a:t>
          </a:r>
          <a:endParaRPr lang="en-GB" kern="1200"/>
        </a:p>
      </dsp:txBody>
      <dsp:txXfrm>
        <a:off x="0" y="3404728"/>
        <a:ext cx="8630785" cy="74985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7BACF-E2F0-4C89-AE0D-52A6D7F2E153}">
      <dsp:nvSpPr>
        <dsp:cNvPr id="0" name=""/>
        <dsp:cNvSpPr/>
      </dsp:nvSpPr>
      <dsp:spPr>
        <a:xfrm>
          <a:off x="0" y="14488"/>
          <a:ext cx="7925691"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Ekonomi</a:t>
          </a:r>
          <a:endParaRPr lang="en-GB" kern="1200"/>
        </a:p>
      </dsp:txBody>
      <dsp:txXfrm>
        <a:off x="22846" y="37334"/>
        <a:ext cx="7879999" cy="422308"/>
      </dsp:txXfrm>
    </dsp:sp>
    <dsp:sp modelId="{A4238CA7-B59F-4FAC-BC9D-BC9C2672759E}">
      <dsp:nvSpPr>
        <dsp:cNvPr id="0" name=""/>
        <dsp:cNvSpPr/>
      </dsp:nvSpPr>
      <dsp:spPr>
        <a:xfrm>
          <a:off x="0" y="482488"/>
          <a:ext cx="7925691" cy="530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41"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Oslo'da girişimcilik ve yenilikçilik, "Oslo Start-up" adlı çevrim içi yardım hizmeti gibi bir dizi destek programı aracılığıyla artmaktadır.</a:t>
          </a:r>
          <a:endParaRPr lang="en-GB" kern="1200"/>
        </a:p>
        <a:p>
          <a:pPr marL="57150" lvl="1" indent="-57150" algn="l" defTabSz="488950" rtl="0">
            <a:lnSpc>
              <a:spcPct val="90000"/>
            </a:lnSpc>
            <a:spcBef>
              <a:spcPct val="0"/>
            </a:spcBef>
            <a:spcAft>
              <a:spcPct val="20000"/>
            </a:spcAft>
            <a:buChar char="•"/>
          </a:pPr>
          <a:r>
            <a:rPr lang="tr" sz="1100" b="0" i="0" u="none" strike="noStrike" kern="1200">
              <a:latin typeface="Calibri"/>
            </a:rPr>
            <a:t>Rekabetçiliği artırmaya yönelik bir iş birliğinin oluşturulması yaklaşımı, ekonomik çeşitliliği ve bölgesel refahı artırmak için iş birliği yapan 78 komşu yerel idareyi kapsayan Oslo Bölgesel İttifakı'nı temel almaktadır.</a:t>
          </a:r>
          <a:endParaRPr lang="en-GB" kern="1200"/>
        </a:p>
      </dsp:txBody>
      <dsp:txXfrm>
        <a:off x="0" y="482488"/>
        <a:ext cx="7925691" cy="530437"/>
      </dsp:txXfrm>
    </dsp:sp>
    <dsp:sp modelId="{059353BA-F782-4D4D-B965-D56C03F30E51}">
      <dsp:nvSpPr>
        <dsp:cNvPr id="0" name=""/>
        <dsp:cNvSpPr/>
      </dsp:nvSpPr>
      <dsp:spPr>
        <a:xfrm>
          <a:off x="0" y="1012925"/>
          <a:ext cx="7925691"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Çevre</a:t>
          </a:r>
          <a:endParaRPr lang="en-GB" kern="1200"/>
        </a:p>
      </dsp:txBody>
      <dsp:txXfrm>
        <a:off x="22846" y="1035771"/>
        <a:ext cx="7879999" cy="422308"/>
      </dsp:txXfrm>
    </dsp:sp>
    <dsp:sp modelId="{B5BA895B-5076-491A-BABF-B72329D94F95}">
      <dsp:nvSpPr>
        <dsp:cNvPr id="0" name=""/>
        <dsp:cNvSpPr/>
      </dsp:nvSpPr>
      <dsp:spPr>
        <a:xfrm>
          <a:off x="0" y="1480925"/>
          <a:ext cx="7925691" cy="530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41"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Oslo'nun kompakt şehir stratejisi, artan nüfusu sürdürülebilir bir şekilde barındırmayı, etkili arazi kullanım politikalarını, "Oslo'nun Master Planı" ve "Mekânsal Gelişim için Bölgesel Planı" amaçlamaktadır.</a:t>
          </a:r>
        </a:p>
        <a:p>
          <a:pPr marL="57150" lvl="1" indent="-57150" algn="l" defTabSz="488950" rtl="0">
            <a:lnSpc>
              <a:spcPct val="90000"/>
            </a:lnSpc>
            <a:spcBef>
              <a:spcPct val="0"/>
            </a:spcBef>
            <a:spcAft>
              <a:spcPct val="20000"/>
            </a:spcAft>
            <a:buChar char="•"/>
          </a:pPr>
          <a:r>
            <a:rPr lang="tr" sz="1100" b="0" i="0" u="none" strike="noStrike" kern="1200">
              <a:latin typeface="Calibri"/>
            </a:rPr>
            <a:t>Oslo'nun hizmetlere erişim yönündeki yoğun gelişim süreci, toplu taşıma arterleri üzerindeki yoğunlaşma ile ele alınmaktadır.</a:t>
          </a:r>
          <a:endParaRPr lang="en-GB" kern="1200"/>
        </a:p>
      </dsp:txBody>
      <dsp:txXfrm>
        <a:off x="0" y="1480925"/>
        <a:ext cx="7925691" cy="530437"/>
      </dsp:txXfrm>
    </dsp:sp>
    <dsp:sp modelId="{1D83A7CC-6E8C-420F-BEF3-DFADC07E2912}">
      <dsp:nvSpPr>
        <dsp:cNvPr id="0" name=""/>
        <dsp:cNvSpPr/>
      </dsp:nvSpPr>
      <dsp:spPr>
        <a:xfrm>
          <a:off x="0" y="2011363"/>
          <a:ext cx="7925691"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Kurumlar</a:t>
          </a:r>
          <a:endParaRPr lang="en-GB" kern="1200"/>
        </a:p>
      </dsp:txBody>
      <dsp:txXfrm>
        <a:off x="22846" y="2034209"/>
        <a:ext cx="7879999" cy="422308"/>
      </dsp:txXfrm>
    </dsp:sp>
    <dsp:sp modelId="{CB5AD837-9302-4330-90BD-540DA8A66B37}">
      <dsp:nvSpPr>
        <dsp:cNvPr id="0" name=""/>
        <dsp:cNvSpPr/>
      </dsp:nvSpPr>
      <dsp:spPr>
        <a:xfrm>
          <a:off x="0" y="2479363"/>
          <a:ext cx="7925691" cy="698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41"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Oslo, 2050 yılına kadar metropoliten alan için bir kalkınma vizyonunu barındıran, metropoliten ölçekte politika koordinasyonuna dayalı uzun vadeli bir vizyon benimsemiştir.</a:t>
          </a:r>
          <a:endParaRPr lang="en-GB" kern="1200"/>
        </a:p>
        <a:p>
          <a:pPr marL="57150" lvl="1" indent="-57150" algn="l" defTabSz="488950" rtl="0">
            <a:lnSpc>
              <a:spcPct val="90000"/>
            </a:lnSpc>
            <a:spcBef>
              <a:spcPct val="0"/>
            </a:spcBef>
            <a:spcAft>
              <a:spcPct val="20000"/>
            </a:spcAft>
            <a:buChar char="•"/>
          </a:pPr>
          <a:r>
            <a:rPr lang="tr" sz="1100" b="0" i="0" u="none" strike="noStrike" kern="1200" dirty="0">
              <a:latin typeface="Calibri"/>
            </a:rPr>
            <a:t>Oslo, politikalarını Oslo-Akershus bölgesinde </a:t>
          </a:r>
          <a:r>
            <a:rPr lang="tr" sz="1200" b="1" i="0" u="none" strike="noStrike" kern="1200" dirty="0">
              <a:highlight>
                <a:srgbClr val="000000">
                  <a:alpha val="0"/>
                </a:srgbClr>
              </a:highlight>
              <a:latin typeface="Calibri"/>
            </a:rPr>
            <a:t>ulusal yönetimle</a:t>
          </a:r>
          <a:r>
            <a:rPr lang="tr" sz="1200" b="1" i="0" u="none" strike="noStrike" kern="1200" dirty="0">
              <a:latin typeface="Calibri"/>
            </a:rPr>
            <a:t> </a:t>
          </a:r>
          <a:r>
            <a:rPr lang="tr" sz="1100" b="0" i="0" u="none" strike="noStrike" kern="1200" dirty="0">
              <a:latin typeface="Calibri"/>
            </a:rPr>
            <a:t>çatışan planlama önerilerinin denetimi ve çözümü için bir temsilcisi bulunan ulusal yönetimle koordine eder.</a:t>
          </a:r>
        </a:p>
      </dsp:txBody>
      <dsp:txXfrm>
        <a:off x="0" y="2479363"/>
        <a:ext cx="7925691" cy="698625"/>
      </dsp:txXfrm>
    </dsp:sp>
    <dsp:sp modelId="{8E4185DA-094E-4846-A1A9-74456F7FFDFC}">
      <dsp:nvSpPr>
        <dsp:cNvPr id="0" name=""/>
        <dsp:cNvSpPr/>
      </dsp:nvSpPr>
      <dsp:spPr>
        <a:xfrm>
          <a:off x="0" y="3177988"/>
          <a:ext cx="7925691" cy="46800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tr" sz="1400" b="1" i="0" u="none" strike="noStrike" kern="1200">
              <a:latin typeface="Calibri"/>
            </a:rPr>
            <a:t>Toplum</a:t>
          </a:r>
          <a:endParaRPr lang="en-GB" b="1" kern="1200"/>
        </a:p>
      </dsp:txBody>
      <dsp:txXfrm>
        <a:off x="22846" y="3200834"/>
        <a:ext cx="7879999" cy="422308"/>
      </dsp:txXfrm>
    </dsp:sp>
    <dsp:sp modelId="{932CB5C9-3923-4E51-AAA2-E54A9954C4D1}">
      <dsp:nvSpPr>
        <dsp:cNvPr id="0" name=""/>
        <dsp:cNvSpPr/>
      </dsp:nvSpPr>
      <dsp:spPr>
        <a:xfrm>
          <a:off x="0" y="3645988"/>
          <a:ext cx="7925691" cy="530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1641" tIns="13970" rIns="78232" bIns="13970" numCol="1" spcCol="1270" anchor="t" anchorCtr="0">
          <a:noAutofit/>
        </a:bodyPr>
        <a:lstStyle/>
        <a:p>
          <a:pPr marL="57150" lvl="1" indent="-57150" algn="l" defTabSz="488950" rtl="0">
            <a:lnSpc>
              <a:spcPct val="90000"/>
            </a:lnSpc>
            <a:spcBef>
              <a:spcPct val="0"/>
            </a:spcBef>
            <a:spcAft>
              <a:spcPct val="20000"/>
            </a:spcAft>
            <a:buChar char="•"/>
          </a:pPr>
          <a:r>
            <a:rPr lang="tr" sz="1100" b="0" i="0" u="none" strike="noStrike" kern="1200">
              <a:latin typeface="Calibri"/>
            </a:rPr>
            <a:t>Oslo, Oslo'nun kentsel gelişimine yönelik master planın oluşturulmasına katılım sağlayan aktif bir sivil toplum yapısına sahiptir.</a:t>
          </a:r>
        </a:p>
        <a:p>
          <a:pPr marL="57150" lvl="1" indent="-57150" algn="l" defTabSz="488950" rtl="0">
            <a:lnSpc>
              <a:spcPct val="90000"/>
            </a:lnSpc>
            <a:spcBef>
              <a:spcPct val="0"/>
            </a:spcBef>
            <a:spcAft>
              <a:spcPct val="20000"/>
            </a:spcAft>
            <a:buChar char="•"/>
          </a:pPr>
          <a:r>
            <a:rPr lang="tr" sz="1100" b="0" i="0" u="none" strike="noStrike" kern="1200">
              <a:latin typeface="Calibri"/>
            </a:rPr>
            <a:t>Yabancı uyruklu sakinler ve sosyal açıdan dezavantajlı gruplar, "Akademide Çeşitlilik Odağı" ve "İş Yerinde Çeşitlilik" gibi çeşitli programlar aracılığıyla desteklenmektedir.</a:t>
          </a:r>
          <a:endParaRPr lang="en-GB" kern="1200"/>
        </a:p>
      </dsp:txBody>
      <dsp:txXfrm>
        <a:off x="0" y="3645988"/>
        <a:ext cx="7925691" cy="530437"/>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3"/>
            <a:ext cx="2950678" cy="496506"/>
          </a:xfrm>
          <a:prstGeom prst="rect">
            <a:avLst/>
          </a:prstGeom>
        </p:spPr>
        <p:txBody>
          <a:bodyPr vert="horz" lIns="88353" tIns="44176" rIns="88353" bIns="44176" rtlCol="0"/>
          <a:lstStyle>
            <a:lvl1pPr algn="l">
              <a:defRPr sz="1200"/>
            </a:lvl1pPr>
          </a:lstStyle>
          <a:p>
            <a:endParaRPr lang="es-ES"/>
          </a:p>
        </p:txBody>
      </p:sp>
      <p:sp>
        <p:nvSpPr>
          <p:cNvPr id="3" name="2 Marcador de fecha"/>
          <p:cNvSpPr>
            <a:spLocks noGrp="1"/>
          </p:cNvSpPr>
          <p:nvPr>
            <p:ph type="dt" sz="quarter" idx="1"/>
          </p:nvPr>
        </p:nvSpPr>
        <p:spPr>
          <a:xfrm>
            <a:off x="3856590" y="3"/>
            <a:ext cx="2950678" cy="496506"/>
          </a:xfrm>
          <a:prstGeom prst="rect">
            <a:avLst/>
          </a:prstGeom>
        </p:spPr>
        <p:txBody>
          <a:bodyPr vert="horz" lIns="88353" tIns="44176" rIns="88353" bIns="44176" rtlCol="0"/>
          <a:lstStyle>
            <a:lvl1pPr algn="r">
              <a:defRPr sz="1200"/>
            </a:lvl1pPr>
          </a:lstStyle>
          <a:p>
            <a:fld id="{CC5818EE-D2A7-450A-B2A7-3C7C3D64BB62}" type="datetimeFigureOut">
              <a:rPr lang="es-ES" smtClean="0"/>
              <a:t>15/11/2023</a:t>
            </a:fld>
            <a:endParaRPr lang="es-ES"/>
          </a:p>
        </p:txBody>
      </p:sp>
      <p:sp>
        <p:nvSpPr>
          <p:cNvPr id="4" name="3 Marcador de pie de página"/>
          <p:cNvSpPr>
            <a:spLocks noGrp="1"/>
          </p:cNvSpPr>
          <p:nvPr>
            <p:ph type="ftr" sz="quarter" idx="2"/>
          </p:nvPr>
        </p:nvSpPr>
        <p:spPr>
          <a:xfrm>
            <a:off x="0" y="9442877"/>
            <a:ext cx="2950678" cy="496506"/>
          </a:xfrm>
          <a:prstGeom prst="rect">
            <a:avLst/>
          </a:prstGeom>
        </p:spPr>
        <p:txBody>
          <a:bodyPr vert="horz" lIns="88353" tIns="44176" rIns="88353" bIns="44176"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6590" y="9442877"/>
            <a:ext cx="2950678" cy="496506"/>
          </a:xfrm>
          <a:prstGeom prst="rect">
            <a:avLst/>
          </a:prstGeom>
        </p:spPr>
        <p:txBody>
          <a:bodyPr vert="horz" lIns="88353" tIns="44176" rIns="88353" bIns="44176" rtlCol="0" anchor="b"/>
          <a:lstStyle>
            <a:lvl1pPr algn="r">
              <a:defRPr sz="1200"/>
            </a:lvl1pPr>
          </a:lstStyle>
          <a:p>
            <a:fld id="{75C55384-A26B-4789-B8DA-92AB010C375A}" type="slidenum">
              <a:rPr lang="es-ES" smtClean="0"/>
              <a:t>‹#›</a:t>
            </a:fld>
            <a:endParaRPr lang="es-ES"/>
          </a:p>
        </p:txBody>
      </p:sp>
    </p:spTree>
    <p:extLst>
      <p:ext uri="{BB962C8B-B14F-4D97-AF65-F5344CB8AC3E}">
        <p14:creationId xmlns:p14="http://schemas.microsoft.com/office/powerpoint/2010/main" val="16936352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3" y="2"/>
            <a:ext cx="2950475" cy="497047"/>
          </a:xfrm>
          <a:prstGeom prst="rect">
            <a:avLst/>
          </a:prstGeom>
        </p:spPr>
        <p:txBody>
          <a:bodyPr vert="horz" lIns="95703" tIns="47852" rIns="95703" bIns="47852" rtlCol="0"/>
          <a:lstStyle>
            <a:lvl1pPr algn="l">
              <a:defRPr sz="1400"/>
            </a:lvl1pPr>
          </a:lstStyle>
          <a:p>
            <a:endParaRPr lang="es-ES"/>
          </a:p>
        </p:txBody>
      </p:sp>
      <p:sp>
        <p:nvSpPr>
          <p:cNvPr id="3" name="2 Marcador de fecha"/>
          <p:cNvSpPr>
            <a:spLocks noGrp="1"/>
          </p:cNvSpPr>
          <p:nvPr>
            <p:ph type="dt" idx="1"/>
          </p:nvPr>
        </p:nvSpPr>
        <p:spPr>
          <a:xfrm>
            <a:off x="3856742" y="2"/>
            <a:ext cx="2950475" cy="497047"/>
          </a:xfrm>
          <a:prstGeom prst="rect">
            <a:avLst/>
          </a:prstGeom>
        </p:spPr>
        <p:txBody>
          <a:bodyPr vert="horz" lIns="95703" tIns="47852" rIns="95703" bIns="47852" rtlCol="0"/>
          <a:lstStyle>
            <a:lvl1pPr algn="r">
              <a:defRPr sz="1400"/>
            </a:lvl1pPr>
          </a:lstStyle>
          <a:p>
            <a:fld id="{7214ED88-603B-489E-A5E1-A4601A4EDDC2}" type="datetimeFigureOut">
              <a:rPr lang="es-ES" smtClean="0"/>
              <a:t>15/11/2023</a:t>
            </a:fld>
            <a:endParaRPr lang="es-ES"/>
          </a:p>
        </p:txBody>
      </p:sp>
      <p:sp>
        <p:nvSpPr>
          <p:cNvPr id="4" name="3 Marcador de imagen de diapositiva"/>
          <p:cNvSpPr>
            <a:spLocks noGrp="1" noRot="1" noChangeAspect="1"/>
          </p:cNvSpPr>
          <p:nvPr>
            <p:ph type="sldImg" idx="2"/>
          </p:nvPr>
        </p:nvSpPr>
        <p:spPr>
          <a:xfrm>
            <a:off x="920750" y="747713"/>
            <a:ext cx="4967288" cy="3725862"/>
          </a:xfrm>
          <a:prstGeom prst="rect">
            <a:avLst/>
          </a:prstGeom>
          <a:noFill/>
          <a:ln w="12700">
            <a:solidFill>
              <a:prstClr val="black"/>
            </a:solidFill>
          </a:ln>
        </p:spPr>
      </p:sp>
      <p:sp>
        <p:nvSpPr>
          <p:cNvPr id="5" name="4 Marcador de notas"/>
          <p:cNvSpPr>
            <a:spLocks noGrp="1"/>
          </p:cNvSpPr>
          <p:nvPr>
            <p:ph type="body" sz="quarter" idx="3"/>
          </p:nvPr>
        </p:nvSpPr>
        <p:spPr>
          <a:xfrm>
            <a:off x="680880" y="4721942"/>
            <a:ext cx="5447030" cy="4473416"/>
          </a:xfrm>
          <a:prstGeom prst="rect">
            <a:avLst/>
          </a:prstGeom>
        </p:spPr>
        <p:txBody>
          <a:bodyPr vert="horz" lIns="95703" tIns="47852" rIns="95703" bIns="47852"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3" y="9442155"/>
            <a:ext cx="2950475" cy="497047"/>
          </a:xfrm>
          <a:prstGeom prst="rect">
            <a:avLst/>
          </a:prstGeom>
        </p:spPr>
        <p:txBody>
          <a:bodyPr vert="horz" lIns="95703" tIns="47852" rIns="95703" bIns="47852" rtlCol="0" anchor="b"/>
          <a:lstStyle>
            <a:lvl1pPr algn="l">
              <a:defRPr sz="1400"/>
            </a:lvl1pPr>
          </a:lstStyle>
          <a:p>
            <a:endParaRPr lang="es-ES"/>
          </a:p>
        </p:txBody>
      </p:sp>
      <p:sp>
        <p:nvSpPr>
          <p:cNvPr id="7" name="6 Marcador de número de diapositiva"/>
          <p:cNvSpPr>
            <a:spLocks noGrp="1"/>
          </p:cNvSpPr>
          <p:nvPr>
            <p:ph type="sldNum" sz="quarter" idx="5"/>
          </p:nvPr>
        </p:nvSpPr>
        <p:spPr>
          <a:xfrm>
            <a:off x="3856742" y="9442155"/>
            <a:ext cx="2950475" cy="497047"/>
          </a:xfrm>
          <a:prstGeom prst="rect">
            <a:avLst/>
          </a:prstGeom>
        </p:spPr>
        <p:txBody>
          <a:bodyPr vert="horz" lIns="95703" tIns="47852" rIns="95703" bIns="47852" rtlCol="0" anchor="b"/>
          <a:lstStyle>
            <a:lvl1pPr algn="r">
              <a:defRPr sz="1400"/>
            </a:lvl1pPr>
          </a:lstStyle>
          <a:p>
            <a:fld id="{3AEFDED8-8EB0-4863-833B-4354FFA0A19C}" type="slidenum">
              <a:rPr lang="es-ES" smtClean="0"/>
              <a:t>‹#›</a:t>
            </a:fld>
            <a:endParaRPr lang="es-ES"/>
          </a:p>
        </p:txBody>
      </p:sp>
    </p:spTree>
    <p:extLst>
      <p:ext uri="{BB962C8B-B14F-4D97-AF65-F5344CB8AC3E}">
        <p14:creationId xmlns:p14="http://schemas.microsoft.com/office/powerpoint/2010/main" val="9777502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E4371FC3-51A7-B65A-E1FE-4E15B191C0C5}"/>
              </a:ext>
            </a:extLst>
          </p:cNvPr>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2487BB8-CA91-8DC0-C2D7-E45B3718AE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B29920C6-A88D-5132-2410-54BE4B381C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itchFamily="34" charset="0"/>
              </a:defRPr>
            </a:lvl1pPr>
            <a:lvl2pPr marL="742950" indent="-285750">
              <a:defRPr>
                <a:solidFill>
                  <a:schemeClr val="tx1"/>
                </a:solidFill>
                <a:latin typeface="Verdana" panose="020B0604030504040204" pitchFamily="34" charset="0"/>
                <a:cs typeface="Arial" pitchFamily="34" charset="0"/>
              </a:defRPr>
            </a:lvl2pPr>
            <a:lvl3pPr marL="1143000" indent="-228600">
              <a:defRPr>
                <a:solidFill>
                  <a:schemeClr val="tx1"/>
                </a:solidFill>
                <a:latin typeface="Verdana" panose="020B0604030504040204" pitchFamily="34" charset="0"/>
                <a:cs typeface="Arial" pitchFamily="34" charset="0"/>
              </a:defRPr>
            </a:lvl3pPr>
            <a:lvl4pPr marL="1600200" indent="-228600">
              <a:defRPr>
                <a:solidFill>
                  <a:schemeClr val="tx1"/>
                </a:solidFill>
                <a:latin typeface="Verdana" panose="020B0604030504040204" pitchFamily="34" charset="0"/>
                <a:cs typeface="Arial" pitchFamily="34" charset="0"/>
              </a:defRPr>
            </a:lvl4pPr>
            <a:lvl5pPr marL="2057400" indent="-228600">
              <a:defRPr>
                <a:solidFill>
                  <a:schemeClr val="tx1"/>
                </a:solidFill>
                <a:latin typeface="Verdana" panose="020B0604030504040204" pitchFamily="34" charset="0"/>
                <a:cs typeface="Arial"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defRPr/>
            </a:pPr>
            <a:fld id="{A89BA5D8-0D9B-408C-A0F6-723B4EFEC8D5}" type="slidenum">
              <a:rPr kumimoji="0" lang="tr-TR" alt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itchFamily="34" charset="0"/>
              </a:rPr>
              <a:pPr marL="0" marR="0" lvl="0" indent="0" algn="r" defTabSz="914400" rtl="0" eaLnBrk="0" fontAlgn="base" latinLnBrk="0" hangingPunct="0">
                <a:lnSpc>
                  <a:spcPct val="100000"/>
                </a:lnSpc>
                <a:spcBef>
                  <a:spcPct val="0"/>
                </a:spcBef>
                <a:spcAft>
                  <a:spcPct val="0"/>
                </a:spcAft>
                <a:buClrTx/>
                <a:buSzTx/>
                <a:buFontTx/>
                <a:buNone/>
                <a:defRPr/>
              </a:pPr>
              <a:t>1</a:t>
            </a:fld>
            <a:endParaRPr kumimoji="0" lang="tr-TR"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56994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20000"/>
          </a:bodyPr>
          <a:lstStyle/>
          <a:p>
            <a:pPr marL="0" lvl="0" indent="0" algn="just" rtl="0">
              <a:lnSpc>
                <a:spcPct val="80000"/>
              </a:lnSpc>
              <a:spcBef>
                <a:spcPct val="0"/>
              </a:spcBef>
              <a:spcAft>
                <a:spcPct val="0"/>
              </a:spcAft>
              <a:buSzPts val="1400"/>
              <a:buNone/>
            </a:pPr>
            <a:r>
              <a:rPr lang="tr" sz="1600" b="0" i="0" u="none" strike="noStrike">
                <a:latin typeface="Calibri"/>
              </a:rPr>
              <a:t>Cardiff Ekonomisinde dirençlilik oluşturma unsurları • Şehir, özellikle Cardiff'in merkezinde işletme vergilerinde indirim sağlayan bir "girişim bölgesi" oluşturarak ve Cardiff Üniversitesi'ni şehrin gelişimine katarak önemli iş sektörlerine ve iş gücüne yatırım yapılmasını sağlamaktadır. Toplum • Kurumsal Kalkınma Planı (2014) aracılığıyla iyi tasarlanmış, bağlantılı ve sürdürülebilir toplumlar için planlama yaparak uygun fiyatlı konut talebi karşılanmaktadır. Çevre • İş yerlerine erişimi artırmak için bir toplu taşıma ağı geliştirilmiştir.  "Metro projesi" olarak adlandırılan proje, bölgeler arası bağlantıyı geliştirmeyi ve daha kaliteli ulaşım hizmeti sunmayı amaçlamaktadır.  Kurumlar • Kentin orta vadeli vizyonu - Kurumsal Plan 2015-2017 (Corporate Plan 2015-2017) - Cardiff'in "Avrupa'nın en yaşanabilir başkenti" olma hedeflerini göstermektedir. • Cardiff metro bölgesinde daha etkin arazi kullanım planlaması için politika koordinasyonu, kamu ve özel sektör temsilcilerini bir danışma kurulunda bir araya getiren Cardiff Başkent Bölgesi Kurulunun (2013) oluşturulmasıyla ele alınmıştır. Yeni bir proje olan City Region Exchange, bölgenin kapasitelerini bir araya getirmeyi ve şehir ile bölge arasındaki etkileşimi teşvik etmeyi amaçlamaktadır. Sonuçlar • Cardiff, Cardiff Başkent Bölgesi'ndeki komşu belediyelerle politikaların yatay koordinasyonunu geliştirmek için bir strateji ortaya koymuştur.  Özellikle konut ve ulaşım hizmetleriyle ilgili olan bu strateji, toplu taşıma araçlarına ve işlere daha iyi erişimi kolaylaştırmakta ve komşu topluluklarda yaşayan insanların şehirdeki işlere daha kolay erişebilmesi sayesinde Cardiff şehri içindeki konut piyasası üzerindeki baskının azaltılmasına yardımcı olmaktadır. • Cardiff Başkent Bölgesi genelinde politikaların daha yakından bütünleştirilmesi; bölgenin iş dünyası ve gençlerin bölgede kalması için cazibesini artırırken, aynı zamanda bölgedeki bazı toplumsal eşitsizlikleri de gidermektedir. Ulaşım seçeneklerinin daha iyi bir şekilde birbirine bağlanması, düşük gelir gruplarının daha geniş bir alandaki işlere erişimine ve gençlerin uygun fiyatlı bölgelere yerleşip iş yerlerine gidip gelmelerine yardımcı olur. • İş fırsatlarına erişimin iyileştirilmesi için bölge halkıyla yakın bir iş birliği kurularak toplum tarafından dışlanmış grupların kapasitelerinin geliştirilmesi daha fazla teşvik edilebilir</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3916178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60299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924809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70000" lnSpcReduction="20000"/>
          </a:bodyPr>
          <a:lstStyle/>
          <a:p>
            <a:pPr marL="0" lvl="0" indent="0" algn="just" rtl="0">
              <a:lnSpc>
                <a:spcPct val="80000"/>
              </a:lnSpc>
              <a:spcBef>
                <a:spcPct val="0"/>
              </a:spcBef>
              <a:spcAft>
                <a:spcPct val="0"/>
              </a:spcAft>
              <a:buSzPts val="1400"/>
              <a:buNone/>
            </a:pPr>
            <a:r>
              <a:rPr lang="tr" sz="1600" b="0" i="0" u="none" strike="noStrike">
                <a:latin typeface="Calibri"/>
              </a:rPr>
              <a:t>Lizbon Ekonomisinde Dirençlilik Oluşturmaya Yönelik Unsurlar - Büyümeyi ve istihdam yaratmayı kolaylaştırmak için çeşitli ekonomik stratejiler uygulanmaktadır. Kentin 2030 ekonomik stratejisinin hedefi Lizbon'u Avrupa'nın en rekabetçi, yenilikçi ve yaratıcı kentlerinden biri olarak tanıtmaktır. - Kent Konseyi ve Portekiz Ticaret Odası ortaklığıyla oluşturulan kentin yatırım tanıtım ajansı "Invest Lisboa" yardımıyla kent ekonomisini geliştirmek için yatırım çekilmesi bu plan dâhilindedir. - Mevcut yerel sektörleri canlandırmak için gerekli destek, Kent Konseyi tarafından iş dernekleri ve Portekiz Ticaret Odası ile birlikte sağlanmaktadır. - Girişimcilik konusunda ise Startup Lisboa (2011), gençler ve yaşlılar için girişimciliği teşvik eden Lisbon Empreende programı (2013) ve nesiller arası girişimcilik girişimlerini teşvik eden United at Work programı (2013) gibi çeşitli programlar aracılığıyla teşvik edilmektedir. Toplum - Belediye, "Lizbon Belediye Destek Ödeneği Yönetmeliği" ve "BIP/ZIP Programı" aracılığıyla toplumsal eşitsizlikleri azaltmak için yerel topluluklarla birlikte çalışmakta; Belediye Kültür ve Vatandaşlık Konseyi ve Belediye Eşitlik Konseyi aracılığıyla sivil hayata katılımı teşvik etmektedir. - Dezavantajlı grupları ve toplumu desteklemek ve vatandaşları acil durum müdahalesine dâhil etmek için Lizbon Sosyal Acil Durum Fonu ve Toplum Söndürücüleri Mouraria projesi gibi toplumsal politikalar geliştirilmiştir. - Freguesiaların (mahalle yönetimlerinin) rolü, özellikle Lizbon Sosyal Ağı'nın temelini oluşturan freguesiaların sosyal komisyonları olmak üzere, sosyal uyumu teşvik etmek için topluluklarda vatandaş ağlarının oluşturulması açısından önem arz etmektedir. Çevre - Plano de Desenvolvimento Social de Lisboa ve Agenda Estratégica 2013-2015 kalkınma planları ve Kentsel Dönüşüm için Öncelikli Yatırım Programı gibi yatırım programları aracılığıyla yaşam kalitesini artırmaya yönelik yatırımlar yapılmaktadır. Kurumlar - Kentin ekonomisini yenileme ihtiyacını da beraberinde getiren stratejik vizyonu, 2013-20 uzun vadeli vizyonunda ve Kent Yönetimi Programında (2013-17) açıkça belirtilmiştir - Lizbon Bölgesel Koordinasyon ve Kalkınma Komisyonu (CCDR-LVT) ile yakın bir ilişki kurularak politika tutarlılığını artırmak için ulusal ajansla koordinasyon sağlanmıştır. - BIP/ZIP Programı kapsamında freguesias'ın sorumluluklarını artırmak için idari adem-i merkeziyetçilik reformu devreye sokulmuştur. Sonuçlar - Lizbon şehri, şehir kaynaklarını ihtiyaç sahiplerine ve yerel toplulukların yaşam kalitesini artıran girişimlere daha verimli bir şekilde aktarmak için alt düzey yönetimlere, yani freguesialara güvenebilir. Freguesialar aynı zamanda vatandaşların yerel girişimlere katılımında da önemli bir rol oynamaktadır ve bu nedenle freguesialara daha fazla sorumluluk verilmesi, kaynakların daha verimli bir şekilde tahsis edilmesi için başarılı bir araç olmuştur. - Uzun vadede bir yaşam standardı elde etmek için, daha iyi ekonomik beklentiler ve küresel ekonomiye daha yüksek derecede uyum sağlanması büyük önem taşımaktadır. Bu nedenle, kentin ekonomisini çeşitlendirmek ve girişimcilik ekosistemlerinin gelişimini güçlendirmek için yaptığı yatırımlar, gelecekte kentin refahı için faydalı olacaktır. - Kentsel dönüşümün yerel nüfusun yerinden edilmesine ne ölçüde yol açtığının incelenmesinin yanı sıra kentsel dönüşüm sürecinde yerleşik mahalle topluluklarını etkileyen mekanizmaların anlaşılması da büyük önem arz etmektedir. Bu, şu hususları belirleyebilir veya önerebilir 1) politikaların iyileştirilebileceği alanlar veya yolların belirlenmesi; 2) mevcut kaynakların en iyi şekilde kullanılmasının sağlanması ve 3) programların toplumların günlük yaşamlarına nasıl etkin bir şekilde adapte edilebileceğinin belirlenmesine yardımcı olunması. </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237302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77500" lnSpcReduction="20000"/>
          </a:bodyPr>
          <a:lstStyle/>
          <a:p>
            <a:pPr marL="0" lvl="0" indent="0" algn="just" rtl="0">
              <a:lnSpc>
                <a:spcPct val="80000"/>
              </a:lnSpc>
              <a:spcBef>
                <a:spcPct val="0"/>
              </a:spcBef>
              <a:spcAft>
                <a:spcPct val="0"/>
              </a:spcAft>
              <a:buSzPts val="1400"/>
              <a:buNone/>
            </a:pPr>
            <a:r>
              <a:rPr lang="tr" sz="1600" b="0" i="0" u="none" strike="noStrike">
                <a:latin typeface="Calibri"/>
              </a:rPr>
              <a:t>Oslo'da dirençlilik oluşturma unsurları - Oslo'da girişimcilik ve yenilikçilik, "Oslo Start-up" adlı çevrim içi yardım hizmeti gibi bir dizi destek programı aracılığıyla artmaktadır. - Rekabetçiliği artırmaya yönelik iş birliği yaklaşımının temelinde, "#ProjectOsloRegion" stratejisi aracılığıyla ekonomik çeşitliliği ve bölgesel refahı artırmak için iş birliği yapan 78 yerel komşu yönetimi bünyesinde barındıran Oslo Bölgesel İttifakı yer almaktadır. Toplum - Oslo, Oslo'nun kentsel gelişimine yönelik master planın oluşturulmasına katılım sağlayan aktif bir sivil toplum yapısına sahiptir. - Yabancı uyruklu sakinler ve sosyal açıdan dezavantajlı gruplar, "Akademide Çeşitlilik Odağı" ve "İş Yerinde Çeşitlilik" gibi çeşitli programlar aracılığıyla desteklenmektedir. Çevre - Oslo'nun kompakt şehir stratejisi, artan nüfusu sürdürülebilir bir şekilde barındırmayı, etkili arazi kullanım politikalarını, "Oslo'nun Master Planı" ve "Mekânsal Gelişim için Bölgesel Planı" amaçlamaktadır. - Oslo'nun hizmetlere erişim yönünde gösterdiği yoğun gelişim, Akershus Eyalet Konseyi'nin bölgesel planı gibi toplu taşıma arterleri boyunca yapılan çalışmalarla ele alınmaktadır. Kurumlar - Oslo, 2050 yılına kadar metropoliten alan için bir kalkınma vizyonu içeren Oslo-Akershus Ortak Bölgesel Mekânsal Kalkınma Planı (2008) ile metropoliten ölçekte politika koordinasyonuna dayalı uzun vadeli bir vizyon benimsemiştir. - Oslo, politikalarını Oslo-Akershus bölgesinde ulusal yönetim ile çatışan planlama önerilerinin denetimi ve çözümü için bir temsilcisi bulunan ulusal yönetim ile koordine etmektedir. Sonuçlar - Oslo ekonomisinin Norveç'in petrol endüstrisine olan bağımlılığının erken dönemde farkına varılması, dikkatleri dijital ekonomi ve finansal hizmetler gibi diğer ekonomik sektörlerin gelişimine çekmiştir. Dolayısıyla kentin ekonomik uyum kabiliyeti, başta dijital ekonomi olmak üzere gelişmekte olan sektörlerin desteklenmesiyle güçlenecektir. - Artan nüfus karşısında Oslo ve çevresindeki Akershus bölgesi; mekânsal planlama, ulaşım ve ekonomik kalkınma konularında metropoliten alan genelinde planlamayı koordine etmektedir. Bu koordinasyon, metropoliten bölge genelinde ulaşım hizmetlerinin daha iyi bir şekilde bütünleştirilmesini ve Oslo'nun 2008 Master Planında ana hatları çizilen yeni konut ve kamu altyapısının geliştirilmesinin yönetimini kolaylaştırmaktadır. - Oslo ekonomisinin petrol endüstrisindeki uzun hizmet kuyruğunun ötesinde küresel pazarlara entegrasyonu daha da geliştirilebilir. İş kümelerini ve yeni girişimleri destekleme çabaları, büyüyen bir yeni girişim ortamını desteklemek için gerekli becerilerin ve iş hizmetlerinin geliştirilmesi için özel sektör ve akademik sektörle daha yakın bir iş birliğine ihtiyaç duyabilir. Bu, Oslo'nun girişimci topluluğunu daha da geliştirebilir ve ekonomisinin uluslararası bağlantılarını artırabilir.</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84829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65000" lnSpcReduction="20000"/>
          </a:bodyPr>
          <a:lstStyle/>
          <a:p>
            <a:pPr marL="0" lvl="0" indent="0" algn="just" rtl="0">
              <a:lnSpc>
                <a:spcPct val="80000"/>
              </a:lnSpc>
              <a:spcBef>
                <a:spcPct val="0"/>
              </a:spcBef>
              <a:spcAft>
                <a:spcPct val="0"/>
              </a:spcAft>
              <a:buSzPts val="1400"/>
              <a:buNone/>
            </a:pPr>
            <a:r>
              <a:rPr lang="tr" sz="1600" b="0" i="0" u="none" strike="noStrike">
                <a:latin typeface="Calibri"/>
              </a:rPr>
              <a:t>Ottawa Ekonomisinde Dirençlilik Oluşturmaya Yönelik Unsurlar - Ottawa'nın ekonomisini çeşitlendirmeye yönelik stratejisi "Yenilik için Ortaklık" (2015-2018) ekonomik kalkınma planının ana hatlarını çizmektedir. - "Invest Ottawa" (2012) ajansı ve Sermaye Yatırımı Takip Programı (CIY) (2012) aracılığıyla yatırımcıların ilgisini çekmek ve işleri büyütmektir. - Girişimcilik ve yenilikçilik Ottawa'nın ekonomik refahına katkıda bulunmaktadır. Toplumsal Ekonomik Kalkınma (CED) Hibe Programı ve "Lead-to-Win" projesi, yeni işletmeler ve start-up'lar için sunulan yerel desteklere örnektir. - Turizm ve kurumsal seyahat faaliyetleri başta olmak üzere çeşitli büyük etkinliklerin proaktif bir şekilde hedeflenmesinden ve bunlara katılım sağlanmasından sorumlu büyük bir ofis olan Events Ottawa'nın kurulmasıyla ekonominin canlandırılması için turizmden fayda sağlanmasıdır. - Ekonomiyi desteklemek için nitelikli yeteneklerin şehre kazandırılması ve elde tutulması şehrin gündeminde üst sıralarda yer almaktadır. Şu anda "Yetenek Çekme Araç Kiti" isimli bir strateji geliştirilmektedir. Toplum - Ottawa, Planlama Primer Programını başlatarak bölge sakinlerini arazi kullanım planlamasına katılmaya teşvik etmektedir. - Göçmenlerin girişimciliğinin teşvik edilmesi ve asimilasyonun kolaylaştırılması hedeflenmektedir. Örneğin, üç yıldır "Geleneksel Göçmen Girişimci Ödülleri"ne ev sahipliği yapmaktadır. Çevre - Yoğun gelişme: Ottawa, Ottawa şehrinin Resmi Planı (2012-2016) aracılığıyla konut yoğunluğunu artırmıştır ve bu plan, Ottawa'da konutların yoğunlaştırılması artmış olup bu durum konutların yoğunluğunun ulaşım hizmetinin yüksek olduğu veya konutların iş yerlerine yakın olduğu bölgelere yönlendirilmesine neden olmaktadır. - Toplu taşıma: Ottawa, yeni bir hafif raylı sistem (light rail transit (LRT)) ağının geliştirilmesi ile sürdürülebilir hareketliliği teşvik etmektedir. - Toplu taşıma sistemleri aracılığıyla bağlantı noktaları oluşturarak nüfusu nehrin her iki yakasına bağlamayı amaçlayan "Zibi" gibi toplu taşıma ile iyi bağlantılara sahip kentsel dönüşüm projeleri devam etmektedir. Kurumlar - Ottawa, bölgesel ortaklarla stratejik bir program için "Geleceğimizi Seçelim" (2008) ve Gatineau ve Ulusal Başkent Komisyonu ile ortaklaşa Sürdürülebilirlik ve Dayanıklılık Planı (2012) gibi girişimlere imza atmıştır. - Özel sektörle kurulan Invest Ottawa, Events Ottawa ve Ottawa İş Geliştirme Alanları Konseyi gibi yeni ortaklıklar Ottawa'nın ekonomik olarak kalkınmasına yardımcı olmaktadır. Sonuçlar - Ottawa'nın Gatineau şehri ve Ulusal Başkent Komisyonu ile birlikte bir Sürdürülebilirlik ve Dayanıklılık Planı geliştirmeye yönelik bütünleşik yaklaşımı, belediye sınırlarının ötesinde yatay politika koordinasyonunu (örneğin ekonomi, enerji ve arazi kullanımı planlaması) mümkün kılmakta ve kente ve ulusal Başkent Bölgesine olası sorunlar yaşanması durumunda yardımcı olmaktadır. - Kentin Yenilikçilik için Ortaklıklar gibi girişimleri; ekonomik faaliyetleri kamu sektörü odaklı iş piyasasının ötesinde turizm, girişimcilik ve diğer sektörlerde çeşitlendirmekte, kamu sektöründeki yapısal değişikliklere karşı ekonomisini güçlendirmekte ve diğer başkentler için iyi bir örnek oluşturmaktadır. - Şehir bugüne kadar, yeşil alanı korurken nüfus artışı ve konut ihtiyaçlarını karşılamak için konut yoğunluğunu artırarak ve şehrin uyum kapasitesini güçlendirerek kompakt kentsel formunu başarılı bir şekilde korumuştur. Bu yaklaşım daha fazla desteklenmelidir. Özellikle toplu taşıma ağını destekleyici gelişmelerin teşvik edilmesi, kent sakinlerinin hizmetlere ve iş yerlerine erişebilirliğini artıracaktır. - Kentin ekonomik kalkınma stratejisi yatırımcı çekme, iş alanlarını genişletme, girişimcilik, turizm gelişimi, araştırma ve bilgi araçlarına odaklanacaktır. Bu strateji; komşu belediyeler, üniversiteler ve özel sektör ile sürekli iş birliği içerisinde olmayı kaçınılmaz kılacaktır.</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6103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529569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250447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121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439403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122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947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5398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123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557636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124</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081620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125</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223233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126</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572978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127</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9382319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128</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715816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129</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22088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130</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924597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131</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178631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132</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0953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55057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133</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5616641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134</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75606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135</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3593342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136</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715758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137</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920838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138</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13746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ct val="0"/>
                </a:spcBef>
                <a:spcAft>
                  <a:spcPct val="0"/>
                </a:spcAft>
                <a:buClr>
                  <a:srgbClr val="000000"/>
                </a:buClr>
                <a:buSzPts val="1400"/>
                <a:buFont typeface="Arial"/>
                <a:buNone/>
                <a:tabLst/>
                <a:defRPr/>
              </a:pPr>
              <a:t>139</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468326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ts val="0"/>
              </a:spcBef>
              <a:spcAft>
                <a:spcPts val="0"/>
              </a:spcAft>
              <a:buSzPts val="1400"/>
              <a:buNone/>
            </a:pPr>
            <a:endParaRPr sz="1110" dirty="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141</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063985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ts val="0"/>
              </a:spcBef>
              <a:spcAft>
                <a:spcPts val="0"/>
              </a:spcAft>
              <a:buSzPts val="1400"/>
              <a:buNone/>
            </a:pPr>
            <a:endParaRPr sz="1110" dirty="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142</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19111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ts val="0"/>
              </a:spcBef>
              <a:spcAft>
                <a:spcPts val="0"/>
              </a:spcAft>
              <a:buSzPts val="1400"/>
              <a:buNone/>
            </a:pPr>
            <a:endParaRPr sz="1110" dirty="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143</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321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219376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ts val="0"/>
              </a:spcBef>
              <a:spcAft>
                <a:spcPts val="0"/>
              </a:spcAft>
              <a:buSzPts val="1400"/>
              <a:buNone/>
            </a:pPr>
            <a:endParaRPr sz="1110" dirty="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ca-ES" sz="14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144</a:t>
            </a:fld>
            <a:endParaRPr kumimoji="0" sz="1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7620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5584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3302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19</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9046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20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607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21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677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22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87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61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23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9103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24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34144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25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3919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26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7226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27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5647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54" name="Google Shape;54;p2: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62" name="Google Shape;62;p3: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88" name="Google Shape;88;p4: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05" name="Google Shape;105;p5: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89" name="Google Shape;189;p6: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088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09" name="Google Shape;209;p8: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28" name="Google Shape;228;p9: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38" name="Google Shape;238;p10: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46" name="Google Shape;246;p11: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54" name="Google Shape;254;p12: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63" name="Google Shape;263;p13:notes"/>
          <p:cNvSpPr>
            <a:spLocks noGrp="1" noRot="1" noChangeAspect="1"/>
          </p:cNvSpPr>
          <p:nvPr>
            <p:ph type="sldImg" idx="2"/>
          </p:nvPr>
        </p:nvSpPr>
        <p:spPr>
          <a:xfrm>
            <a:off x="2857500" y="514350"/>
            <a:ext cx="3429000" cy="2571750"/>
          </a:xfrm>
          <a:custGeom>
            <a:avLst/>
            <a:gdLst/>
            <a:ahLst/>
            <a:cxnLst/>
            <a:rect l="l" t="t" r="r" b="b"/>
            <a:pathLst>
              <a:path w="119999" h="119999"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43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2435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44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61649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45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05359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46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942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5510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47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20000"/>
          </a:bodyPr>
          <a:lstStyle/>
          <a:p>
            <a:pPr algn="just" rtl="0"/>
            <a:r>
              <a:rPr lang="tr" sz="1200" b="1" i="0" u="none" strike="noStrike">
                <a:solidFill>
                  <a:srgbClr val="F79646"/>
                </a:solidFill>
                <a:latin typeface="Source Sans Pro" charset="0"/>
                <a:ea typeface="Source Sans Pro" charset="0"/>
              </a:rPr>
              <a:t>Yansıtıcılık</a:t>
            </a:r>
          </a:p>
          <a:p>
            <a:pPr algn="just" rtl="0"/>
            <a:r>
              <a:rPr lang="tr" sz="1200" b="0" i="0" u="none" strike="noStrike">
                <a:latin typeface="Source Sans Pro" charset="0"/>
                <a:ea typeface="Source Sans Pro" charset="0"/>
              </a:rPr>
              <a:t>	Planlamacılar ve karar vericiler, hareketlilik sistemlerini etkileyen yapısal ve sürekli artan belirsizlik ve değişiklikler üzerinde düşünmelidir. Bu mekanizmaların sistematik olarak gözden geçirilmesi ve geçmiş deneyimlerden çıkarılan derslerle uyarlanması için mekanizmalar kurulmalıdır. </a:t>
            </a:r>
          </a:p>
          <a:p>
            <a:pPr algn="just" rtl="0"/>
            <a:r>
              <a:rPr lang="tr" sz="1200" b="0" i="0" u="none" strike="noStrike">
                <a:latin typeface="Source Sans Pro" charset="0"/>
                <a:ea typeface="Source Sans Pro" charset="0"/>
              </a:rPr>
              <a:t>Dayanıklılık</a:t>
            </a:r>
          </a:p>
          <a:p>
            <a:pPr algn="just" rtl="0"/>
            <a:r>
              <a:rPr lang="tr" sz="1200" b="0" i="0" u="none" strike="noStrike">
                <a:latin typeface="Source Sans Pro" charset="0"/>
                <a:ea typeface="Source Sans Pro" charset="0"/>
              </a:rPr>
              <a:t>	Dayanıklı hareketlilik sistemleri; önemli bir hasar veya işlev kaybı (etkinin emilmesi) yaşamadan aksamaların ve tehlike olaylarının etkilerine dayanacak şekilde iyi tasarlanmış ve üretilmiştir. Olası başarısızlıkları tahmin etme olanağı tanırlar. Dayanıklı kentsel hareketlilik; kırılgan ulaşım sistemleri ve araçlarından bağımsız olarak, aynı zamanda kentin dayanıklı bir mekânsal düzeni ve yapısıdır.</a:t>
            </a:r>
          </a:p>
          <a:p>
            <a:pPr algn="just" rtl="0"/>
            <a:r>
              <a:rPr lang="tr" sz="1200" b="0" i="0" u="none" strike="noStrike">
                <a:latin typeface="Source Sans Pro" charset="0"/>
                <a:ea typeface="Source Sans Pro" charset="0"/>
              </a:rPr>
              <a:t>Yedeklilik</a:t>
            </a:r>
          </a:p>
          <a:p>
            <a:pPr algn="just" rtl="0"/>
            <a:r>
              <a:rPr lang="tr" sz="1200" b="0" i="0" u="none" strike="noStrike">
                <a:latin typeface="Source Sans Pro" charset="0"/>
                <a:ea typeface="Source Sans Pro" charset="0"/>
              </a:rPr>
              <a:t>	Belirli bir ihtiyaca ulaşmak veya belirli bir işlevi yerine getirmek için</a:t>
            </a:r>
          </a:p>
          <a:p>
            <a:pPr algn="just" rtl="0"/>
            <a:r>
              <a:rPr lang="tr" sz="1200" b="0" i="0" u="none" strike="noStrike">
                <a:latin typeface="Source Sans Pro" charset="0"/>
                <a:ea typeface="Source Sans Pro" charset="0"/>
              </a:rPr>
              <a:t>birden fazla yolun varlığı fazlalığını gösterir. Bu; verimsiz tasarımın bir dışsal sonucu olmaktan ziyade, </a:t>
            </a:r>
          </a:p>
          <a:p>
            <a:pPr algn="just" rtl="0"/>
            <a:r>
              <a:rPr lang="tr" sz="1200" b="0" i="0" u="none" strike="noStrike">
                <a:latin typeface="Source Sans Pro" charset="0"/>
                <a:ea typeface="Source Sans Pro" charset="0"/>
              </a:rPr>
              <a:t>bilinçli, uygun maliyetli ve kent ölçeğinde öncelikli olmalıdır.</a:t>
            </a:r>
          </a:p>
          <a:p>
            <a:pPr algn="just" rtl="0"/>
            <a:r>
              <a:rPr lang="tr" sz="1200" b="1" i="0" u="none" strike="noStrike" baseline="0">
                <a:latin typeface="Source Sans Pro" charset="0"/>
                <a:ea typeface="Source Sans Pro" charset="0"/>
              </a:rPr>
              <a:t>Esneklik </a:t>
            </a:r>
            <a:r>
              <a:rPr lang="tr" sz="1200" b="0" i="0" u="none" strike="noStrike" baseline="0">
                <a:highlight>
                  <a:srgbClr val="000000">
                    <a:alpha val="0"/>
                  </a:srgbClr>
                </a:highlight>
                <a:latin typeface="Source Sans Pro" charset="0"/>
                <a:ea typeface="Source Sans Pro" charset="0"/>
              </a:rPr>
              <a:t>	</a:t>
            </a:r>
          </a:p>
          <a:p>
            <a:pPr algn="just" rtl="0"/>
            <a:r>
              <a:rPr lang="tr" sz="1200" b="0" i="0" u="none" strike="noStrike" baseline="0">
                <a:latin typeface="Source Sans Pro" charset="0"/>
                <a:ea typeface="Source Sans Pro" charset="0"/>
              </a:rPr>
              <a:t>Esnek hareketlilik sistemleri, ulaşım altyapısı ve ekosistem yönetimine yönelik merkezi olmayan ve modüler yaklaşımlarla değişen koşullara yanıt olarak değişebilir, gelişebilir ve uyum sağlayabilir. 	</a:t>
            </a:r>
          </a:p>
          <a:p>
            <a:pPr algn="just" rtl="0"/>
            <a:r>
              <a:rPr lang="tr" sz="1200" b="1" i="0" u="none" strike="noStrike" baseline="0">
                <a:latin typeface="Source Sans Pro" charset="0"/>
                <a:ea typeface="Source Sans Pro" charset="0"/>
              </a:rPr>
              <a:t>Beceriklilik </a:t>
            </a:r>
            <a:r>
              <a:rPr lang="tr" sz="1200" b="0" i="0" u="none" strike="noStrike" baseline="0">
                <a:highlight>
                  <a:srgbClr val="000000">
                    <a:alpha val="0"/>
                  </a:srgbClr>
                </a:highlight>
                <a:latin typeface="Source Sans Pro" charset="0"/>
                <a:ea typeface="Source Sans Pro" charset="0"/>
              </a:rPr>
              <a:t>	</a:t>
            </a:r>
          </a:p>
          <a:p>
            <a:pPr algn="just" rtl="0"/>
            <a:r>
              <a:rPr lang="tr" sz="1200" b="0" i="0" u="none" strike="noStrike" baseline="0">
                <a:latin typeface="Source Sans Pro" charset="0"/>
                <a:ea typeface="Source Sans Pro" charset="0"/>
              </a:rPr>
              <a:t>Beceriklilik, hareketlilik uygulayıcılarının amaçlarına ulaşmak için hızla farklı yollar bulabilmeleri veya stres altında ya da beklenmedik durumlarda ihtiyaçlarını karşılayabilmeleri anlamına gelir. 	</a:t>
            </a:r>
          </a:p>
          <a:p>
            <a:pPr algn="just" rtl="0"/>
            <a:r>
              <a:rPr lang="tr" sz="1200" b="1" i="0" u="none" strike="noStrike" baseline="0">
                <a:latin typeface="Source Sans Pro" charset="0"/>
                <a:ea typeface="Source Sans Pro" charset="0"/>
              </a:rPr>
              <a:t>Kapsayıcılık </a:t>
            </a:r>
            <a:r>
              <a:rPr lang="tr" sz="1200" b="0" i="0" u="none" strike="noStrike" baseline="0">
                <a:highlight>
                  <a:srgbClr val="000000">
                    <a:alpha val="0"/>
                  </a:srgbClr>
                </a:highlight>
                <a:latin typeface="Source Sans Pro" charset="0"/>
                <a:ea typeface="Source Sans Pro" charset="0"/>
              </a:rPr>
              <a:t>	</a:t>
            </a:r>
          </a:p>
          <a:p>
            <a:pPr algn="just" rtl="0"/>
            <a:r>
              <a:rPr lang="tr" sz="1200" b="0" i="0" u="none" strike="noStrike" baseline="0">
                <a:latin typeface="Source Sans Pro" charset="0"/>
                <a:ea typeface="Source Sans Pro" charset="0"/>
              </a:rPr>
              <a:t>Diğer sektörlerden bağımsız olarak bir sektörün, bölgenin veya topluluğun karşılaştığı tehdit veya sorunların ele alınması, başta en kırılgan gruplar olmak üzere toplulukların geniş çaplı görüşlerinin alınmasını ve katılımını gerektirir ve ortak sahiplenme duygusuna ve tedbirlere bağlı kalınmasına katkıda bulunur. 	</a:t>
            </a:r>
          </a:p>
          <a:p>
            <a:pPr algn="just" rtl="0"/>
            <a:r>
              <a:rPr lang="tr" sz="1200" b="1" i="0" u="none" strike="noStrike" baseline="0">
                <a:latin typeface="Source Sans Pro" charset="0"/>
                <a:ea typeface="Source Sans Pro" charset="0"/>
              </a:rPr>
              <a:t>Bütünleşik </a:t>
            </a:r>
            <a:r>
              <a:rPr lang="tr" sz="1200" b="0" i="0" u="none" strike="noStrike" baseline="0">
                <a:highlight>
                  <a:srgbClr val="000000">
                    <a:alpha val="0"/>
                  </a:srgbClr>
                </a:highlight>
                <a:latin typeface="Source Sans Pro" charset="0"/>
                <a:ea typeface="Source Sans Pro" charset="0"/>
              </a:rPr>
              <a:t>	</a:t>
            </a:r>
          </a:p>
          <a:p>
            <a:pPr algn="just" rtl="0"/>
            <a:r>
              <a:rPr lang="tr" sz="1200" b="0" i="0" u="none" strike="noStrike" baseline="0">
                <a:latin typeface="Source Sans Pro" charset="0"/>
                <a:ea typeface="Source Sans Pro" charset="0"/>
              </a:rPr>
              <a:t>Karar vermede tutarlılık ve ortak bir sonuca yönelik karşılıklı destekleyici yatırımlar için kentsel hareketlilik sistemlerini diğer şehir sistemleriyle bütünleştirilmesi, genel ulaşım ağının her bir parçasının birbirine bağlanması, şehir sistemleri içinde ve arasında dirençliliğin sistematik olarak dâhil edilmesi. </a:t>
            </a:r>
            <a:endParaRPr lang="en-GB" sz="1200">
              <a:latin typeface="Source Sans Pro" panose="020B0503030403020204" pitchFamily="34" charset="0"/>
              <a:ea typeface="Source Sans Pro" panose="020B0503030403020204" pitchFamily="34" charset="0"/>
            </a:endParaRPr>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48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8687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20000"/>
          </a:bodyPr>
          <a:lstStyle/>
          <a:p>
            <a:pPr algn="just" rtl="0"/>
            <a:r>
              <a:rPr lang="tr" sz="1200" b="1" i="0" u="none" strike="noStrike">
                <a:solidFill>
                  <a:srgbClr val="F79646"/>
                </a:solidFill>
                <a:latin typeface="Source Sans Pro" charset="0"/>
                <a:ea typeface="Source Sans Pro" charset="0"/>
              </a:rPr>
              <a:t>Yansıtıcılık</a:t>
            </a:r>
          </a:p>
          <a:p>
            <a:pPr algn="just" rtl="0"/>
            <a:r>
              <a:rPr lang="tr" sz="1200" b="0" i="0" u="none" strike="noStrike">
                <a:latin typeface="Source Sans Pro" charset="0"/>
                <a:ea typeface="Source Sans Pro" charset="0"/>
              </a:rPr>
              <a:t>	Planlamacılar ve karar vericiler, hareketlilik sistemlerini etkileyen yapısal ve sürekli artan belirsizlik ve değişiklikler üzerinde düşünmelidir. Bu mekanizmaların sistematik olarak gözden geçirilmesi ve geçmiş deneyimlerden çıkarılan derslerle uyarlanması için mekanizmalar kurulmalıdır. </a:t>
            </a:r>
          </a:p>
          <a:p>
            <a:pPr algn="just" rtl="0"/>
            <a:r>
              <a:rPr lang="tr" sz="1200" b="0" i="0" u="none" strike="noStrike">
                <a:latin typeface="Source Sans Pro" charset="0"/>
                <a:ea typeface="Source Sans Pro" charset="0"/>
              </a:rPr>
              <a:t>Dayanıklılık</a:t>
            </a:r>
          </a:p>
          <a:p>
            <a:pPr algn="just" rtl="0"/>
            <a:r>
              <a:rPr lang="tr" sz="1200" b="0" i="0" u="none" strike="noStrike">
                <a:latin typeface="Source Sans Pro" charset="0"/>
                <a:ea typeface="Source Sans Pro" charset="0"/>
              </a:rPr>
              <a:t>	Dayanıklı hareketlilik sistemleri; önemli bir hasar veya işlev kaybı (etkinin emilmesi) yaşamadan aksamaların ve tehlike olaylarının etkilerine dayanacak şekilde iyi tasarlanmış ve üretilmiştir. Olası başarısızlıkları tahmin etme olanağı tanırlar. Dayanıklı kentsel hareketlilik; kırılgan ulaşım sistemleri ve araçlarından bağımsız olarak, aynı zamanda kentin dayanıklı bir mekânsal düzeni ve yapısıdır.</a:t>
            </a:r>
          </a:p>
          <a:p>
            <a:pPr algn="just" rtl="0"/>
            <a:r>
              <a:rPr lang="tr" sz="1200" b="0" i="0" u="none" strike="noStrike">
                <a:latin typeface="Source Sans Pro" charset="0"/>
                <a:ea typeface="Source Sans Pro" charset="0"/>
              </a:rPr>
              <a:t>Yedeklilik</a:t>
            </a:r>
          </a:p>
          <a:p>
            <a:pPr algn="just" rtl="0"/>
            <a:r>
              <a:rPr lang="tr" sz="1200" b="0" i="0" u="none" strike="noStrike">
                <a:latin typeface="Source Sans Pro" charset="0"/>
                <a:ea typeface="Source Sans Pro" charset="0"/>
              </a:rPr>
              <a:t>	Belirli bir ihtiyaca ulaşmak veya belirli bir işlevi yerine getirmek için</a:t>
            </a:r>
          </a:p>
          <a:p>
            <a:pPr algn="just" rtl="0"/>
            <a:r>
              <a:rPr lang="tr" sz="1200" b="0" i="0" u="none" strike="noStrike">
                <a:latin typeface="Source Sans Pro" charset="0"/>
                <a:ea typeface="Source Sans Pro" charset="0"/>
              </a:rPr>
              <a:t>birden fazla yolun varlığı fazlalığını gösterir. Bu; verimsiz tasarımın bir dışsal sonucu olmaktan ziyade, </a:t>
            </a:r>
          </a:p>
          <a:p>
            <a:pPr algn="just" rtl="0"/>
            <a:r>
              <a:rPr lang="tr" sz="1200" b="0" i="0" u="none" strike="noStrike">
                <a:latin typeface="Source Sans Pro" charset="0"/>
                <a:ea typeface="Source Sans Pro" charset="0"/>
              </a:rPr>
              <a:t>bilinçli, uygun maliyetli ve kent ölçeğinde öncelikli olmalıdır.</a:t>
            </a:r>
          </a:p>
          <a:p>
            <a:pPr algn="just" rtl="0"/>
            <a:r>
              <a:rPr lang="tr" sz="1200" b="1" i="0" u="none" strike="noStrike" baseline="0">
                <a:latin typeface="Source Sans Pro" charset="0"/>
                <a:ea typeface="Source Sans Pro" charset="0"/>
              </a:rPr>
              <a:t>Esneklik </a:t>
            </a:r>
            <a:r>
              <a:rPr lang="tr" sz="1200" b="0" i="0" u="none" strike="noStrike" baseline="0">
                <a:highlight>
                  <a:srgbClr val="000000">
                    <a:alpha val="0"/>
                  </a:srgbClr>
                </a:highlight>
                <a:latin typeface="Source Sans Pro" charset="0"/>
                <a:ea typeface="Source Sans Pro" charset="0"/>
              </a:rPr>
              <a:t>	</a:t>
            </a:r>
          </a:p>
          <a:p>
            <a:pPr algn="just" rtl="0"/>
            <a:r>
              <a:rPr lang="tr" sz="1200" b="0" i="0" u="none" strike="noStrike" baseline="0">
                <a:latin typeface="Source Sans Pro" charset="0"/>
                <a:ea typeface="Source Sans Pro" charset="0"/>
              </a:rPr>
              <a:t>Esnek hareketlilik sistemleri, ulaşım altyapısı ve ekosistem yönetimine yönelik merkezi olmayan ve modüler yaklaşımlarla değişen koşullara yanıt olarak değişebilir, gelişebilir ve uyum sağlayabilir. 	</a:t>
            </a:r>
          </a:p>
          <a:p>
            <a:pPr algn="just" rtl="0"/>
            <a:r>
              <a:rPr lang="tr" sz="1200" b="1" i="0" u="none" strike="noStrike" baseline="0">
                <a:latin typeface="Source Sans Pro" charset="0"/>
                <a:ea typeface="Source Sans Pro" charset="0"/>
              </a:rPr>
              <a:t>Beceriklilik </a:t>
            </a:r>
            <a:r>
              <a:rPr lang="tr" sz="1200" b="0" i="0" u="none" strike="noStrike" baseline="0">
                <a:highlight>
                  <a:srgbClr val="000000">
                    <a:alpha val="0"/>
                  </a:srgbClr>
                </a:highlight>
                <a:latin typeface="Source Sans Pro" charset="0"/>
                <a:ea typeface="Source Sans Pro" charset="0"/>
              </a:rPr>
              <a:t>	</a:t>
            </a:r>
          </a:p>
          <a:p>
            <a:pPr algn="just" rtl="0"/>
            <a:r>
              <a:rPr lang="tr" sz="1200" b="0" i="0" u="none" strike="noStrike" baseline="0">
                <a:latin typeface="Source Sans Pro" charset="0"/>
                <a:ea typeface="Source Sans Pro" charset="0"/>
              </a:rPr>
              <a:t>Beceriklilik, hareketlilik uygulayıcılarının amaçlarına ulaşmak için hızla farklı yollar bulabilmeleri veya stres altında ya da beklenmedik durumlarda ihtiyaçlarını karşılayabilmeleri anlamına gelir. 	</a:t>
            </a:r>
          </a:p>
          <a:p>
            <a:pPr algn="just" rtl="0"/>
            <a:r>
              <a:rPr lang="tr" sz="1200" b="1" i="0" u="none" strike="noStrike" baseline="0">
                <a:latin typeface="Source Sans Pro" charset="0"/>
                <a:ea typeface="Source Sans Pro" charset="0"/>
              </a:rPr>
              <a:t>Kapsayıcılık </a:t>
            </a:r>
            <a:r>
              <a:rPr lang="tr" sz="1200" b="0" i="0" u="none" strike="noStrike" baseline="0">
                <a:highlight>
                  <a:srgbClr val="000000">
                    <a:alpha val="0"/>
                  </a:srgbClr>
                </a:highlight>
                <a:latin typeface="Source Sans Pro" charset="0"/>
                <a:ea typeface="Source Sans Pro" charset="0"/>
              </a:rPr>
              <a:t>	</a:t>
            </a:r>
          </a:p>
          <a:p>
            <a:pPr algn="just" rtl="0"/>
            <a:r>
              <a:rPr lang="tr" sz="1200" b="0" i="0" u="none" strike="noStrike" baseline="0">
                <a:latin typeface="Source Sans Pro" charset="0"/>
                <a:ea typeface="Source Sans Pro" charset="0"/>
              </a:rPr>
              <a:t>Diğer sektörlerden bağımsız olarak bir sektörün, bölgenin veya topluluğun karşılaştığı tehdit veya sorunların ele alınması, başta en kırılgan gruplar olmak üzere toplulukların geniş çaplı görüşlerinin alınmasını ve katılımını gerektirir ve ortak sahiplenme duygusuna ve tedbirlere bağlı kalınmasına katkıda bulunur. 	</a:t>
            </a:r>
          </a:p>
          <a:p>
            <a:pPr algn="just" rtl="0"/>
            <a:r>
              <a:rPr lang="tr" sz="1200" b="1" i="0" u="none" strike="noStrike" baseline="0">
                <a:latin typeface="Source Sans Pro" charset="0"/>
                <a:ea typeface="Source Sans Pro" charset="0"/>
              </a:rPr>
              <a:t>Bütünleşik </a:t>
            </a:r>
            <a:r>
              <a:rPr lang="tr" sz="1200" b="0" i="0" u="none" strike="noStrike" baseline="0">
                <a:highlight>
                  <a:srgbClr val="000000">
                    <a:alpha val="0"/>
                  </a:srgbClr>
                </a:highlight>
                <a:latin typeface="Source Sans Pro" charset="0"/>
                <a:ea typeface="Source Sans Pro" charset="0"/>
              </a:rPr>
              <a:t>	</a:t>
            </a:r>
          </a:p>
          <a:p>
            <a:pPr algn="just" rtl="0"/>
            <a:r>
              <a:rPr lang="tr" sz="1200" b="0" i="0" u="none" strike="noStrike" baseline="0">
                <a:latin typeface="Source Sans Pro" charset="0"/>
                <a:ea typeface="Source Sans Pro" charset="0"/>
              </a:rPr>
              <a:t>Karar vermede tutarlılık ve ortak bir sonuca yönelik karşılıklı destekleyici yatırımlar için kentsel hareketlilik sistemlerini diğer şehir sistemleriyle bütünleştirilmesi, genel ulaşım ağının her bir parçasının birbirine bağlanması, şehir sistemleri içinde ve arasında dirençliliğin sistematik olarak dâhil edilmesi. </a:t>
            </a:r>
            <a:endParaRPr lang="en-GB" sz="1200">
              <a:latin typeface="Source Sans Pro" panose="020B0503030403020204" pitchFamily="34" charset="0"/>
              <a:ea typeface="Source Sans Pro" panose="020B0503030403020204" pitchFamily="34" charset="0"/>
            </a:endParaRPr>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49</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9563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2397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03106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93249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r>
              <a:rPr lang="tr" sz="1100" b="0" i="0" u="none" strike="noStrike">
                <a:latin typeface="Calibri"/>
              </a:rPr>
              <a:t>Motivasyonun ne olduğu ile başlayalım.</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Öte yandan, seyahat modellerinin giderek karmaşıklaşması ve yeni, aynı zamanda giderek karmaşıklaşan ulaşım politikalarına yanıt olarak bireylerin davranış ve hareketliliğindeki değişiklikleri tahmin etmeye ihtiyacımız var.</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Bunun için daha karmaşık modeller ya da etkilerini modellemek istediğimiz değişkenlere daha duyarlı modeller gerek duyuyoruz. Tam da bu nedenle modeller daha karmaşık hâle geliyor ve her geçen gün daha da ayrıştırılıyor. Diğer taraftan bu yeni modellerin daha iyi kalibre edilmesine ve doğrulanmasına tam olarak olanak tanıyan daha fazla veri kaynağına ihtiyacımız var. -</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Modeller, nüfusun gün boyunca katılım gösterdiği faaliyetleri artık açıkça modelleyebiliyor.</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Öte yandan yeni veri kaynaklarımız da var.</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070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r>
              <a:rPr lang="tr" sz="1100" b="0" i="0" u="none" strike="noStrike">
                <a:latin typeface="Calibri"/>
              </a:rPr>
              <a:t>Motivasyonun ne olduğu ile başlayalım.</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Öte yandan, seyahat modellerinin giderek karmaşıklaşması ve yeni, aynı zamanda giderek karmaşıklaşan ulaşım politikalarına yanıt olarak bireylerin davranış ve hareketliliğindeki değişiklikleri tahmin etmeye ihtiyacımız var.</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Bunun için daha karmaşık modeller ya da etkilerini modellemek istediğimiz değişkenlere daha duyarlı modeller gerek duyuyoruz. Tam da bu nedenle modeller daha karmaşık hâle geliyor ve her geçen gün daha da ayrıştırılıyor. Diğer taraftan bu yeni modellerin daha iyi kalibre edilmesine ve doğrulanmasına tam olarak olanak tanıyan daha fazla veri kaynağına ihtiyacımız var. -</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Modeller, nüfusun gün boyunca katılım gösterdiği faaliyetleri artık açıkça modelleyebiliyor.</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Öte yandan yeni veri kaynaklarımız da var.</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42692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r>
              <a:rPr lang="tr" sz="1100" b="0" i="0" u="none" strike="noStrike">
                <a:latin typeface="Calibri"/>
              </a:rPr>
              <a:t>Motivasyonun ne olduğu ile başlayalım.</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Öte yandan, seyahat modellerinin giderek karmaşıklaşması ve yeni, aynı zamanda giderek karmaşıklaşan ulaşım politikalarına yanıt olarak bireylerin davranış ve hareketliliğindeki değişiklikleri tahmin etmeye ihtiyacımız var.</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Bunun için daha karmaşık modeller ya da etkilerini modellemek istediğimiz değişkenlere daha duyarlı modeller gerek duyuyoruz. Tam da bu nedenle modeller daha karmaşık hâle geliyor ve her geçen gün daha da ayrıştırılıyor. Diğer taraftan bu yeni modellerin daha iyi kalibre edilmesine ve doğrulanmasına tam olarak olanak tanıyan daha fazla veri kaynağına ihtiyacımız var. -</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Modeller, nüfusun gün boyunca katılım gösterdiği faaliyetleri artık açıkça modelleyebiliyor.</a:t>
            </a:r>
            <a:endParaRPr/>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endParaRPr sz="1110"/>
          </a:p>
          <a:p>
            <a:pPr marL="0" lvl="0" indent="0" algn="just" rtl="0">
              <a:lnSpc>
                <a:spcPct val="80000"/>
              </a:lnSpc>
              <a:spcBef>
                <a:spcPct val="0"/>
              </a:spcBef>
              <a:spcAft>
                <a:spcPct val="0"/>
              </a:spcAft>
              <a:buSzPts val="1400"/>
              <a:buNone/>
            </a:pPr>
            <a:r>
              <a:rPr lang="tr" sz="1100" b="0" i="0" u="none" strike="noStrike">
                <a:latin typeface="Calibri"/>
              </a:rPr>
              <a:t>Öte yandan yeni veri kaynaklarımız da var.</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0272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52500" lnSpcReduction="20000"/>
          </a:bodyPr>
          <a:lstStyle/>
          <a:p>
            <a:pPr algn="l" rtl="0"/>
            <a:r>
              <a:rPr lang="tr" sz="1800" b="0" i="0" u="none" strike="noStrike" baseline="0">
                <a:solidFill>
                  <a:srgbClr val="000000"/>
                </a:solidFill>
                <a:latin typeface="CharisSIL"/>
              </a:rPr>
              <a:t>Yapı </a:t>
            </a:r>
            <a:r>
              <a:rPr lang="tr" sz="1800" b="0" i="0" u="none" strike="noStrike" baseline="0">
                <a:solidFill>
                  <a:srgbClr val="2197D2"/>
                </a:solidFill>
                <a:highlight>
                  <a:srgbClr val="000000">
                    <a:alpha val="0"/>
                  </a:srgbClr>
                </a:highlight>
                <a:latin typeface="CharisSIL"/>
              </a:rPr>
              <a:t>Şekil 2</a:t>
            </a:r>
            <a:r>
              <a:rPr lang="tr" sz="1800" b="0" i="0" u="none" strike="noStrike" baseline="0">
                <a:solidFill>
                  <a:srgbClr val="000000"/>
                </a:solidFill>
                <a:latin typeface="CharisSIL"/>
              </a:rPr>
              <a:t>'de gösterilmektedir. İlk olarak, </a:t>
            </a:r>
            <a:r>
              <a:rPr lang="tr" sz="1800" b="0" i="1" u="none" strike="noStrike" baseline="0">
                <a:solidFill>
                  <a:srgbClr val="000000"/>
                </a:solidFill>
                <a:highlight>
                  <a:srgbClr val="000000">
                    <a:alpha val="0"/>
                  </a:srgbClr>
                </a:highlight>
                <a:latin typeface="CharisSIL-Italic"/>
              </a:rPr>
              <a:t>G</a:t>
            </a:r>
            <a:r>
              <a:rPr lang="tr" sz="1800" b="0" i="0" u="none" strike="noStrike" baseline="0">
                <a:solidFill>
                  <a:srgbClr val="000000"/>
                </a:solidFill>
                <a:highlight>
                  <a:srgbClr val="000000">
                    <a:alpha val="0"/>
                  </a:srgbClr>
                </a:highlight>
                <a:latin typeface="TeX_CM_Maths_Symbols"/>
              </a:rPr>
              <a:t>(</a:t>
            </a:r>
            <a:r>
              <a:rPr lang="tr" sz="1800" b="0" i="1" u="none" strike="noStrike" baseline="0">
                <a:solidFill>
                  <a:srgbClr val="000000"/>
                </a:solidFill>
                <a:highlight>
                  <a:srgbClr val="000000">
                    <a:alpha val="0"/>
                  </a:srgbClr>
                </a:highlight>
                <a:latin typeface="CharisSIL-Italic"/>
              </a:rPr>
              <a:t>V</a:t>
            </a:r>
            <a:r>
              <a:rPr lang="tr" sz="1800" b="0" i="1" u="none" strike="noStrike" baseline="0">
                <a:solidFill>
                  <a:srgbClr val="000000"/>
                </a:solidFill>
                <a:highlight>
                  <a:srgbClr val="000000">
                    <a:alpha val="0"/>
                  </a:srgbClr>
                </a:highlight>
                <a:latin typeface="TeX_CM_Maths_Italic"/>
              </a:rPr>
              <a:t>, </a:t>
            </a:r>
            <a:r>
              <a:rPr lang="tr" sz="1800" b="0" i="1" u="none" strike="noStrike" baseline="0">
                <a:solidFill>
                  <a:srgbClr val="000000"/>
                </a:solidFill>
                <a:highlight>
                  <a:srgbClr val="000000">
                    <a:alpha val="0"/>
                  </a:srgbClr>
                </a:highlight>
                <a:latin typeface="CharisSIL-Italic"/>
              </a:rPr>
              <a:t>E</a:t>
            </a:r>
            <a:r>
              <a:rPr lang="tr" sz="1800" b="0" i="0" u="none" strike="noStrike" baseline="0">
                <a:solidFill>
                  <a:srgbClr val="000000"/>
                </a:solidFill>
                <a:highlight>
                  <a:srgbClr val="000000">
                    <a:alpha val="0"/>
                  </a:srgbClr>
                </a:highlight>
                <a:latin typeface="TeX_CM_Maths_Symbols"/>
              </a:rPr>
              <a:t>) </a:t>
            </a:r>
          </a:p>
          <a:p>
            <a:pPr algn="l" rtl="0"/>
            <a:r>
              <a:rPr lang="tr" sz="1800" b="0" i="0" u="none" strike="noStrike" baseline="0">
                <a:solidFill>
                  <a:srgbClr val="000000"/>
                </a:solidFill>
                <a:latin typeface="CharisSIL"/>
              </a:rPr>
              <a:t>mekânsal yapıya ve düğümlerin ve kenarların</a:t>
            </a:r>
          </a:p>
          <a:p>
            <a:pPr algn="l" rtl="0"/>
            <a:r>
              <a:rPr lang="tr" sz="1800" b="0" i="0" u="none" strike="noStrike" baseline="0">
                <a:solidFill>
                  <a:srgbClr val="000000"/>
                </a:solidFill>
                <a:latin typeface="CharisSIL"/>
              </a:rPr>
              <a:t>sabit ve dinamik özelliklerine dayalı olarak oluşturulur. İkinci olarak, ortalama bir günün farklı zaman dilimlerindeki </a:t>
            </a:r>
          </a:p>
          <a:p>
            <a:pPr algn="l" rtl="0"/>
            <a:r>
              <a:rPr lang="tr" sz="1800" b="0" i="0" u="none" strike="noStrike" baseline="0">
                <a:solidFill>
                  <a:srgbClr val="000000"/>
                </a:solidFill>
                <a:latin typeface="CharisSIL"/>
              </a:rPr>
              <a:t>seyahat talebi göz önüne alındığında, ağ üzerindeki trafik dinamikleri</a:t>
            </a:r>
          </a:p>
          <a:p>
            <a:pPr algn="l" rtl="0"/>
            <a:r>
              <a:rPr lang="tr" sz="1800" b="0" i="0" u="none" strike="noStrike" baseline="0">
                <a:solidFill>
                  <a:srgbClr val="000000"/>
                </a:solidFill>
                <a:latin typeface="CharisSIL"/>
              </a:rPr>
              <a:t>doğrudan ve dolaylı aksamaların olduğu durumlarda gerçekleşir.  Geleneksel dört adımlı modellere göre </a:t>
            </a:r>
          </a:p>
          <a:p>
            <a:pPr algn="l" rtl="0"/>
            <a:r>
              <a:rPr lang="tr" sz="1800" b="0" i="0" u="none" strike="noStrike" baseline="0">
                <a:solidFill>
                  <a:srgbClr val="000000"/>
                </a:solidFill>
                <a:latin typeface="CharisSIL"/>
              </a:rPr>
              <a:t>bu modül; yolculuk üretimi, yolculuk dağılımı, </a:t>
            </a:r>
          </a:p>
          <a:p>
            <a:pPr algn="l" rtl="0"/>
            <a:r>
              <a:rPr lang="tr" sz="1800" b="0" i="0" u="none" strike="noStrike" baseline="0">
                <a:solidFill>
                  <a:srgbClr val="000000"/>
                </a:solidFill>
                <a:latin typeface="CharisSIL"/>
              </a:rPr>
              <a:t>türel dağılım ve trafik atamasını içerir. Aksamaya yapılan müdahale biçimlerinden</a:t>
            </a:r>
          </a:p>
          <a:p>
            <a:pPr algn="l" rtl="0"/>
            <a:r>
              <a:rPr lang="tr" sz="1800" b="0" i="0" u="none" strike="noStrike" baseline="0">
                <a:solidFill>
                  <a:srgbClr val="000000"/>
                </a:solidFill>
                <a:latin typeface="CharisSIL"/>
              </a:rPr>
              <a:t>trafik atamalarında tıkanıklık etkisine veya arıza yönetimine </a:t>
            </a:r>
          </a:p>
          <a:p>
            <a:pPr algn="l" rtl="0"/>
            <a:r>
              <a:rPr lang="tr" sz="1800" b="0" i="0" u="none" strike="noStrike" baseline="0">
                <a:solidFill>
                  <a:srgbClr val="000000"/>
                </a:solidFill>
                <a:latin typeface="CharisSIL"/>
              </a:rPr>
              <a:t>başvurulur. Aksama etkileri ilk üç aşamada dikkate</a:t>
            </a:r>
          </a:p>
          <a:p>
            <a:pPr algn="l" rtl="0"/>
            <a:r>
              <a:rPr lang="tr" sz="1800" b="0" i="0" u="none" strike="noStrike" baseline="0">
                <a:solidFill>
                  <a:srgbClr val="000000"/>
                </a:solidFill>
                <a:latin typeface="CharisSIL"/>
              </a:rPr>
              <a:t>alınmaz. Trafik ataması, seyahat talebi ve ağ arzı arasındaki</a:t>
            </a:r>
          </a:p>
          <a:p>
            <a:pPr algn="l" rtl="0"/>
            <a:r>
              <a:rPr lang="tr" sz="1800" b="0" i="0" u="none" strike="noStrike" baseline="0">
                <a:solidFill>
                  <a:srgbClr val="000000"/>
                </a:solidFill>
                <a:latin typeface="CharisSIL"/>
              </a:rPr>
              <a:t> karşılıklı etkileşimlere göre ağ akış modellerinin belirlenmesidir. Ağ tıkanabilir,</a:t>
            </a:r>
          </a:p>
          <a:p>
            <a:pPr algn="l" rtl="0"/>
            <a:r>
              <a:rPr lang="tr" sz="1800" b="0" i="0" u="none" strike="noStrike" baseline="0">
                <a:solidFill>
                  <a:srgbClr val="000000"/>
                </a:solidFill>
                <a:latin typeface="CharisSIL"/>
              </a:rPr>
              <a:t>hatta işlevlerini kaybedecek şekilde engellenebilir.</a:t>
            </a:r>
          </a:p>
          <a:p>
            <a:pPr algn="l"/>
            <a:endParaRPr lang="en-US" sz="1800" b="0" i="0" u="none" strike="noStrike" baseline="0">
              <a:solidFill>
                <a:srgbClr val="000000"/>
              </a:solidFill>
              <a:latin typeface="CharisSIL"/>
            </a:endParaRPr>
          </a:p>
          <a:p>
            <a:pPr algn="l" rtl="0"/>
            <a:r>
              <a:rPr lang="tr" sz="1800" b="0" i="0" u="none" strike="noStrike" baseline="0">
                <a:solidFill>
                  <a:srgbClr val="000000"/>
                </a:solidFill>
                <a:latin typeface="CharisSIL"/>
              </a:rPr>
              <a:t>İlk olarak, FR ve SR arasındaki karşılaştırmalar aynı tedarik aksaklıkları</a:t>
            </a:r>
          </a:p>
          <a:p>
            <a:pPr algn="l" rtl="0"/>
            <a:r>
              <a:rPr lang="tr" sz="1800" b="0" i="0" u="none" strike="noStrike" baseline="0">
                <a:solidFill>
                  <a:srgbClr val="000000"/>
                </a:solidFill>
                <a:latin typeface="CharisSIL"/>
              </a:rPr>
              <a:t>baz alınarak yapılmıştır. </a:t>
            </a:r>
            <a:r>
              <a:rPr lang="tr" sz="1800" b="0" i="0" u="none" strike="noStrike" baseline="0">
                <a:solidFill>
                  <a:srgbClr val="2197D2"/>
                </a:solidFill>
                <a:highlight>
                  <a:srgbClr val="000000">
                    <a:alpha val="0"/>
                  </a:srgbClr>
                </a:highlight>
                <a:latin typeface="CharisSIL"/>
              </a:rPr>
              <a:t>Şekil 3</a:t>
            </a:r>
            <a:r>
              <a:rPr lang="tr" sz="1800" b="0" i="0" u="none" strike="noStrike" baseline="0">
                <a:solidFill>
                  <a:srgbClr val="000000"/>
                </a:solidFill>
                <a:latin typeface="CharisSIL"/>
              </a:rPr>
              <a:t> (a)'da yeşil, kahverengi ve sarı eğriler </a:t>
            </a:r>
          </a:p>
          <a:p>
            <a:pPr algn="l" rtl="0"/>
            <a:r>
              <a:rPr lang="tr" sz="1800" b="0" i="0" u="none" strike="noStrike" baseline="0">
                <a:solidFill>
                  <a:srgbClr val="000000"/>
                </a:solidFill>
                <a:latin typeface="CharisSIL"/>
              </a:rPr>
              <a:t>dayanıklılık eğrileridir. Aynı rSS düğüm hata oranına </a:t>
            </a:r>
          </a:p>
          <a:p>
            <a:pPr algn="l" rtl="0"/>
            <a:r>
              <a:rPr lang="tr" sz="1800" b="0" i="0" u="none" strike="noStrike" baseline="0">
                <a:solidFill>
                  <a:srgbClr val="000000"/>
                </a:solidFill>
                <a:latin typeface="CharisSIL"/>
              </a:rPr>
              <a:t>sahip aynı tedarik arızalarına (</a:t>
            </a:r>
            <a:r>
              <a:rPr lang="tr" sz="1800" b="0" i="1" u="none" strike="noStrike" baseline="0">
                <a:solidFill>
                  <a:srgbClr val="000000"/>
                </a:solidFill>
                <a:highlight>
                  <a:srgbClr val="000000">
                    <a:alpha val="0"/>
                  </a:srgbClr>
                </a:highlight>
                <a:latin typeface="CharisSIL-Italic"/>
              </a:rPr>
              <a:t>d</a:t>
            </a:r>
            <a:r>
              <a:rPr lang="tr" sz="1800" b="0" i="0" u="none" strike="noStrike" baseline="0">
                <a:solidFill>
                  <a:srgbClr val="000000"/>
                </a:solidFill>
                <a:highlight>
                  <a:srgbClr val="000000">
                    <a:alpha val="0"/>
                  </a:srgbClr>
                </a:highlight>
                <a:latin typeface="STIX-Regular"/>
              </a:rPr>
              <a:t>SS</a:t>
            </a:r>
            <a:r>
              <a:rPr lang="tr" sz="1800" b="0" i="0" u="none" strike="noStrike" baseline="0">
                <a:solidFill>
                  <a:srgbClr val="000000"/>
                </a:solidFill>
                <a:latin typeface="CharisSIL"/>
              </a:rPr>
              <a:t>) maruz kalırlar </a:t>
            </a:r>
          </a:p>
          <a:p>
            <a:pPr algn="l" rtl="0"/>
            <a:r>
              <a:rPr lang="tr" sz="1800" b="0" i="0" u="none" strike="noStrike" baseline="0">
                <a:solidFill>
                  <a:srgbClr val="000000"/>
                </a:solidFill>
                <a:latin typeface="CharisSIL"/>
              </a:rPr>
              <a:t>ve basamaklı arızalar dikkate alınmaz. Buradaki üç eğri; </a:t>
            </a:r>
          </a:p>
          <a:p>
            <a:pPr algn="l" rtl="0"/>
            <a:r>
              <a:rPr lang="tr" sz="1800" b="0" i="0" u="none" strike="noStrike" baseline="0">
                <a:solidFill>
                  <a:srgbClr val="000000"/>
                </a:solidFill>
                <a:latin typeface="CharisSIL"/>
              </a:rPr>
              <a:t>bağlantı merkeziliğinin yapı temelli endeksinin (yeşil eğri), </a:t>
            </a:r>
          </a:p>
          <a:p>
            <a:pPr algn="l" rtl="0"/>
            <a:r>
              <a:rPr lang="tr" sz="1800" b="0" i="0" u="none" strike="noStrike" baseline="0">
                <a:solidFill>
                  <a:srgbClr val="000000"/>
                </a:solidFill>
                <a:latin typeface="CharisSIL"/>
              </a:rPr>
              <a:t>trafik akışının işlev temelli endeksinin (sarı eğri) azalan sırasına göre </a:t>
            </a:r>
          </a:p>
          <a:p>
            <a:pPr algn="l" rtl="0"/>
            <a:r>
              <a:rPr lang="tr" sz="1800" b="0" i="0" u="none" strike="noStrike" baseline="0">
                <a:solidFill>
                  <a:srgbClr val="000000"/>
                </a:solidFill>
                <a:latin typeface="CharisSIL"/>
              </a:rPr>
              <a:t>veya rastgele (kahverengi eğri) düğümlerin teker teker kaldırılmasıyla elde edilmiştir. Kahverengi</a:t>
            </a:r>
          </a:p>
          <a:p>
            <a:pPr algn="l" rtl="0"/>
            <a:r>
              <a:rPr lang="tr" sz="1800" b="0" i="0" u="none" strike="noStrike" baseline="0">
                <a:solidFill>
                  <a:srgbClr val="000000"/>
                </a:solidFill>
                <a:latin typeface="CharisSIL"/>
              </a:rPr>
              <a:t>eğri,</a:t>
            </a:r>
          </a:p>
          <a:p>
            <a:pPr algn="l" rtl="0"/>
            <a:r>
              <a:rPr lang="tr" sz="1800" b="0" i="0" u="none" strike="noStrike" baseline="0">
                <a:solidFill>
                  <a:srgbClr val="2197D2"/>
                </a:solidFill>
                <a:highlight>
                  <a:srgbClr val="000000">
                    <a:alpha val="0"/>
                  </a:srgbClr>
                </a:highlight>
                <a:latin typeface="CharisSIL"/>
              </a:rPr>
              <a:t>Holme ve diğerlerine (2002)</a:t>
            </a:r>
            <a:r>
              <a:rPr lang="tr" sz="1800" b="0" i="0" u="none" strike="noStrike" baseline="0">
                <a:solidFill>
                  <a:srgbClr val="000000"/>
                </a:solidFill>
                <a:latin typeface="CharisSIL"/>
              </a:rPr>
              <a:t> göre birçok kez tekrarlanan denemelerin ortalama sonucu ile gösterilmiştir. Sonuçlar;</a:t>
            </a:r>
          </a:p>
          <a:p>
            <a:pPr algn="l" rtl="0"/>
            <a:r>
              <a:rPr lang="tr" sz="1800" b="0" i="0" u="none" strike="noStrike" baseline="0">
                <a:solidFill>
                  <a:srgbClr val="000000"/>
                </a:solidFill>
                <a:latin typeface="CharisSIL"/>
              </a:rPr>
              <a:t>"Rastgele" eğrisinin her zaman "Yapı" ve "Fonksiyon" eğrilerinden daha küçük olduğunu </a:t>
            </a:r>
          </a:p>
          <a:p>
            <a:pPr algn="l" rtl="0"/>
            <a:r>
              <a:rPr lang="tr" sz="1800" b="0" i="0" u="none" strike="noStrike" baseline="0">
                <a:solidFill>
                  <a:srgbClr val="000000"/>
                </a:solidFill>
                <a:latin typeface="CharisSIL"/>
              </a:rPr>
              <a:t>ve rSS'nin 0,1 civarında olduğunda "Fonksiyon" eğrisinin "Yapı"dan önemli ölçüde daha büyük olduğunu, </a:t>
            </a:r>
          </a:p>
          <a:p>
            <a:pPr algn="l" rtl="0"/>
            <a:r>
              <a:rPr lang="tr" sz="1800" b="0" i="0" u="none" strike="noStrike" baseline="0">
                <a:solidFill>
                  <a:srgbClr val="000000"/>
                </a:solidFill>
                <a:latin typeface="CharisSIL"/>
              </a:rPr>
              <a:t>ancak rSS'nin 0,15 ile 0,4 arasında daha küçük olduğunu göstermektedir. Üç ağ arıza modunun uyumsuzluğu, </a:t>
            </a:r>
          </a:p>
          <a:p>
            <a:pPr algn="l" rtl="0"/>
            <a:r>
              <a:rPr lang="tr" sz="1800" b="0" i="0" u="none" strike="noStrike" baseline="0">
                <a:solidFill>
                  <a:srgbClr val="000000"/>
                </a:solidFill>
                <a:latin typeface="CharisSIL"/>
              </a:rPr>
              <a:t>gerçek trafik dağılımının </a:t>
            </a:r>
          </a:p>
          <a:p>
            <a:pPr algn="l" rtl="0"/>
            <a:r>
              <a:rPr lang="tr" sz="1800" b="0" i="0" u="none" strike="noStrike" baseline="0">
                <a:solidFill>
                  <a:srgbClr val="000000"/>
                </a:solidFill>
                <a:latin typeface="CharisSIL"/>
              </a:rPr>
              <a:t>yapısal endeks ile düşük bir korelasyona sahip olduğunu göstermektedir.</a:t>
            </a:r>
          </a:p>
          <a:p>
            <a:pPr algn="l" rtl="0"/>
            <a:r>
              <a:rPr lang="tr" sz="1800" b="0" i="0" u="none" strike="noStrike" baseline="0">
                <a:solidFill>
                  <a:srgbClr val="000000"/>
                </a:solidFill>
                <a:latin typeface="CharisSIL"/>
              </a:rPr>
              <a:t>Basamaklı arıza, </a:t>
            </a:r>
            <a:endParaRPr lang="en-US" sz="1800" b="0" i="0" u="none" strike="noStrike" baseline="0">
              <a:solidFill>
                <a:srgbClr val="000000"/>
              </a:solidFill>
              <a:latin typeface="CharisSIL"/>
            </a:endParaRPr>
          </a:p>
          <a:p>
            <a:pPr algn="l"/>
            <a:endParaRPr lang="en-US" sz="1800" b="0" i="0" u="none" strike="noStrike" baseline="0">
              <a:solidFill>
                <a:srgbClr val="000000"/>
              </a:solidFill>
              <a:latin typeface="CharisSIL"/>
            </a:endParaRPr>
          </a:p>
          <a:p>
            <a:pPr algn="l" rtl="0"/>
            <a:r>
              <a:rPr lang="tr" sz="1800" b="0" i="0" u="none" strike="noStrike" baseline="0">
                <a:latin typeface="CharisSIL"/>
              </a:rPr>
              <a:t>işlev tabanlı </a:t>
            </a:r>
            <a:r>
              <a:rPr lang="tr" sz="1800" b="0" i="1" u="none" strike="noStrike" baseline="0">
                <a:highlight>
                  <a:srgbClr val="000000">
                    <a:alpha val="0"/>
                  </a:srgbClr>
                </a:highlight>
                <a:latin typeface="CharisSIL-Italic"/>
              </a:rPr>
              <a:t>g</a:t>
            </a:r>
            <a:r>
              <a:rPr lang="tr" sz="1800" b="0" i="0" u="none" strike="noStrike" baseline="0">
                <a:latin typeface="CharisSIL"/>
              </a:rPr>
              <a:t> arasında daha büyük farklara neden olabileceğinden, maksimum bağlantı alt grafiğinin oranıdır</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9887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39357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412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2943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59</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51239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747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49632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66542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92500" lnSpcReduction="20000"/>
          </a:bodyPr>
          <a:lstStyle/>
          <a:p>
            <a:pPr marL="171450" indent="-171450" algn="just" rtl="0">
              <a:lnSpc>
                <a:spcPct val="150000"/>
              </a:lnSpc>
              <a:spcBef>
                <a:spcPct val="0"/>
              </a:spcBef>
              <a:buFont typeface="Arial" pitchFamily="34" charset="0"/>
              <a:buChar char="•"/>
            </a:pPr>
            <a:r>
              <a:rPr lang="tr" sz="1200" b="1" i="0" u="none" strike="noStrike">
                <a:solidFill>
                  <a:srgbClr val="000000"/>
                </a:solidFill>
                <a:highlight>
                  <a:srgbClr val="000000">
                    <a:alpha val="0"/>
                  </a:srgbClr>
                </a:highlight>
                <a:latin typeface="Calibri"/>
              </a:rPr>
              <a:t>Malezya'nın Kuala Lumpur kentinde</a:t>
            </a:r>
            <a:r>
              <a:rPr lang="tr" sz="1200" b="0" i="0" u="none" strike="noStrike">
                <a:solidFill>
                  <a:srgbClr val="000000"/>
                </a:solidFill>
                <a:latin typeface="Calibri"/>
              </a:rPr>
              <a:t> bütünleşik Yağmur Suyu Yönetimi ve Yol Tüneli (Storm Water Management and Road Tunnel (SMART)) sistemi; şehrin çevresinde rutin hâle gelen yağmur suyu taşkınları ve yoğun trafik sıkışıklığının yarattığı ortak sorunları hafifletmek üzere tasarlanmıştır.  Sistem; sel sularını bir tutma havuzu, baypas tüneli ve depolama rezervuarı vasıtasıyla Klang Nehri'nin sele eğilimli bir kesiminden uzaklaştırmaktadır. Aynı tünelin içinde, büyük fırtınalar sırasında yağmur suyu tutma kapasitesini artırmak için trafiğe kapatılabilen 4 km uzunluğunda bir kara yolu bulunmaktadır. Tünel sekiz saat gibi kısa bir sürede temizlenip yeniden kullanıma açılabilmektedir. </a:t>
            </a:r>
          </a:p>
          <a:p>
            <a:pPr marL="171450" indent="-171450" algn="just" rtl="0">
              <a:lnSpc>
                <a:spcPct val="150000"/>
              </a:lnSpc>
              <a:spcBef>
                <a:spcPct val="0"/>
              </a:spcBef>
              <a:buFont typeface="Arial" pitchFamily="34" charset="0"/>
              <a:buChar char="•"/>
            </a:pPr>
            <a:r>
              <a:rPr lang="tr" sz="1200" b="1" i="0" u="none" strike="noStrike">
                <a:solidFill>
                  <a:srgbClr val="000000"/>
                </a:solidFill>
                <a:highlight>
                  <a:srgbClr val="000000">
                    <a:alpha val="0"/>
                  </a:srgbClr>
                </a:highlight>
                <a:latin typeface="Calibri"/>
              </a:rPr>
              <a:t>SMART</a:t>
            </a:r>
            <a:r>
              <a:rPr lang="tr" sz="1200" b="0" i="0" u="none" strike="noStrike">
                <a:solidFill>
                  <a:srgbClr val="000000"/>
                </a:solidFill>
                <a:latin typeface="Calibri"/>
              </a:rPr>
              <a:t>, tünelin ne zaman kapatılacağını saptamak için yağış ve su seviyelerini tespit ve tahmin eden bir su baskını tanıma sistemi ile tünel içindeki ve çevresindeki kentsel trafiği izleyen ve yöneten bir trafik yönetim ve kontrol sistemi kullanmaktadır. Otomatik Olay Tespit teknolojisine sahip CCTV, araç hızlarını ve tünel doluluğunu izlerken, Denetleyici Kontrol ve Veri Toplama (Supervisory Control and Data Acquisition (SCADA)) sistemleri gerçek zamanlı trafik verilerini toplar ve analiz eder. Değişken Mesaj İşaretleri (Variable Message Signs (VMS)) kara yolu kullanıcılarını gelecekteki kapanmalar konusunda uyarır.</a:t>
            </a:r>
          </a:p>
          <a:p>
            <a:pPr marL="171450" indent="-171450" algn="just" rtl="0">
              <a:lnSpc>
                <a:spcPct val="150000"/>
              </a:lnSpc>
              <a:spcBef>
                <a:spcPct val="0"/>
              </a:spcBef>
              <a:buFont typeface="Arial" pitchFamily="34" charset="0"/>
              <a:buChar char="•"/>
            </a:pPr>
            <a:r>
              <a:rPr lang="tr" sz="1200" b="0" i="0" u="none" strike="noStrike">
                <a:solidFill>
                  <a:srgbClr val="000000"/>
                </a:solidFill>
                <a:highlight>
                  <a:srgbClr val="000000">
                    <a:alpha val="0"/>
                  </a:srgbClr>
                </a:highlight>
                <a:latin typeface="Calibri"/>
              </a:rPr>
              <a:t>Malezya hükûmeti, </a:t>
            </a:r>
            <a:r>
              <a:rPr lang="tr" sz="1200" b="1" i="0" u="none" strike="noStrike">
                <a:solidFill>
                  <a:srgbClr val="000000"/>
                </a:solidFill>
                <a:latin typeface="Calibri"/>
              </a:rPr>
              <a:t>tünelin 30 yıllık işletme süresi boyunca</a:t>
            </a:r>
            <a:r>
              <a:rPr lang="tr" sz="1200" b="0" i="0" u="none" strike="noStrike">
                <a:solidFill>
                  <a:srgbClr val="000000"/>
                </a:solidFill>
                <a:highlight>
                  <a:srgbClr val="000000">
                    <a:alpha val="0"/>
                  </a:srgbClr>
                </a:highlight>
                <a:latin typeface="Calibri"/>
              </a:rPr>
              <a:t> 1,6 milyar dolarlık sel zararını önleyeceğini ve trafik sıkışıklığını azaltarak 1,3 milyar dolarlık </a:t>
            </a:r>
            <a:r>
              <a:rPr lang="tr" sz="1200" b="1" i="0" u="none" strike="noStrike">
                <a:solidFill>
                  <a:srgbClr val="000000"/>
                </a:solidFill>
                <a:latin typeface="Calibri"/>
              </a:rPr>
              <a:t>tasarruf sağlayacağını</a:t>
            </a:r>
            <a:r>
              <a:rPr lang="tr" sz="1200" b="0" i="0" u="none" strike="noStrike">
                <a:solidFill>
                  <a:srgbClr val="000000"/>
                </a:solidFill>
                <a:highlight>
                  <a:srgbClr val="000000">
                    <a:alpha val="0"/>
                  </a:srgbClr>
                </a:highlight>
                <a:latin typeface="Calibri"/>
              </a:rPr>
              <a:t> tahmin ediyor.</a:t>
            </a:r>
          </a:p>
          <a:p>
            <a:pPr marL="171450" indent="-171450" algn="just" rtl="0">
              <a:lnSpc>
                <a:spcPct val="150000"/>
              </a:lnSpc>
              <a:spcBef>
                <a:spcPct val="0"/>
              </a:spcBef>
              <a:buFont typeface="Arial" pitchFamily="34" charset="0"/>
              <a:buChar char="•"/>
            </a:pPr>
            <a:r>
              <a:rPr lang="tr" sz="1200" b="0" i="0" u="none" strike="noStrike">
                <a:solidFill>
                  <a:srgbClr val="000000"/>
                </a:solidFill>
                <a:latin typeface="Calibri"/>
              </a:rPr>
              <a:t>Benzer bir plan şimdi </a:t>
            </a:r>
            <a:r>
              <a:rPr lang="tr" sz="1200" b="1" i="0" u="none" strike="noStrike">
                <a:solidFill>
                  <a:srgbClr val="000000"/>
                </a:solidFill>
                <a:highlight>
                  <a:srgbClr val="000000">
                    <a:alpha val="0"/>
                  </a:srgbClr>
                </a:highlight>
                <a:latin typeface="Calibri"/>
              </a:rPr>
              <a:t>Endonezya'nın Cakarta kentinde</a:t>
            </a:r>
            <a:r>
              <a:rPr lang="tr" sz="1200" b="0" i="0" u="none" strike="noStrike">
                <a:solidFill>
                  <a:srgbClr val="000000"/>
                </a:solidFill>
                <a:latin typeface="Calibri"/>
              </a:rPr>
              <a:t> önerilmektedir.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03451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122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89638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5802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78961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07815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74308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69</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00406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57612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92500" lnSpcReduction="20000"/>
          </a:bodyPr>
          <a:lstStyle/>
          <a:p>
            <a:pPr marL="0" indent="0" algn="just" rtl="0">
              <a:lnSpc>
                <a:spcPct val="150000"/>
              </a:lnSpc>
              <a:spcBef>
                <a:spcPct val="0"/>
              </a:spcBef>
            </a:pPr>
            <a:r>
              <a:rPr lang="tr" sz="1100" b="1" i="0" u="none" strike="noStrike">
                <a:solidFill>
                  <a:srgbClr val="000000"/>
                </a:solidFill>
                <a:highlight>
                  <a:srgbClr val="000000">
                    <a:alpha val="0"/>
                  </a:srgbClr>
                </a:highlight>
                <a:latin typeface="Source Sans Pro" charset="0"/>
                <a:ea typeface="Source Sans Pro" charset="0"/>
              </a:rPr>
              <a:t>Hong Kong'daki</a:t>
            </a:r>
            <a:r>
              <a:rPr lang="tr" sz="1100" b="0" i="0" u="none" strike="noStrike">
                <a:solidFill>
                  <a:srgbClr val="000000"/>
                </a:solidFill>
                <a:latin typeface="Source Sans Pro" charset="0"/>
                <a:ea typeface="Source Sans Pro" charset="0"/>
              </a:rPr>
              <a:t> </a:t>
            </a:r>
            <a:r>
              <a:rPr lang="tr" sz="1100" b="1" i="0" u="none" strike="noStrike">
                <a:solidFill>
                  <a:srgbClr val="F79646"/>
                </a:solidFill>
                <a:highlight>
                  <a:srgbClr val="000000">
                    <a:alpha val="0"/>
                  </a:srgbClr>
                </a:highlight>
                <a:latin typeface="Source Sans Pro" charset="0"/>
                <a:ea typeface="Source Sans Pro" charset="0"/>
              </a:rPr>
              <a:t>Octopus biletleme sistemi</a:t>
            </a:r>
            <a:r>
              <a:rPr lang="tr" sz="1100" b="0" i="0" u="none" strike="noStrike">
                <a:solidFill>
                  <a:srgbClr val="000000"/>
                </a:solidFill>
                <a:latin typeface="Source Sans Pro" charset="0"/>
                <a:ea typeface="Source Sans Pro" charset="0"/>
              </a:rPr>
              <a:t>; kullanıcıların tüm toplu taşıma araçlarına erişim sağlama, araç parkmetreleri, otoparklar, marketler, restoranlar ve süpermarketler için ödeme yapmanın yanı sıra konut ve ticari binalara erişim için temassız akıllı kart kullanmalarına olanak tanımaktadır.</a:t>
            </a:r>
          </a:p>
          <a:p>
            <a:pPr marL="0" indent="0" algn="just" rtl="0">
              <a:lnSpc>
                <a:spcPct val="150000"/>
              </a:lnSpc>
              <a:spcBef>
                <a:spcPct val="0"/>
              </a:spcBef>
            </a:pPr>
            <a:r>
              <a:rPr lang="tr" sz="1100" b="1" i="0" u="none" strike="noStrike">
                <a:solidFill>
                  <a:srgbClr val="000000"/>
                </a:solidFill>
                <a:latin typeface="Source Sans Pro" charset="0"/>
                <a:ea typeface="Source Sans Pro" charset="0"/>
              </a:rPr>
              <a:t>Octopus sistemi birbirinden bağımsız ancak etkileşim hâlindeki dört merkezden oluşmaktadır: </a:t>
            </a:r>
          </a:p>
          <a:p>
            <a:pPr marL="228600" indent="-228600" algn="just" rtl="0">
              <a:lnSpc>
                <a:spcPct val="150000"/>
              </a:lnSpc>
              <a:spcBef>
                <a:spcPct val="0"/>
              </a:spcBef>
              <a:buFont typeface="+mj-lt"/>
              <a:buAutoNum type="arabicPeriod"/>
            </a:pPr>
            <a:r>
              <a:rPr lang="tr" sz="1100" b="0" i="0" u="none" strike="noStrike">
                <a:solidFill>
                  <a:srgbClr val="000000"/>
                </a:solidFill>
                <a:latin typeface="Source Sans Pro" charset="0"/>
                <a:ea typeface="Source Sans Pro" charset="0"/>
              </a:rPr>
              <a:t>Merkezi (İşlem) Takas Bürosu (CCHS), </a:t>
            </a:r>
          </a:p>
          <a:p>
            <a:pPr marL="228600" indent="-228600" algn="just" rtl="0">
              <a:lnSpc>
                <a:spcPct val="150000"/>
              </a:lnSpc>
              <a:spcBef>
                <a:spcPct val="0"/>
              </a:spcBef>
              <a:buFont typeface="+mj-lt"/>
              <a:buAutoNum type="arabicPeriod"/>
            </a:pPr>
            <a:r>
              <a:rPr lang="tr" sz="1100" b="0" i="0" u="none" strike="noStrike">
                <a:solidFill>
                  <a:srgbClr val="000000"/>
                </a:solidFill>
                <a:latin typeface="Source Sans Pro" charset="0"/>
                <a:ea typeface="Source Sans Pro" charset="0"/>
              </a:rPr>
              <a:t>Hizmet Sağlayıcılar Merkezi Bilgisayar Bilgi İşlem Sistemi (SPCC), </a:t>
            </a:r>
          </a:p>
          <a:p>
            <a:pPr marL="228600" indent="-228600" algn="just" rtl="0">
              <a:lnSpc>
                <a:spcPct val="150000"/>
              </a:lnSpc>
              <a:spcBef>
                <a:spcPct val="0"/>
              </a:spcBef>
              <a:buFont typeface="+mj-lt"/>
              <a:buAutoNum type="arabicPeriod"/>
            </a:pPr>
            <a:r>
              <a:rPr lang="tr" sz="1100" b="0" i="0" u="none" strike="noStrike">
                <a:solidFill>
                  <a:srgbClr val="000000"/>
                </a:solidFill>
                <a:latin typeface="Source Sans Pro" charset="0"/>
                <a:ea typeface="Source Sans Pro" charset="0"/>
              </a:rPr>
              <a:t>Hizmet Sağlayıcılar Yerel Veri İşleme Ekipmanı (LDP), </a:t>
            </a:r>
          </a:p>
          <a:p>
            <a:pPr marL="228600" indent="-228600" algn="just" rtl="0">
              <a:lnSpc>
                <a:spcPct val="150000"/>
              </a:lnSpc>
              <a:spcBef>
                <a:spcPct val="0"/>
              </a:spcBef>
              <a:buFont typeface="+mj-lt"/>
              <a:buAutoNum type="arabicPeriod"/>
            </a:pPr>
            <a:r>
              <a:rPr lang="tr" sz="1100" b="0" i="0" u="none" strike="noStrike">
                <a:solidFill>
                  <a:srgbClr val="000000"/>
                </a:solidFill>
                <a:latin typeface="Source Sans Pro" charset="0"/>
                <a:ea typeface="Source Sans Pro" charset="0"/>
              </a:rPr>
              <a:t>Temassız Akıllı Kart İşlem Ekipmanları. </a:t>
            </a:r>
          </a:p>
          <a:p>
            <a:pPr marL="0" indent="0" algn="just" rtl="0">
              <a:lnSpc>
                <a:spcPct val="150000"/>
              </a:lnSpc>
              <a:spcBef>
                <a:spcPct val="0"/>
              </a:spcBef>
            </a:pPr>
            <a:r>
              <a:rPr lang="tr" sz="1100" b="0" i="0" u="none" strike="noStrike">
                <a:solidFill>
                  <a:srgbClr val="000000"/>
                </a:solidFill>
                <a:latin typeface="Source Sans Pro" charset="0"/>
                <a:ea typeface="Source Sans Pro" charset="0"/>
              </a:rPr>
              <a:t>Sistemin başarısı ve ulaşım dışındaki hizmetlere de yayılması; genellikle sağlam finansal altyapı, güvenli veri toplama ve depolama tesisleri ve Wi-Fi ve akıllı telefonlar da dâhil olmak üzere entegre telekomünikasyon hizmetleri ile desteklenen yüksek kabul düzeyine bağlanmaktadır. Sistemin faydaları arasında, daha önce ulaşım hizmeti sağlayıcısına tüm gelirin yaklaşık %1'ine mâl olan nakit işleme ihtiyacının azalması da yer almaktadır. Sistemin basitliği ve çok modlu olması da sistemin popülerliğini artırmış, bu da sistem sağlayıcısının gelirlerini artırarak yeniden yatırım yapmasına, genişlemesine ve hizmetin genel kalitesini iyileştirmesine olanak sağlamıştır. Çoklu kanallar arasında yüksek düzeyde entegrasyon ve uyum, acil bir durum sırasında yolculara esneklik sağlayan ve sistem operatörlerinin ağın farklı bölümlerindeki yolcu sayılarını uzaktan izlemelerine ve beklenmedik olaylar sırasında müdahalelerini önceliklendirmelerine olanak tanıyan sağlam bir sistem ortaya çıkarmıştır. </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78515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03528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29148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18886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299045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870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37507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4359917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79</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54387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55740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40489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6479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6523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68006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90141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778113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737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69351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927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89</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03652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32354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644023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14065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26795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70224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16206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78378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7685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435831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85000" lnSpcReduction="10000"/>
          </a:bodyPr>
          <a:lstStyle/>
          <a:p>
            <a:pPr marL="0" indent="0" algn="just" rtl="0">
              <a:lnSpc>
                <a:spcPct val="150000"/>
              </a:lnSpc>
              <a:spcBef>
                <a:spcPct val="0"/>
              </a:spcBef>
            </a:pPr>
            <a:r>
              <a:rPr lang="tr" sz="1200" b="1" i="0" u="none" strike="noStrike">
                <a:solidFill>
                  <a:srgbClr val="F79646"/>
                </a:solidFill>
                <a:highlight>
                  <a:srgbClr val="000000">
                    <a:alpha val="0"/>
                  </a:srgbClr>
                </a:highlight>
                <a:latin typeface="Calibri"/>
              </a:rPr>
              <a:t>Dirençlilik kavramının toplu taşıma (Public Transport (PT)) bağlamında incelenmesi</a:t>
            </a:r>
            <a:r>
              <a:rPr lang="tr" sz="1200" b="0" i="0" u="none" strike="noStrike">
                <a:solidFill>
                  <a:srgbClr val="000000"/>
                </a:solidFill>
                <a:latin typeface="Calibri"/>
              </a:rPr>
              <a:t>, toplu taşıma sistemlerinin (PTS'ler) COVID-19 ve diğer küçük veya büyük ölçekli aksamalar gibi öngörülemeyen durumlardan 'geri dönebilmelerini' sağlamak için stratejiler uygulamalarına yardımcı olabileceğinden önemlidir. </a:t>
            </a:r>
          </a:p>
          <a:p>
            <a:pPr marL="0" indent="0" algn="just" rtl="0">
              <a:lnSpc>
                <a:spcPct val="150000"/>
              </a:lnSpc>
              <a:spcBef>
                <a:spcPct val="0"/>
              </a:spcBef>
            </a:pPr>
            <a:r>
              <a:rPr lang="tr" sz="1200" b="0" i="0" u="none" strike="noStrike">
                <a:solidFill>
                  <a:srgbClr val="000000"/>
                </a:solidFill>
                <a:latin typeface="Calibri"/>
              </a:rPr>
              <a:t>Birleşik Krallık'taki toplu taşıma uzmanlarının gözünden toplu taşıma sektörünün karşılaştığı ve yolcu sayısını etkileyebilecek zorluklar.</a:t>
            </a:r>
          </a:p>
          <a:p>
            <a:pPr indent="-342900" algn="just" rtl="0">
              <a:lnSpc>
                <a:spcPct val="150000"/>
              </a:lnSpc>
              <a:spcBef>
                <a:spcPct val="0"/>
              </a:spcBef>
              <a:buAutoNum type="arabicPeriod"/>
            </a:pPr>
            <a:r>
              <a:rPr lang="tr" sz="1200" b="0" i="0" u="none" strike="noStrike">
                <a:solidFill>
                  <a:srgbClr val="000000"/>
                </a:solidFill>
                <a:latin typeface="Calibri"/>
              </a:rPr>
              <a:t>Emniyet</a:t>
            </a:r>
          </a:p>
          <a:p>
            <a:pPr indent="-342900" algn="just" rtl="0">
              <a:lnSpc>
                <a:spcPct val="150000"/>
              </a:lnSpc>
              <a:spcBef>
                <a:spcPct val="0"/>
              </a:spcBef>
              <a:buAutoNum type="arabicPeriod"/>
            </a:pPr>
            <a:r>
              <a:rPr lang="tr" sz="1200" b="0" i="0" u="none" strike="noStrike">
                <a:solidFill>
                  <a:srgbClr val="000000"/>
                </a:solidFill>
                <a:latin typeface="Calibri"/>
              </a:rPr>
              <a:t>Güvenlik</a:t>
            </a:r>
          </a:p>
          <a:p>
            <a:pPr indent="-342900" algn="just" rtl="0">
              <a:lnSpc>
                <a:spcPct val="150000"/>
              </a:lnSpc>
              <a:spcBef>
                <a:spcPct val="0"/>
              </a:spcBef>
              <a:buAutoNum type="arabicPeriod"/>
            </a:pPr>
            <a:r>
              <a:rPr lang="tr" sz="1200" b="0" i="0" u="none" strike="noStrike">
                <a:solidFill>
                  <a:srgbClr val="000000"/>
                </a:solidFill>
                <a:latin typeface="Calibri"/>
              </a:rPr>
              <a:t>Rahatlık</a:t>
            </a:r>
          </a:p>
          <a:p>
            <a:pPr indent="-342900" algn="just" rtl="0">
              <a:lnSpc>
                <a:spcPct val="150000"/>
              </a:lnSpc>
              <a:spcBef>
                <a:spcPct val="0"/>
              </a:spcBef>
              <a:buAutoNum type="arabicPeriod"/>
            </a:pPr>
            <a:r>
              <a:rPr lang="tr" sz="1200" b="0" i="0" u="none" strike="noStrike">
                <a:solidFill>
                  <a:srgbClr val="000000"/>
                </a:solidFill>
                <a:latin typeface="Calibri"/>
              </a:rPr>
              <a:t>Karşılanabilirlik</a:t>
            </a:r>
          </a:p>
          <a:p>
            <a:pPr indent="-342900" algn="just" rtl="0">
              <a:lnSpc>
                <a:spcPct val="150000"/>
              </a:lnSpc>
              <a:spcBef>
                <a:spcPct val="0"/>
              </a:spcBef>
              <a:buAutoNum type="arabicPeriod"/>
            </a:pPr>
            <a:r>
              <a:rPr lang="tr" sz="1200" b="0" i="0" u="none" strike="noStrike">
                <a:solidFill>
                  <a:srgbClr val="000000"/>
                </a:solidFill>
                <a:latin typeface="Calibri"/>
              </a:rPr>
              <a:t>Eşitlik</a:t>
            </a:r>
          </a:p>
          <a:p>
            <a:pPr indent="-342900" algn="just" rtl="0">
              <a:lnSpc>
                <a:spcPct val="150000"/>
              </a:lnSpc>
              <a:spcBef>
                <a:spcPct val="0"/>
              </a:spcBef>
              <a:buAutoNum type="arabicPeriod"/>
            </a:pPr>
            <a:r>
              <a:rPr lang="tr" sz="1200" b="0" i="0" u="none" strike="noStrike">
                <a:solidFill>
                  <a:srgbClr val="000000"/>
                </a:solidFill>
                <a:latin typeface="Calibri"/>
              </a:rPr>
              <a:t>Düzenlilik</a:t>
            </a:r>
          </a:p>
          <a:p>
            <a:pPr marL="0" indent="0" algn="just" rtl="0">
              <a:lnSpc>
                <a:spcPct val="150000"/>
              </a:lnSpc>
              <a:spcBef>
                <a:spcPct val="0"/>
              </a:spcBef>
            </a:pPr>
            <a:r>
              <a:rPr lang="tr" sz="1200" b="0" i="0" u="none" strike="noStrike">
                <a:solidFill>
                  <a:srgbClr val="000000"/>
                </a:solidFill>
                <a:latin typeface="Calibri"/>
              </a:rPr>
              <a:t>Bu çalışmanın bulguları, COVID-19 salgını öncesinde ve sonrasında toplu taşıma operatörlerinin yaşadığı zorluklarla ilgili hem benzerlikleri hem de farklılıkları ortaya koymuştur. Yetersiz yatırım ve güvenilir olmayan hizmetler, hem COVID-19 öncesinde hem de sonrasında var olan belirli sorunlar olarak öne çıkmıştır. Öte yandan, insanların alışkanlıklarındaki değişim sadece pandeminin kendisi tarafından meydana gelmiş ve bunun sonucunda toplu taşıma sistemleri için birçok ikincil zorluk ortaya çıkmıştır. Birleşik Krallık'ta toplu taşıma sistemlerinin uzun vadede varlığını sürdürebilmesi için toplu taşıma hizmetlerine yönelik finansmanın artırılması ve tüm toplu taşıma modlarında bütünleştirilmiş biletleme sistemlerinin uygulanmasının öneminin altı çizilmiştir.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98</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45117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101</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86439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102</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89202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103</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5555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104</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9327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105</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077653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106</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81361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107</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81567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a:bodyPr>
          <a:lstStyle/>
          <a:p>
            <a:pPr marL="0" marR="0" lvl="0" indent="0" algn="just" defTabSz="914400" rtl="0" eaLnBrk="1" fontAlgn="auto" latinLnBrk="0" hangingPunct="1">
              <a:lnSpc>
                <a:spcPct val="80000"/>
              </a:lnSpc>
              <a:spcBef>
                <a:spcPct val="0"/>
              </a:spcBef>
              <a:spcAft>
                <a:spcPct val="0"/>
              </a:spcAft>
              <a:buClrTx/>
              <a:buSzPts val="1400"/>
              <a:buFontTx/>
              <a:buNone/>
              <a:defRPr/>
            </a:pPr>
            <a:r>
              <a:rPr lang="tr" sz="1200" b="1" i="0" u="none" strike="noStrike">
                <a:solidFill>
                  <a:srgbClr val="000000"/>
                </a:solidFill>
                <a:highlight>
                  <a:srgbClr val="000000">
                    <a:alpha val="0"/>
                  </a:srgbClr>
                </a:highlight>
                <a:latin typeface="Calibri"/>
              </a:rPr>
              <a:t>İklim Direnci</a:t>
            </a:r>
            <a:r>
              <a:rPr lang="tr" sz="1200" b="0" i="0" u="none" strike="noStrike">
                <a:solidFill>
                  <a:srgbClr val="000000"/>
                </a:solidFill>
                <a:latin typeface="Calibri"/>
              </a:rPr>
              <a:t>: Glasgow, iklim değişikliğine uyum sağlamak ve etkilerini hafifletmek için adımlar atmaktadır. Bu adımlar içerisinde artan yağışlar ve olası sellerle başa çıkmak için altyapı iyileştirmelerinin yapılması, sürdürülebilir kentsel planlama ve tasarımın uygulanması ve sera gazı emisyonlarını azaltmak için yenilenebilir enerji kaynaklarına geçilmesi yer alabilir.</a:t>
            </a:r>
          </a:p>
          <a:p>
            <a:pPr marL="0" lvl="0" indent="0" algn="just" rtl="0">
              <a:lnSpc>
                <a:spcPct val="80000"/>
              </a:lnSpc>
              <a:spcBef>
                <a:spcPct val="0"/>
              </a:spcBef>
              <a:spcAft>
                <a:spcPct val="0"/>
              </a:spcAft>
              <a:buSzPts val="1400"/>
              <a:buNone/>
            </a:pP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109</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37908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a:spLocks noGrp="1" noRot="1" noChangeAspect="1"/>
          </p:cNvSpPr>
          <p:nvPr>
            <p:ph type="sldImg" idx="2"/>
          </p:nvPr>
        </p:nvSpPr>
        <p:spPr>
          <a:xfrm>
            <a:off x="920750" y="749300"/>
            <a:ext cx="4967288" cy="3724275"/>
          </a:xfrm>
          <a:custGeom>
            <a:avLst/>
            <a:gdLst/>
            <a:ahLst/>
            <a:cxnLst/>
            <a:rect l="l" t="t" r="r" b="b"/>
            <a:pathLst>
              <a:path w="119999" h="119999"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8:notes"/>
          <p:cNvSpPr txBox="1">
            <a:spLocks noGrp="1"/>
          </p:cNvSpPr>
          <p:nvPr>
            <p:ph type="body" idx="1"/>
          </p:nvPr>
        </p:nvSpPr>
        <p:spPr>
          <a:xfrm>
            <a:off x="680880" y="4721942"/>
            <a:ext cx="5447030" cy="4473415"/>
          </a:xfrm>
          <a:prstGeom prst="rect">
            <a:avLst/>
          </a:prstGeom>
          <a:noFill/>
          <a:ln>
            <a:noFill/>
          </a:ln>
        </p:spPr>
        <p:txBody>
          <a:bodyPr spcFirstLastPara="1" wrap="square" lIns="95700" tIns="47850" rIns="95700" bIns="47850" anchor="t" anchorCtr="0">
            <a:normAutofit fontScale="70000" lnSpcReduction="20000"/>
          </a:bodyPr>
          <a:lstStyle/>
          <a:p>
            <a:pPr marL="0" lvl="0" indent="0" algn="just" rtl="0">
              <a:lnSpc>
                <a:spcPct val="80000"/>
              </a:lnSpc>
              <a:spcBef>
                <a:spcPct val="0"/>
              </a:spcBef>
              <a:spcAft>
                <a:spcPct val="0"/>
              </a:spcAft>
              <a:buSzPts val="1400"/>
              <a:buNone/>
            </a:pPr>
            <a:r>
              <a:rPr lang="tr" sz="1600" b="0" i="0" u="none" strike="noStrike">
                <a:latin typeface="Calibri"/>
              </a:rPr>
              <a:t>Belo Horizonte Ekonomisinde dirençlilik oluşturma unsurları  Belo Horizonte son 40 yılda ekonomisini çeşitlendirmiş ve doğal afetlere karşı ekonomik kırılganlığı azaltan maden çıkarma ekonomisinden bilgi ve hizmet temelli bir ekonomiye geçmiştir. Toplum  Belo Horizonte, düşük gelirli mahallelerin sayısını azaltmak için "Vila Viva" programı gibi sosyal kapsayıcılık politikalarına yatırım yapmıştır.  Belo Horizonte, afet riskinin azaltılması konusunda faal bir vatandaş ağına sahiptir. 60 kişilik jeolojik risk ve sel riski gönüllü grubu topluluğu meydana getirmektedir ve belediye sivil koruma hizmeti ile yerel üniversiteler arasında kurulan bir ortaklık, mühendislik öğrencilerinin afet önleyici denetimlerde gönüllü olarak çalışmasına olanak tanımaktadır. Çevre  Belo Horizonte jeolojik risklerin azaltılması için "DRENURBS" adlı bir akarsu onarım programı, "Riskli Alanlarda Yapısal Program (PEAR)" ve risk yönetimi kararlarının Master Planı gibi bölgesel planlama politikalarına katılması da dâhil olmak üzere bir dizi tedbir uygulamıştır. Kurumlar  Belo Horizonte, afet risk yönetimi için Sivil Savunma Master Planında tanımlanan ve faaliyet alanları risk önleme ve acil durum müdahalesi ile ilgili olan kamu yöneticileri ve özel şirketleri bir araya getiren "Risk Alanları Yönetici Grubu (GEAR)"nu kuran ve tüm toplumu kapsayan bir yaklaşım geliştirmiştir.  Örneğin riskli bölgelerde yaşayan düşük gelirli aileleri belediye tarafından inşa edilen apartmanlara yerleştiren "Minha Casa Minha Vida" programı gibi farklı yönetim kademeleri ile iş birliğini teşvik etmektedir.  Vatandaşlar, bölgesel katılımcı bütçeleme süreçlerine dâhil olarak afet riskini azaltma politikalarının oluşturulmasına katılmaktadır. Risk alanlarındaki danışma merkezleri (CREAR) de sonuçları belirlemek için yerel halkla birlikte katılımcı planlar oluşturmuştur  Belediye, doğal afetlerin önlenmesi ve azaltılması için yapısal ve yapısal olmayan tedbirlerden oluşan geniş bir yelpaze oluşturmuştur. Gayriresmi yerleşimlerdeki yapıların güçlendirilmesi ve aşırı riskli durumlarda nüfusun bölgeden uzaklaştırılmasına yönelik çabalar özellikle dikkat çekicidir. Belediye, tehlikeye açık bölgelerdeki gayriresmi yerleşimlerin sayısını ve nüfusunu azaltmak amacıyla arazi kullanımına ilişkin düzenlemelere bölge sakinlerinin emniyet ve güvenliğini dâhil etmiştir. Önümüzdeki dönemde karşılaşılacak zorluk, bu tedbirlerin uygulanması olacaktır.  Belediye, afet risklerinin yönetimine katkıda bulunmak için yerel üniversitelerle ortaklık içinde çalışan güçlü bir vatandaş ağı geliştirmiştir. Doğal afetlere maruz kalan vatandaşlar aktif olarak sürece dâhil edilmekte ve bu doğrudan temas, bölgesel afetlerle ilgili bilgi paylaşımını artırarak risk yönetiminde toplumun tamamını kapsayan bir yaklaşıma katkıda bulunmaktadır.  Belediye, maden çıkarma temelli bir ekonomiden hizmet temelli bir ekonomiye başarılı bir şekilde geçiş yapmıştır. Bu faaliyetler; doğal afetlere doğrudan daha az maruz kalsalar da elektrik, gaz, telekomünikasyon ve su gibi kamu hizmetlerine ve temel hizmetlere büyük ölçüde bağımlıdırlar. Her bir altyapı sektöründen sorumlu lider belediye departmanları, yıllık olarak iş sürekliliği planları gibi sektör direnci planları hazırlamalı, şehri tespit edilen zayıf noktalar konusunda uyarmalı ve gerektiğinde bir eylem planı belirlemelidir.  Belo Horizonte, sivil savunmaya yönelik olarak tüm birimlerin katılımını içeren kurumlar arası bir yaklaşım benimsemiştir. Farklı departmanlar arasında risk önleme ve azaltma konusunda ortak bir sorumluluk anlayışı benimsenmiştir. Politika tutarlılığını güçlendirmek için Belo Horizonte, farklı risk türlerinin göreceli olasılığını ve etkilerini karşılaştıran bir risk kaydı oluşturmalı ve bunu departmanlar arasında risk önleme ve azaltma önceliklerini belirlemek için bir planlama aracı olarak kullanmalıdır. </a:t>
            </a:r>
            <a:endParaRPr sz="1110"/>
          </a:p>
        </p:txBody>
      </p:sp>
      <p:sp>
        <p:nvSpPr>
          <p:cNvPr id="189" name="Google Shape;189;p8:notes"/>
          <p:cNvSpPr txBox="1">
            <a:spLocks noGrp="1"/>
          </p:cNvSpPr>
          <p:nvPr>
            <p:ph type="sldNum" idx="12"/>
          </p:nvPr>
        </p:nvSpPr>
        <p:spPr>
          <a:xfrm>
            <a:off x="3856743" y="9442155"/>
            <a:ext cx="2950475" cy="497047"/>
          </a:xfrm>
          <a:prstGeom prst="rect">
            <a:avLst/>
          </a:prstGeom>
          <a:noFill/>
          <a:ln>
            <a:noFill/>
          </a:ln>
        </p:spPr>
        <p:txBody>
          <a:bodyPr spcFirstLastPara="1" wrap="square" lIns="95700" tIns="47850" rIns="95700" bIns="47850" anchor="b" anchorCtr="0">
            <a:noAutofit/>
          </a:bodyPr>
          <a:lstStyle/>
          <a:p>
            <a:pPr marL="0" marR="0" lvl="0" indent="0" algn="r" rtl="0">
              <a:lnSpc>
                <a:spcPct val="100000"/>
              </a:lnSpc>
              <a:spcBef>
                <a:spcPct val="0"/>
              </a:spcBef>
              <a:spcAft>
                <a:spcPct val="0"/>
              </a:spcAft>
              <a:buClr>
                <a:srgbClr val="000000"/>
              </a:buClr>
              <a:buSzPts val="1400"/>
              <a:buFont typeface="Arial"/>
              <a:buNone/>
            </a:pPr>
            <a:fld id="{00000000-1234-1234-1234-123412341234}" type="slidenum">
              <a:rPr lang="ca-ES" sz="1400" b="0" i="0" u="none" strike="noStrike" cap="none">
                <a:solidFill>
                  <a:schemeClr val="dk1"/>
                </a:solidFill>
                <a:latin typeface="Calibri"/>
                <a:ea typeface="Calibri"/>
                <a:cs typeface="Calibri"/>
                <a:sym typeface="Calibri"/>
              </a:rPr>
              <a:t>110</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714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_Títol">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ca-ES" noProof="0"/>
          </a:p>
        </p:txBody>
      </p:sp>
      <p:sp>
        <p:nvSpPr>
          <p:cNvPr id="3" name="2 Marcador de pie de página"/>
          <p:cNvSpPr>
            <a:spLocks noGrp="1"/>
          </p:cNvSpPr>
          <p:nvPr>
            <p:ph type="ftr" sz="quarter" idx="11"/>
          </p:nvPr>
        </p:nvSpPr>
        <p:spPr/>
        <p:txBody>
          <a:bodyPr/>
          <a:lstStyle/>
          <a:p>
            <a:endParaRPr lang="ca-ES" noProof="0"/>
          </a:p>
        </p:txBody>
      </p:sp>
      <p:sp>
        <p:nvSpPr>
          <p:cNvPr id="4" name="3 Marcador de número de diapositiva"/>
          <p:cNvSpPr>
            <a:spLocks noGrp="1"/>
          </p:cNvSpPr>
          <p:nvPr>
            <p:ph type="sldNum" sz="quarter" idx="12"/>
          </p:nvPr>
        </p:nvSpPr>
        <p:spPr/>
        <p:txBody>
          <a:bodyPr/>
          <a:lstStyle/>
          <a:p>
            <a:fld id="{D07BDE9A-D99B-44C9-B09B-7428EAC9ED23}" type="slidenum">
              <a:rPr lang="ca-ES" noProof="0" smtClean="0"/>
              <a:t>‹#›</a:t>
            </a:fld>
            <a:endParaRPr lang="ca-ES" noProof="0"/>
          </a:p>
        </p:txBody>
      </p:sp>
      <p:sp>
        <p:nvSpPr>
          <p:cNvPr id="5" name="1 Título"/>
          <p:cNvSpPr>
            <a:spLocks noGrp="1"/>
          </p:cNvSpPr>
          <p:nvPr>
            <p:ph type="ctrTitle"/>
          </p:nvPr>
        </p:nvSpPr>
        <p:spPr>
          <a:xfrm>
            <a:off x="4294208" y="1528541"/>
            <a:ext cx="4152417" cy="1470025"/>
          </a:xfrm>
        </p:spPr>
        <p:txBody>
          <a:bodyPr>
            <a:normAutofit/>
          </a:bodyPr>
          <a:lstStyle>
            <a:lvl1pPr algn="l">
              <a:defRPr sz="2600" b="1">
                <a:solidFill>
                  <a:schemeClr val="bg1"/>
                </a:solidFill>
                <a:latin typeface="Source Sans Pro" charset="0"/>
                <a:ea typeface="Source Sans Pro" charset="0"/>
                <a:cs typeface="Source Sans Pro" charset="0"/>
              </a:defRPr>
            </a:lvl1pPr>
          </a:lstStyle>
          <a:p>
            <a:r>
              <a:rPr lang="ca-ES" noProof="0" err="1"/>
              <a:t>Haga clic para modificar el estilo de título del patrón</a:t>
            </a:r>
            <a:endParaRPr lang="ca-ES" noProof="0"/>
          </a:p>
        </p:txBody>
      </p:sp>
      <p:sp>
        <p:nvSpPr>
          <p:cNvPr id="6" name="2 Subtítulo"/>
          <p:cNvSpPr>
            <a:spLocks noGrp="1"/>
          </p:cNvSpPr>
          <p:nvPr>
            <p:ph type="subTitle" idx="1"/>
          </p:nvPr>
        </p:nvSpPr>
        <p:spPr>
          <a:xfrm>
            <a:off x="4294207" y="3356658"/>
            <a:ext cx="4152417" cy="684836"/>
          </a:xfrm>
        </p:spPr>
        <p:txBody>
          <a:bodyPr>
            <a:noAutofit/>
          </a:bodyPr>
          <a:lstStyle>
            <a:lvl1pPr marL="0" indent="0" algn="l">
              <a:buNone/>
              <a:defRPr sz="2200">
                <a:solidFill>
                  <a:schemeClr val="bg1"/>
                </a:solidFill>
                <a:latin typeface="Source Sans Pro" charset="0"/>
                <a:ea typeface="Source Sans Pro" charset="0"/>
                <a:cs typeface="Source Sans Pro"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a-ES" noProof="0" err="1"/>
              <a:t>Haga clic para modificar el estilo de subtítulo del patrón</a:t>
            </a:r>
            <a:endParaRPr lang="ca-ES" noProof="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S_Text">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4699" y="1134319"/>
            <a:ext cx="8201685" cy="4991843"/>
          </a:xfrm>
        </p:spPr>
        <p:txBody>
          <a:bodyPr>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a:p>
            <a:pPr lvl="0"/>
            <a:endParaRPr lang="ca-ES" noProof="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ca-ES" noProof="0" smtClean="0"/>
              <a:t>‹#›</a:t>
            </a:fld>
            <a:endParaRPr lang="ca-ES" noProof="0"/>
          </a:p>
        </p:txBody>
      </p:sp>
      <p:sp>
        <p:nvSpPr>
          <p:cNvPr id="7"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a:p>
        </p:txBody>
      </p:sp>
    </p:spTree>
    <p:extLst>
      <p:ext uri="{BB962C8B-B14F-4D97-AF65-F5344CB8AC3E}">
        <p14:creationId xmlns:p14="http://schemas.microsoft.com/office/powerpoint/2010/main" val="152180205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s columnas">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7010400" y="6466705"/>
            <a:ext cx="2133600" cy="365125"/>
          </a:xfrm>
          <a:prstGeom prst="rect">
            <a:avLst/>
          </a:prstGeom>
        </p:spPr>
        <p:txBody>
          <a:bodyPr/>
          <a:lstStyle/>
          <a:p>
            <a:fld id="{5336F0B7-EF37-4B31-BA1E-D2B9204CDF2B}" type="slidenum">
              <a:rPr lang="tr-TR" smtClean="0"/>
              <a:t>‹#›</a:t>
            </a:fld>
            <a:endParaRPr lang="tr-TR"/>
          </a:p>
        </p:txBody>
      </p:sp>
      <p:sp>
        <p:nvSpPr>
          <p:cNvPr id="4" name="2 Marcador de contenido"/>
          <p:cNvSpPr>
            <a:spLocks noGrp="1"/>
          </p:cNvSpPr>
          <p:nvPr>
            <p:ph idx="1"/>
          </p:nvPr>
        </p:nvSpPr>
        <p:spPr>
          <a:xfrm>
            <a:off x="454699" y="1134319"/>
            <a:ext cx="8201685" cy="4991843"/>
          </a:xfrm>
        </p:spPr>
        <p:txBody>
          <a:bodyPr numCol="2">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a:p>
            <a:pPr lvl="0"/>
            <a:endParaRPr lang="ca-ES" noProof="0"/>
          </a:p>
        </p:txBody>
      </p:sp>
      <p:sp>
        <p:nvSpPr>
          <p:cNvPr id="5"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a:p>
        </p:txBody>
      </p:sp>
    </p:spTree>
    <p:extLst>
      <p:ext uri="{BB962C8B-B14F-4D97-AF65-F5344CB8AC3E}">
        <p14:creationId xmlns:p14="http://schemas.microsoft.com/office/powerpoint/2010/main" val="174428086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na columna">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7010400" y="6466705"/>
            <a:ext cx="2133600" cy="365125"/>
          </a:xfrm>
          <a:prstGeom prst="rect">
            <a:avLst/>
          </a:prstGeom>
        </p:spPr>
        <p:txBody>
          <a:bodyPr/>
          <a:lstStyle/>
          <a:p>
            <a:fld id="{5336F0B7-EF37-4B31-BA1E-D2B9204CDF2B}" type="slidenum">
              <a:rPr lang="tr-TR" smtClean="0"/>
              <a:t>‹#›</a:t>
            </a:fld>
            <a:endParaRPr lang="tr-TR"/>
          </a:p>
        </p:txBody>
      </p:sp>
      <p:sp>
        <p:nvSpPr>
          <p:cNvPr id="4" name="2 Marcador de contenido"/>
          <p:cNvSpPr>
            <a:spLocks noGrp="1"/>
          </p:cNvSpPr>
          <p:nvPr>
            <p:ph idx="1"/>
          </p:nvPr>
        </p:nvSpPr>
        <p:spPr>
          <a:xfrm>
            <a:off x="454700" y="1134319"/>
            <a:ext cx="4134886" cy="4991843"/>
          </a:xfrm>
        </p:spPr>
        <p:txBody>
          <a:bodyPr numCol="1">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a:p>
            <a:pPr lvl="0"/>
            <a:endParaRPr lang="ca-ES" noProof="0"/>
          </a:p>
        </p:txBody>
      </p:sp>
      <p:sp>
        <p:nvSpPr>
          <p:cNvPr id="5"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a:p>
        </p:txBody>
      </p:sp>
    </p:spTree>
    <p:extLst>
      <p:ext uri="{BB962C8B-B14F-4D97-AF65-F5344CB8AC3E}">
        <p14:creationId xmlns:p14="http://schemas.microsoft.com/office/powerpoint/2010/main" val="38504159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S_Tasques">
    <p:spTree>
      <p:nvGrpSpPr>
        <p:cNvPr id="1" name=""/>
        <p:cNvGrpSpPr/>
        <p:nvPr/>
      </p:nvGrpSpPr>
      <p:grpSpPr>
        <a:xfrm>
          <a:off x="0" y="0"/>
          <a:ext cx="0" cy="0"/>
          <a:chOff x="0" y="0"/>
          <a:chExt cx="0" cy="0"/>
        </a:xfrm>
      </p:grpSpPr>
      <p:sp>
        <p:nvSpPr>
          <p:cNvPr id="6" name="CuadroTexto 5"/>
          <p:cNvSpPr txBox="1"/>
          <p:nvPr userDrawn="1"/>
        </p:nvSpPr>
        <p:spPr>
          <a:xfrm>
            <a:off x="454699" y="1075537"/>
            <a:ext cx="5401352" cy="523220"/>
          </a:xfrm>
          <a:prstGeom prst="rect">
            <a:avLst/>
          </a:prstGeom>
          <a:noFill/>
        </p:spPr>
        <p:txBody>
          <a:bodyPr wrap="square" rtlCol="0">
            <a:spAutoFit/>
          </a:bodyPr>
          <a:lstStyle/>
          <a:p>
            <a:r>
              <a:rPr lang="ca-ES" sz="2800" b="1" noProof="0">
                <a:latin typeface="Source Sans Pro" charset="0"/>
                <a:cs typeface="Source Sans Pro" charset="0"/>
              </a:rPr>
              <a:t>Planificació properes tasques</a:t>
            </a:r>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t>‹#›</a:t>
            </a:fld>
            <a:endParaRPr lang="ca-ES" noProof="0"/>
          </a:p>
        </p:txBody>
      </p:sp>
      <p:sp>
        <p:nvSpPr>
          <p:cNvPr id="3" name="Marcador de texto 2"/>
          <p:cNvSpPr>
            <a:spLocks noGrp="1"/>
          </p:cNvSpPr>
          <p:nvPr>
            <p:ph type="body" sz="quarter" idx="13"/>
          </p:nvPr>
        </p:nvSpPr>
        <p:spPr>
          <a:xfrm>
            <a:off x="566738" y="1782763"/>
            <a:ext cx="8089900" cy="4270375"/>
          </a:xfrm>
        </p:spPr>
        <p:txBody>
          <a:bodyPr>
            <a:normAutofit/>
          </a:bodyPr>
          <a:lstStyle>
            <a:lvl1pPr>
              <a:defRPr sz="1600">
                <a:latin typeface="Source Sans Pro" charset="0"/>
                <a:ea typeface="Source Sans Pro" charset="0"/>
                <a:cs typeface="Source Sans Pro" charset="0"/>
              </a:defRPr>
            </a:lvl1pPr>
            <a:lvl2pPr>
              <a:defRPr sz="1600">
                <a:latin typeface="Source Sans Pro" charset="0"/>
                <a:ea typeface="Source Sans Pro" charset="0"/>
                <a:cs typeface="Source Sans Pro" charset="0"/>
              </a:defRPr>
            </a:lvl2pPr>
            <a:lvl3pPr>
              <a:defRPr sz="1600">
                <a:latin typeface="Source Sans Pro" charset="0"/>
                <a:ea typeface="Source Sans Pro" charset="0"/>
                <a:cs typeface="Source Sans Pro" charset="0"/>
              </a:defRPr>
            </a:lvl3pPr>
            <a:lvl4pPr>
              <a:defRPr sz="1600">
                <a:latin typeface="Source Sans Pro" charset="0"/>
                <a:ea typeface="Source Sans Pro" charset="0"/>
                <a:cs typeface="Source Sans Pro" charset="0"/>
              </a:defRPr>
            </a:lvl4pPr>
            <a:lvl5pPr>
              <a:defRPr sz="1600">
                <a:latin typeface="Source Sans Pro" charset="0"/>
                <a:ea typeface="Source Sans Pro" charset="0"/>
                <a:cs typeface="Source Sans Pro" charset="0"/>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190630205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S_Planificació">
    <p:spTree>
      <p:nvGrpSpPr>
        <p:cNvPr id="1" name=""/>
        <p:cNvGrpSpPr/>
        <p:nvPr/>
      </p:nvGrpSpPr>
      <p:grpSpPr>
        <a:xfrm>
          <a:off x="0" y="0"/>
          <a:ext cx="0" cy="0"/>
          <a:chOff x="0" y="0"/>
          <a:chExt cx="0" cy="0"/>
        </a:xfrm>
      </p:grpSpPr>
      <p:sp>
        <p:nvSpPr>
          <p:cNvPr id="6" name="CuadroTexto 5"/>
          <p:cNvSpPr txBox="1"/>
          <p:nvPr userDrawn="1"/>
        </p:nvSpPr>
        <p:spPr>
          <a:xfrm>
            <a:off x="454699" y="1075537"/>
            <a:ext cx="5170597" cy="523220"/>
          </a:xfrm>
          <a:prstGeom prst="rect">
            <a:avLst/>
          </a:prstGeom>
          <a:noFill/>
        </p:spPr>
        <p:txBody>
          <a:bodyPr wrap="square" rtlCol="0">
            <a:spAutoFit/>
          </a:bodyPr>
          <a:lstStyle/>
          <a:p>
            <a:r>
              <a:rPr lang="ca-ES" sz="2800" b="1" noProof="0">
                <a:latin typeface="Source Sans Pro" charset="0"/>
                <a:cs typeface="Source Sans Pro" charset="0"/>
              </a:rPr>
              <a:t>Planificació</a:t>
            </a:r>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t>‹#›</a:t>
            </a:fld>
            <a:endParaRPr lang="ca-ES" noProof="0"/>
          </a:p>
        </p:txBody>
      </p:sp>
    </p:spTree>
    <p:extLst>
      <p:ext uri="{BB962C8B-B14F-4D97-AF65-F5344CB8AC3E}">
        <p14:creationId xmlns:p14="http://schemas.microsoft.com/office/powerpoint/2010/main" val="81316520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5" name="4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5" name="4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26867"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26867"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7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9" name="8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26867" cy="1143000"/>
          </a:xfrm>
          <a:prstGeom prst="rect">
            <a:avLst/>
          </a:prstGeom>
        </p:spPr>
        <p:txBody>
          <a:bodyPr/>
          <a:lstStyle/>
          <a:p>
            <a:r>
              <a:rPr lang="es-ES"/>
              <a:t>Haga clic para modificar el estilo de título del patrón</a:t>
            </a:r>
          </a:p>
        </p:txBody>
      </p:sp>
      <p:sp>
        <p:nvSpPr>
          <p:cNvPr id="4" name="3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5" name="4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2_Títol">
    <p:spTree>
      <p:nvGrpSpPr>
        <p:cNvPr id="1" name=""/>
        <p:cNvGrpSpPr/>
        <p:nvPr/>
      </p:nvGrpSpPr>
      <p:grpSpPr>
        <a:xfrm>
          <a:off x="0" y="0"/>
          <a:ext cx="0" cy="0"/>
          <a:chOff x="0" y="0"/>
          <a:chExt cx="0" cy="0"/>
        </a:xfrm>
      </p:grpSpPr>
      <p:sp>
        <p:nvSpPr>
          <p:cNvPr id="4" name="3 Marcador de fecha"/>
          <p:cNvSpPr>
            <a:spLocks noGrp="1"/>
          </p:cNvSpPr>
          <p:nvPr>
            <p:ph type="dt" sz="half" idx="10"/>
          </p:nvPr>
        </p:nvSpPr>
        <p:spPr/>
        <p:txBody>
          <a:bodyPr/>
          <a:lstStyle/>
          <a:p>
            <a:endParaRPr lang="ca-ES" noProof="0"/>
          </a:p>
        </p:txBody>
      </p:sp>
      <p:sp>
        <p:nvSpPr>
          <p:cNvPr id="5" name="4 Marcador de pie de página"/>
          <p:cNvSpPr>
            <a:spLocks noGrp="1"/>
          </p:cNvSpPr>
          <p:nvPr>
            <p:ph type="ftr" sz="quarter" idx="11"/>
          </p:nvPr>
        </p:nvSpPr>
        <p:spPr/>
        <p:txBody>
          <a:bodyPr/>
          <a:lstStyle/>
          <a:p>
            <a:endParaRPr lang="ca-ES" noProof="0"/>
          </a:p>
        </p:txBody>
      </p:sp>
      <p:sp>
        <p:nvSpPr>
          <p:cNvPr id="6" name="5 Marcador de número de diapositiva"/>
          <p:cNvSpPr>
            <a:spLocks noGrp="1"/>
          </p:cNvSpPr>
          <p:nvPr>
            <p:ph type="sldNum" sz="quarter" idx="12"/>
          </p:nvPr>
        </p:nvSpPr>
        <p:spPr>
          <a:xfrm>
            <a:off x="6414689" y="6356349"/>
            <a:ext cx="2133600" cy="365125"/>
          </a:xfrm>
        </p:spPr>
        <p:txBody>
          <a:bodyPr/>
          <a:lstStyle/>
          <a:p>
            <a:fld id="{5336F0B7-EF37-4B31-BA1E-D2B9204CDF2B}" type="slidenum">
              <a:rPr lang="ca-ES" noProof="0" smtClean="0"/>
              <a:t>‹#›</a:t>
            </a:fld>
            <a:endParaRPr lang="ca-ES" noProof="0"/>
          </a:p>
        </p:txBody>
      </p:sp>
      <p:sp>
        <p:nvSpPr>
          <p:cNvPr id="7" name="1 Título"/>
          <p:cNvSpPr>
            <a:spLocks noGrp="1"/>
          </p:cNvSpPr>
          <p:nvPr>
            <p:ph type="ctrTitle"/>
          </p:nvPr>
        </p:nvSpPr>
        <p:spPr>
          <a:xfrm>
            <a:off x="4294208" y="2269325"/>
            <a:ext cx="4152417" cy="1470025"/>
          </a:xfrm>
        </p:spPr>
        <p:txBody>
          <a:bodyPr>
            <a:normAutofit/>
          </a:bodyPr>
          <a:lstStyle>
            <a:lvl1pPr algn="l">
              <a:defRPr sz="2600" b="1">
                <a:solidFill>
                  <a:schemeClr val="tx1"/>
                </a:solidFill>
                <a:latin typeface="Source Sans Pro" charset="0"/>
                <a:ea typeface="Source Sans Pro" charset="0"/>
                <a:cs typeface="Source Sans Pro" charset="0"/>
              </a:defRPr>
            </a:lvl1pPr>
          </a:lstStyle>
          <a:p>
            <a:r>
              <a:rPr lang="ca-ES" noProof="0" err="1"/>
              <a:t>Haga clic para modificar el estilo de título del patrón</a:t>
            </a:r>
            <a:endParaRPr lang="ca-ES" noProof="0"/>
          </a:p>
        </p:txBody>
      </p:sp>
      <p:sp>
        <p:nvSpPr>
          <p:cNvPr id="8" name="2 Subtítulo"/>
          <p:cNvSpPr>
            <a:spLocks noGrp="1"/>
          </p:cNvSpPr>
          <p:nvPr>
            <p:ph type="subTitle" idx="1"/>
          </p:nvPr>
        </p:nvSpPr>
        <p:spPr>
          <a:xfrm>
            <a:off x="4294207" y="4097442"/>
            <a:ext cx="4152417" cy="684836"/>
          </a:xfrm>
        </p:spPr>
        <p:txBody>
          <a:bodyPr>
            <a:noAutofit/>
          </a:bodyPr>
          <a:lstStyle>
            <a:lvl1pPr marL="0" indent="0" algn="l">
              <a:buNone/>
              <a:defRPr sz="2200">
                <a:solidFill>
                  <a:schemeClr val="tx1"/>
                </a:solidFill>
                <a:latin typeface="Source Sans Pro" charset="0"/>
                <a:ea typeface="Source Sans Pro" charset="0"/>
                <a:cs typeface="Source Sans Pro"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a-ES" noProof="0" err="1"/>
              <a:t>Haga clic para modificar el estilo de subtítulo del patrón</a:t>
            </a:r>
            <a:endParaRPr lang="ca-ES" noProof="0"/>
          </a:p>
        </p:txBody>
      </p:sp>
      <p:sp>
        <p:nvSpPr>
          <p:cNvPr id="13" name="Marcador de texto 12"/>
          <p:cNvSpPr>
            <a:spLocks noGrp="1"/>
          </p:cNvSpPr>
          <p:nvPr>
            <p:ph type="body" sz="quarter" idx="13"/>
          </p:nvPr>
        </p:nvSpPr>
        <p:spPr>
          <a:xfrm>
            <a:off x="4294207" y="1558467"/>
            <a:ext cx="4152417" cy="352766"/>
          </a:xfrm>
        </p:spPr>
        <p:txBody>
          <a:bodyPr>
            <a:normAutofit/>
          </a:bodyPr>
          <a:lstStyle>
            <a:lvl1pPr marL="0" indent="0">
              <a:buNone/>
              <a:defRPr sz="1200" b="1">
                <a:solidFill>
                  <a:srgbClr val="F17F09"/>
                </a:solidFill>
                <a:latin typeface="Source Sans Pro" charset="0"/>
                <a:ea typeface="Source Sans Pro" charset="0"/>
                <a:cs typeface="Source Sans Pro" charset="0"/>
              </a:defRPr>
            </a:lvl1pPr>
            <a:lvl3pPr marL="914400" indent="0">
              <a:buNone/>
              <a:defRPr/>
            </a:lvl3pPr>
            <a:lvl5pPr marL="1828800" indent="0">
              <a:buNone/>
              <a:defRPr/>
            </a:lvl5pPr>
          </a:lstStyle>
          <a:p>
            <a:pPr lvl="0"/>
            <a:endParaRPr lang="ca-ES" noProof="0"/>
          </a:p>
        </p:txBody>
      </p:sp>
      <p:sp>
        <p:nvSpPr>
          <p:cNvPr id="15" name="Marcador de texto 14"/>
          <p:cNvSpPr>
            <a:spLocks noGrp="1"/>
          </p:cNvSpPr>
          <p:nvPr>
            <p:ph type="body" sz="quarter" idx="14"/>
          </p:nvPr>
        </p:nvSpPr>
        <p:spPr>
          <a:xfrm>
            <a:off x="4294188" y="1911350"/>
            <a:ext cx="4152900" cy="241300"/>
          </a:xfrm>
        </p:spPr>
        <p:txBody>
          <a:bodyPr>
            <a:noAutofit/>
          </a:bodyPr>
          <a:lstStyle>
            <a:lvl1pPr marL="0" indent="0">
              <a:buNone/>
              <a:defRPr sz="1200">
                <a:solidFill>
                  <a:srgbClr val="F17F09"/>
                </a:solidFill>
                <a:latin typeface="Source Sans Pro" charset="0"/>
                <a:ea typeface="Source Sans Pro" charset="0"/>
                <a:cs typeface="Source Sans Pro" charset="0"/>
              </a:defRPr>
            </a:lvl1pPr>
            <a:lvl5pPr marL="1828800" indent="0">
              <a:buFont typeface="Arial"/>
              <a:buNone/>
              <a:defRPr/>
            </a:lvl5pPr>
          </a:lstStyle>
          <a:p>
            <a:pPr lvl="0"/>
            <a:endParaRPr lang="ca-ES" noProof="0"/>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ba_DosColumnas">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
        <p:nvSpPr>
          <p:cNvPr id="5"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a:p>
        </p:txBody>
      </p:sp>
      <p:sp>
        <p:nvSpPr>
          <p:cNvPr id="6" name="Marcador de texto 5"/>
          <p:cNvSpPr>
            <a:spLocks noGrp="1"/>
          </p:cNvSpPr>
          <p:nvPr>
            <p:ph type="body" sz="quarter" idx="22"/>
          </p:nvPr>
        </p:nvSpPr>
        <p:spPr>
          <a:xfrm>
            <a:off x="454699" y="1196975"/>
            <a:ext cx="8201939" cy="5006975"/>
          </a:xfrm>
        </p:spPr>
        <p:txBody>
          <a:bodyPr numCol="2">
            <a:normAutofit/>
          </a:bodyPr>
          <a:lstStyle>
            <a:lvl1pPr>
              <a:defRPr sz="1400">
                <a:latin typeface="Source Sans Pro" charset="0"/>
              </a:defRPr>
            </a:lvl1pPr>
            <a:lvl2pPr>
              <a:defRPr sz="1400">
                <a:latin typeface="Source Sans Pro" charset="0"/>
              </a:defRPr>
            </a:lvl2pPr>
            <a:lvl3pPr>
              <a:defRPr sz="1400">
                <a:latin typeface="Source Sans Pro" charset="0"/>
              </a:defRPr>
            </a:lvl3pPr>
            <a:lvl4pPr>
              <a:defRPr sz="1400">
                <a:latin typeface="Source Sans Pro" charset="0"/>
              </a:defRPr>
            </a:lvl4pPr>
            <a:lvl5pPr>
              <a:defRPr sz="1400">
                <a:latin typeface="Source Sans Pro"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5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5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7" name="6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26867"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11"/>
          </p:nvPr>
        </p:nvSpPr>
        <p:spPr>
          <a:xfrm>
            <a:off x="457200" y="6356350"/>
            <a:ext cx="5562600" cy="365125"/>
          </a:xfrm>
          <a:prstGeom prst="rect">
            <a:avLst/>
          </a:prstGeom>
        </p:spPr>
        <p:txBody>
          <a:bodyPr/>
          <a:lstStyle/>
          <a:p>
            <a:endParaRPr lang="es-ES"/>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t>‹#›</a:t>
            </a:fld>
            <a:endParaRPr lang="es-E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S_Text">
  <p:cSld name="1_COS_Text">
    <p:spTree>
      <p:nvGrpSpPr>
        <p:cNvPr id="1" name="Shape 47"/>
        <p:cNvGrpSpPr/>
        <p:nvPr/>
      </p:nvGrpSpPr>
      <p:grpSpPr>
        <a:xfrm>
          <a:off x="0" y="0"/>
          <a:ext cx="0" cy="0"/>
          <a:chOff x="0" y="0"/>
          <a:chExt cx="0" cy="0"/>
        </a:xfrm>
      </p:grpSpPr>
      <p:sp>
        <p:nvSpPr>
          <p:cNvPr id="48" name="Google Shape;48;p153"/>
          <p:cNvSpPr txBox="1">
            <a:spLocks noGrp="1"/>
          </p:cNvSpPr>
          <p:nvPr>
            <p:ph type="body" idx="1"/>
          </p:nvPr>
        </p:nvSpPr>
        <p:spPr>
          <a:xfrm>
            <a:off x="454702" y="1134327"/>
            <a:ext cx="8201685" cy="499184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26"/>
              </a:spcBef>
              <a:spcAft>
                <a:spcPct val="0"/>
              </a:spcAft>
              <a:buClr>
                <a:schemeClr val="dk1"/>
              </a:buClr>
              <a:buSzPts val="1600"/>
              <a:buNone/>
              <a:defRPr sz="1129">
                <a:latin typeface="Source Sans Pro" charset="0"/>
                <a:ea typeface="Source Sans Pro" charset="0"/>
                <a:cs typeface="Source Sans Pro" charset="0"/>
                <a:sym typeface="Source Sans Pro" charset="0"/>
              </a:defRPr>
            </a:lvl1pPr>
            <a:lvl2pPr marL="685800" lvl="1" indent="-171450" algn="l">
              <a:lnSpc>
                <a:spcPct val="100000"/>
              </a:lnSpc>
              <a:spcBef>
                <a:spcPts val="197"/>
              </a:spcBef>
              <a:spcAft>
                <a:spcPct val="0"/>
              </a:spcAft>
              <a:buClr>
                <a:schemeClr val="dk1"/>
              </a:buClr>
              <a:buSzPts val="1400"/>
              <a:buNone/>
              <a:defRPr sz="988">
                <a:latin typeface="Source Sans Pro" charset="0"/>
                <a:ea typeface="Source Sans Pro" charset="0"/>
                <a:cs typeface="Source Sans Pro" charset="0"/>
                <a:sym typeface="Source Sans Pro" charset="0"/>
              </a:defRPr>
            </a:lvl2pPr>
            <a:lvl3pPr marL="1028700" lvl="2" indent="-171450" algn="l">
              <a:lnSpc>
                <a:spcPct val="100000"/>
              </a:lnSpc>
              <a:spcBef>
                <a:spcPts val="197"/>
              </a:spcBef>
              <a:spcAft>
                <a:spcPct val="0"/>
              </a:spcAft>
              <a:buClr>
                <a:schemeClr val="dk1"/>
              </a:buClr>
              <a:buSzPts val="1400"/>
              <a:buNone/>
              <a:defRPr sz="988">
                <a:latin typeface="Source Sans Pro" charset="0"/>
                <a:ea typeface="Source Sans Pro" charset="0"/>
                <a:cs typeface="Source Sans Pro" charset="0"/>
                <a:sym typeface="Source Sans Pro" charset="0"/>
              </a:defRPr>
            </a:lvl3pPr>
            <a:lvl4pPr marL="1371600" lvl="3" indent="-171450" algn="l">
              <a:lnSpc>
                <a:spcPct val="100000"/>
              </a:lnSpc>
              <a:spcBef>
                <a:spcPts val="197"/>
              </a:spcBef>
              <a:spcAft>
                <a:spcPct val="0"/>
              </a:spcAft>
              <a:buClr>
                <a:schemeClr val="dk1"/>
              </a:buClr>
              <a:buSzPts val="1400"/>
              <a:buNone/>
              <a:defRPr sz="988">
                <a:latin typeface="Source Sans Pro" charset="0"/>
                <a:ea typeface="Source Sans Pro" charset="0"/>
                <a:cs typeface="Source Sans Pro" charset="0"/>
                <a:sym typeface="Source Sans Pro" charset="0"/>
              </a:defRPr>
            </a:lvl4pPr>
            <a:lvl5pPr marL="1714500" lvl="4" indent="-171450" algn="l">
              <a:lnSpc>
                <a:spcPct val="100000"/>
              </a:lnSpc>
              <a:spcBef>
                <a:spcPts val="197"/>
              </a:spcBef>
              <a:spcAft>
                <a:spcPct val="0"/>
              </a:spcAft>
              <a:buClr>
                <a:schemeClr val="dk1"/>
              </a:buClr>
              <a:buSzPts val="1400"/>
              <a:buNone/>
              <a:defRPr sz="988">
                <a:latin typeface="Source Sans Pro" charset="0"/>
                <a:ea typeface="Source Sans Pro" charset="0"/>
                <a:cs typeface="Source Sans Pro" charset="0"/>
                <a:sym typeface="Source Sans Pro" charset="0"/>
              </a:defRPr>
            </a:lvl5pPr>
            <a:lvl6pPr marL="2057400" lvl="5" indent="-257175" algn="l">
              <a:lnSpc>
                <a:spcPct val="100000"/>
              </a:lnSpc>
              <a:spcBef>
                <a:spcPts val="254"/>
              </a:spcBef>
              <a:spcAft>
                <a:spcPct val="0"/>
              </a:spcAft>
              <a:buClr>
                <a:schemeClr val="dk1"/>
              </a:buClr>
              <a:buSzPts val="1800"/>
              <a:buChar char="•"/>
              <a:defRPr/>
            </a:lvl6pPr>
            <a:lvl7pPr marL="2400300" lvl="6" indent="-257175" algn="l">
              <a:lnSpc>
                <a:spcPct val="100000"/>
              </a:lnSpc>
              <a:spcBef>
                <a:spcPts val="254"/>
              </a:spcBef>
              <a:spcAft>
                <a:spcPct val="0"/>
              </a:spcAft>
              <a:buClr>
                <a:schemeClr val="dk1"/>
              </a:buClr>
              <a:buSzPts val="1800"/>
              <a:buChar char="•"/>
              <a:defRPr/>
            </a:lvl7pPr>
            <a:lvl8pPr marL="2743200" lvl="7" indent="-257175" algn="l">
              <a:lnSpc>
                <a:spcPct val="100000"/>
              </a:lnSpc>
              <a:spcBef>
                <a:spcPts val="254"/>
              </a:spcBef>
              <a:spcAft>
                <a:spcPct val="0"/>
              </a:spcAft>
              <a:buClr>
                <a:schemeClr val="dk1"/>
              </a:buClr>
              <a:buSzPts val="1800"/>
              <a:buChar char="•"/>
              <a:defRPr/>
            </a:lvl8pPr>
            <a:lvl9pPr marL="3086100" lvl="8" indent="-257175" algn="l">
              <a:lnSpc>
                <a:spcPct val="100000"/>
              </a:lnSpc>
              <a:spcBef>
                <a:spcPts val="254"/>
              </a:spcBef>
              <a:spcAft>
                <a:spcPct val="0"/>
              </a:spcAft>
              <a:buClr>
                <a:schemeClr val="dk1"/>
              </a:buClr>
              <a:buSzPts val="1800"/>
              <a:buChar char="•"/>
              <a:defRPr/>
            </a:lvl9pPr>
          </a:lstStyle>
          <a:p>
            <a:endParaRPr/>
          </a:p>
        </p:txBody>
      </p:sp>
      <p:sp>
        <p:nvSpPr>
          <p:cNvPr id="49" name="Google Shape;49;p153"/>
          <p:cNvSpPr txBox="1">
            <a:spLocks noGrp="1"/>
          </p:cNvSpPr>
          <p:nvPr>
            <p:ph type="sldNum" idx="12"/>
          </p:nvPr>
        </p:nvSpPr>
        <p:spPr>
          <a:xfrm>
            <a:off x="6881710" y="649116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ct val="0"/>
              </a:spcBef>
              <a:spcAft>
                <a:spcPct val="0"/>
              </a:spcAft>
              <a:buSzPts val="1200"/>
              <a:buNone/>
              <a:defRPr sz="900" b="0" i="0" u="none" strike="noStrike" cap="none">
                <a:solidFill>
                  <a:srgbClr val="888888"/>
                </a:solidFill>
                <a:latin typeface="Calibri"/>
                <a:ea typeface="Calibri"/>
                <a:cs typeface="Calibri"/>
                <a:sym typeface="Calibri"/>
              </a:defRPr>
            </a:lvl9pPr>
          </a:lstStyle>
          <a:p>
            <a:fld id="{00000000-1234-1234-1234-123412341234}" type="slidenum">
              <a:rPr lang="ca-ES" smtClean="0"/>
              <a:t>‹#›</a:t>
            </a:fld>
            <a:endParaRPr lang="ca-ES"/>
          </a:p>
        </p:txBody>
      </p:sp>
      <p:sp>
        <p:nvSpPr>
          <p:cNvPr id="50" name="Google Shape;50;p153"/>
          <p:cNvSpPr txBox="1">
            <a:spLocks noGrp="1"/>
          </p:cNvSpPr>
          <p:nvPr>
            <p:ph type="body" idx="2"/>
          </p:nvPr>
        </p:nvSpPr>
        <p:spPr>
          <a:xfrm>
            <a:off x="454699" y="6356358"/>
            <a:ext cx="5566688" cy="365125"/>
          </a:xfrm>
          <a:prstGeom prst="rect">
            <a:avLst/>
          </a:prstGeom>
          <a:noFill/>
          <a:ln>
            <a:noFill/>
          </a:ln>
        </p:spPr>
        <p:txBody>
          <a:bodyPr spcFirstLastPara="1" wrap="square" lIns="91425" tIns="45700" rIns="91425" bIns="45700" anchor="ctr" anchorCtr="0">
            <a:noAutofit/>
          </a:bodyPr>
          <a:lstStyle>
            <a:lvl1pPr marL="342900" lvl="0" indent="-171450" algn="l">
              <a:lnSpc>
                <a:spcPct val="100000"/>
              </a:lnSpc>
              <a:spcBef>
                <a:spcPts val="170"/>
              </a:spcBef>
              <a:spcAft>
                <a:spcPct val="0"/>
              </a:spcAft>
              <a:buClr>
                <a:srgbClr val="F17F09"/>
              </a:buClr>
              <a:buSzPts val="1200"/>
              <a:buNone/>
              <a:defRPr sz="847">
                <a:solidFill>
                  <a:srgbClr val="F17F09"/>
                </a:solidFill>
                <a:latin typeface="Source Sans Pro" charset="0"/>
                <a:ea typeface="Source Sans Pro" charset="0"/>
                <a:cs typeface="Source Sans Pro" charset="0"/>
                <a:sym typeface="Source Sans Pro" charset="0"/>
              </a:defRPr>
            </a:lvl1pPr>
            <a:lvl2pPr marL="685800" lvl="1" indent="-171450" algn="l">
              <a:lnSpc>
                <a:spcPct val="100000"/>
              </a:lnSpc>
              <a:spcBef>
                <a:spcPts val="395"/>
              </a:spcBef>
              <a:spcAft>
                <a:spcPct val="0"/>
              </a:spcAft>
              <a:buClr>
                <a:schemeClr val="dk1"/>
              </a:buClr>
              <a:buSzPts val="2800"/>
              <a:buNone/>
              <a:defRPr/>
            </a:lvl2pPr>
            <a:lvl3pPr marL="1028700" lvl="2" indent="-257175" algn="l">
              <a:lnSpc>
                <a:spcPct val="100000"/>
              </a:lnSpc>
              <a:spcBef>
                <a:spcPts val="254"/>
              </a:spcBef>
              <a:spcAft>
                <a:spcPct val="0"/>
              </a:spcAft>
              <a:buClr>
                <a:schemeClr val="dk1"/>
              </a:buClr>
              <a:buSzPts val="1800"/>
              <a:buChar char="•"/>
              <a:defRPr/>
            </a:lvl3pPr>
            <a:lvl4pPr marL="1371600" lvl="3" indent="-257175" algn="l">
              <a:lnSpc>
                <a:spcPct val="100000"/>
              </a:lnSpc>
              <a:spcBef>
                <a:spcPts val="254"/>
              </a:spcBef>
              <a:spcAft>
                <a:spcPct val="0"/>
              </a:spcAft>
              <a:buClr>
                <a:schemeClr val="dk1"/>
              </a:buClr>
              <a:buSzPts val="1800"/>
              <a:buChar char="–"/>
              <a:defRPr/>
            </a:lvl4pPr>
            <a:lvl5pPr marL="1714500" lvl="4" indent="-257175" algn="l">
              <a:lnSpc>
                <a:spcPct val="100000"/>
              </a:lnSpc>
              <a:spcBef>
                <a:spcPts val="254"/>
              </a:spcBef>
              <a:spcAft>
                <a:spcPct val="0"/>
              </a:spcAft>
              <a:buClr>
                <a:schemeClr val="dk1"/>
              </a:buClr>
              <a:buSzPts val="1800"/>
              <a:buChar char="»"/>
              <a:defRPr/>
            </a:lvl5pPr>
            <a:lvl6pPr marL="2057400" lvl="5" indent="-257175" algn="l">
              <a:lnSpc>
                <a:spcPct val="100000"/>
              </a:lnSpc>
              <a:spcBef>
                <a:spcPts val="254"/>
              </a:spcBef>
              <a:spcAft>
                <a:spcPct val="0"/>
              </a:spcAft>
              <a:buClr>
                <a:schemeClr val="dk1"/>
              </a:buClr>
              <a:buSzPts val="1800"/>
              <a:buChar char="•"/>
              <a:defRPr/>
            </a:lvl6pPr>
            <a:lvl7pPr marL="2400300" lvl="6" indent="-257175" algn="l">
              <a:lnSpc>
                <a:spcPct val="100000"/>
              </a:lnSpc>
              <a:spcBef>
                <a:spcPts val="254"/>
              </a:spcBef>
              <a:spcAft>
                <a:spcPct val="0"/>
              </a:spcAft>
              <a:buClr>
                <a:schemeClr val="dk1"/>
              </a:buClr>
              <a:buSzPts val="1800"/>
              <a:buChar char="•"/>
              <a:defRPr/>
            </a:lvl7pPr>
            <a:lvl8pPr marL="2743200" lvl="7" indent="-257175" algn="l">
              <a:lnSpc>
                <a:spcPct val="100000"/>
              </a:lnSpc>
              <a:spcBef>
                <a:spcPts val="254"/>
              </a:spcBef>
              <a:spcAft>
                <a:spcPct val="0"/>
              </a:spcAft>
              <a:buClr>
                <a:schemeClr val="dk1"/>
              </a:buClr>
              <a:buSzPts val="1800"/>
              <a:buChar char="•"/>
              <a:defRPr/>
            </a:lvl8pPr>
            <a:lvl9pPr marL="3086100" lvl="8" indent="-257175" algn="l">
              <a:lnSpc>
                <a:spcPct val="100000"/>
              </a:lnSpc>
              <a:spcBef>
                <a:spcPts val="254"/>
              </a:spcBef>
              <a:spcAft>
                <a:spcPct val="0"/>
              </a:spcAft>
              <a:buClr>
                <a:schemeClr val="dk1"/>
              </a:buClr>
              <a:buSzPts val="1800"/>
              <a:buChar char="•"/>
              <a:defRPr/>
            </a:lvl9pPr>
          </a:lstStyle>
          <a:p>
            <a:endParaRPr/>
          </a:p>
        </p:txBody>
      </p:sp>
    </p:spTree>
    <p:extLst>
      <p:ext uri="{BB962C8B-B14F-4D97-AF65-F5344CB8AC3E}">
        <p14:creationId xmlns:p14="http://schemas.microsoft.com/office/powerpoint/2010/main" val="138597674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15"/>
          <p:cNvSpPr txBox="1">
            <a:spLocks noGrp="1"/>
          </p:cNvSpPr>
          <p:nvPr>
            <p:ph type="title"/>
          </p:nvPr>
        </p:nvSpPr>
        <p:spPr>
          <a:xfrm>
            <a:off x="2409951" y="219583"/>
            <a:ext cx="4324096" cy="57404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sz="3600" b="1" i="0">
                <a:solidFill>
                  <a:schemeClr val="dk1"/>
                </a:solidFill>
                <a:latin typeface="Arial"/>
                <a:ea typeface="Arial"/>
                <a:cs typeface="Arial"/>
                <a:sym typeface="Arial"/>
              </a:defRPr>
            </a:lvl1pPr>
            <a:lvl2pPr lvl="1">
              <a:spcBef>
                <a:spcPct val="0"/>
              </a:spcBef>
              <a:spcAft>
                <a:spcPct val="0"/>
              </a:spcAft>
              <a:buSzPts val="1400"/>
              <a:buNone/>
              <a:defRPr/>
            </a:lvl2pPr>
            <a:lvl3pPr lvl="2">
              <a:spcBef>
                <a:spcPct val="0"/>
              </a:spcBef>
              <a:spcAft>
                <a:spcPct val="0"/>
              </a:spcAft>
              <a:buSzPts val="1400"/>
              <a:buNone/>
              <a:defRPr/>
            </a:lvl3pPr>
            <a:lvl4pPr lvl="3">
              <a:spcBef>
                <a:spcPct val="0"/>
              </a:spcBef>
              <a:spcAft>
                <a:spcPct val="0"/>
              </a:spcAft>
              <a:buSzPts val="1400"/>
              <a:buNone/>
              <a:defRPr/>
            </a:lvl4pPr>
            <a:lvl5pPr lvl="4">
              <a:spcBef>
                <a:spcPct val="0"/>
              </a:spcBef>
              <a:spcAft>
                <a:spcPct val="0"/>
              </a:spcAft>
              <a:buSzPts val="1400"/>
              <a:buNone/>
              <a:defRPr/>
            </a:lvl5pPr>
            <a:lvl6pPr lvl="5">
              <a:spcBef>
                <a:spcPct val="0"/>
              </a:spcBef>
              <a:spcAft>
                <a:spcPct val="0"/>
              </a:spcAft>
              <a:buSzPts val="1400"/>
              <a:buNone/>
              <a:defRPr/>
            </a:lvl6pPr>
            <a:lvl7pPr lvl="6">
              <a:spcBef>
                <a:spcPct val="0"/>
              </a:spcBef>
              <a:spcAft>
                <a:spcPct val="0"/>
              </a:spcAft>
              <a:buSzPts val="1400"/>
              <a:buNone/>
              <a:defRPr/>
            </a:lvl7pPr>
            <a:lvl8pPr lvl="7">
              <a:spcBef>
                <a:spcPct val="0"/>
              </a:spcBef>
              <a:spcAft>
                <a:spcPct val="0"/>
              </a:spcAft>
              <a:buSzPts val="1400"/>
              <a:buNone/>
              <a:defRPr/>
            </a:lvl8pPr>
            <a:lvl9pPr lvl="8">
              <a:spcBef>
                <a:spcPct val="0"/>
              </a:spcBef>
              <a:spcAft>
                <a:spcPct val="0"/>
              </a:spcAft>
              <a:buSzPts val="1400"/>
              <a:buNone/>
              <a:defRPr/>
            </a:lvl9pPr>
          </a:lstStyle>
          <a:p>
            <a:endParaRPr/>
          </a:p>
        </p:txBody>
      </p:sp>
      <p:sp>
        <p:nvSpPr>
          <p:cNvPr id="13" name="Google Shape;13;p15"/>
          <p:cNvSpPr txBox="1">
            <a:spLocks noGrp="1"/>
          </p:cNvSpPr>
          <p:nvPr>
            <p:ph type="body" idx="1"/>
          </p:nvPr>
        </p:nvSpPr>
        <p:spPr>
          <a:xfrm>
            <a:off x="558291" y="1439672"/>
            <a:ext cx="8027416" cy="1451610"/>
          </a:xfrm>
          <a:prstGeom prst="rect">
            <a:avLst/>
          </a:prstGeom>
          <a:noFill/>
          <a:ln>
            <a:noFill/>
          </a:ln>
        </p:spPr>
        <p:txBody>
          <a:bodyPr spcFirstLastPara="1" wrap="square" lIns="0" tIns="0" rIns="0" bIns="0" anchor="t" anchorCtr="0">
            <a:spAutoFit/>
          </a:bodyPr>
          <a:lstStyle>
            <a:lvl1pPr marL="457200" lvl="0" indent="-228600" algn="l">
              <a:spcBef>
                <a:spcPct val="0"/>
              </a:spcBef>
              <a:spcAft>
                <a:spcPct val="0"/>
              </a:spcAft>
              <a:buSzPts val="1400"/>
              <a:buNone/>
              <a:defRPr sz="1600" b="0" i="0">
                <a:solidFill>
                  <a:srgbClr val="404040"/>
                </a:solidFill>
                <a:latin typeface="Arial"/>
                <a:ea typeface="Arial"/>
                <a:cs typeface="Arial"/>
                <a:sym typeface="Arial"/>
              </a:defRPr>
            </a:lvl1pPr>
            <a:lvl2pPr marL="914400" lvl="1" indent="-228600" algn="l">
              <a:spcBef>
                <a:spcPct val="0"/>
              </a:spcBef>
              <a:spcAft>
                <a:spcPct val="0"/>
              </a:spcAft>
              <a:buSzPts val="1400"/>
              <a:buNone/>
              <a:defRPr/>
            </a:lvl2pPr>
            <a:lvl3pPr marL="1371600" lvl="2" indent="-228600" algn="l">
              <a:spcBef>
                <a:spcPct val="0"/>
              </a:spcBef>
              <a:spcAft>
                <a:spcPct val="0"/>
              </a:spcAft>
              <a:buSzPts val="1400"/>
              <a:buNone/>
              <a:defRPr/>
            </a:lvl3pPr>
            <a:lvl4pPr marL="1828800" lvl="3" indent="-228600" algn="l">
              <a:spcBef>
                <a:spcPct val="0"/>
              </a:spcBef>
              <a:spcAft>
                <a:spcPct val="0"/>
              </a:spcAft>
              <a:buSzPts val="1400"/>
              <a:buNone/>
              <a:defRPr/>
            </a:lvl4pPr>
            <a:lvl5pPr marL="2286000" lvl="4" indent="-228600" algn="l">
              <a:spcBef>
                <a:spcPct val="0"/>
              </a:spcBef>
              <a:spcAft>
                <a:spcPct val="0"/>
              </a:spcAft>
              <a:buSzPts val="1400"/>
              <a:buNone/>
              <a:defRPr/>
            </a:lvl5pPr>
            <a:lvl6pPr marL="2743200" lvl="5" indent="-228600" algn="l">
              <a:spcBef>
                <a:spcPct val="0"/>
              </a:spcBef>
              <a:spcAft>
                <a:spcPct val="0"/>
              </a:spcAft>
              <a:buSzPts val="1400"/>
              <a:buNone/>
              <a:defRPr/>
            </a:lvl6pPr>
            <a:lvl7pPr marL="3200400" lvl="6" indent="-228600" algn="l">
              <a:spcBef>
                <a:spcPct val="0"/>
              </a:spcBef>
              <a:spcAft>
                <a:spcPct val="0"/>
              </a:spcAft>
              <a:buSzPts val="1400"/>
              <a:buNone/>
              <a:defRPr/>
            </a:lvl7pPr>
            <a:lvl8pPr marL="3657600" lvl="7" indent="-228600" algn="l">
              <a:spcBef>
                <a:spcPct val="0"/>
              </a:spcBef>
              <a:spcAft>
                <a:spcPct val="0"/>
              </a:spcAft>
              <a:buSzPts val="1400"/>
              <a:buNone/>
              <a:defRPr/>
            </a:lvl8pPr>
            <a:lvl9pPr marL="4114800" lvl="8" indent="-228600" algn="l">
              <a:spcBef>
                <a:spcPct val="0"/>
              </a:spcBef>
              <a:spcAft>
                <a:spcPct val="0"/>
              </a:spcAft>
              <a:buSzPts val="1400"/>
              <a:buNone/>
              <a:defRPr/>
            </a:lvl9pPr>
          </a:lstStyle>
          <a:p>
            <a:endParaRPr/>
          </a:p>
        </p:txBody>
      </p:sp>
      <p:sp>
        <p:nvSpPr>
          <p:cNvPr id="14" name="Google Shape;14;p15"/>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ct val="0"/>
              </a:spcBef>
              <a:spcAft>
                <a:spcPct val="0"/>
              </a:spcAft>
              <a:buSzPts val="1400"/>
              <a:buNone/>
              <a:defRPr>
                <a:solidFill>
                  <a:srgbClr val="888888"/>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5" name="Google Shape;15;p15"/>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ct val="0"/>
              </a:spcBef>
              <a:spcAft>
                <a:spcPct val="0"/>
              </a:spcAft>
              <a:buSzPts val="1400"/>
              <a:buNone/>
              <a:defRPr>
                <a:solidFill>
                  <a:srgbClr val="888888"/>
                </a:solidFill>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6" name="Google Shape;16;p15"/>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ct val="0"/>
              </a:spcBef>
              <a:buNone/>
              <a:defRPr>
                <a:solidFill>
                  <a:srgbClr val="888888"/>
                </a:solidFill>
              </a:defRPr>
            </a:lvl1pPr>
            <a:lvl2pPr marL="0" lvl="1" indent="0" algn="r">
              <a:spcBef>
                <a:spcPct val="0"/>
              </a:spcBef>
              <a:buNone/>
              <a:defRPr>
                <a:solidFill>
                  <a:srgbClr val="888888"/>
                </a:solidFill>
              </a:defRPr>
            </a:lvl2pPr>
            <a:lvl3pPr marL="0" lvl="2" indent="0" algn="r">
              <a:spcBef>
                <a:spcPct val="0"/>
              </a:spcBef>
              <a:buNone/>
              <a:defRPr>
                <a:solidFill>
                  <a:srgbClr val="888888"/>
                </a:solidFill>
              </a:defRPr>
            </a:lvl3pPr>
            <a:lvl4pPr marL="0" lvl="3" indent="0" algn="r">
              <a:spcBef>
                <a:spcPct val="0"/>
              </a:spcBef>
              <a:buNone/>
              <a:defRPr>
                <a:solidFill>
                  <a:srgbClr val="888888"/>
                </a:solidFill>
              </a:defRPr>
            </a:lvl4pPr>
            <a:lvl5pPr marL="0" lvl="4" indent="0" algn="r">
              <a:spcBef>
                <a:spcPct val="0"/>
              </a:spcBef>
              <a:buNone/>
              <a:defRPr>
                <a:solidFill>
                  <a:srgbClr val="888888"/>
                </a:solidFill>
              </a:defRPr>
            </a:lvl5pPr>
            <a:lvl6pPr marL="0" lvl="5" indent="0" algn="r">
              <a:spcBef>
                <a:spcPct val="0"/>
              </a:spcBef>
              <a:buNone/>
              <a:defRPr>
                <a:solidFill>
                  <a:srgbClr val="888888"/>
                </a:solidFill>
              </a:defRPr>
            </a:lvl6pPr>
            <a:lvl7pPr marL="0" lvl="6" indent="0" algn="r">
              <a:spcBef>
                <a:spcPct val="0"/>
              </a:spcBef>
              <a:buNone/>
              <a:defRPr>
                <a:solidFill>
                  <a:srgbClr val="888888"/>
                </a:solidFill>
              </a:defRPr>
            </a:lvl7pPr>
            <a:lvl8pPr marL="0" lvl="7" indent="0" algn="r">
              <a:spcBef>
                <a:spcPct val="0"/>
              </a:spcBef>
              <a:buNone/>
              <a:defRPr>
                <a:solidFill>
                  <a:srgbClr val="888888"/>
                </a:solidFill>
              </a:defRPr>
            </a:lvl8pPr>
            <a:lvl9pPr marL="0" lvl="8" indent="0" algn="r">
              <a:spcBef>
                <a:spcPct val="0"/>
              </a:spcBef>
              <a:buNone/>
              <a:defRPr>
                <a:solidFill>
                  <a:srgbClr val="888888"/>
                </a:solidFill>
              </a:defRPr>
            </a:lvl9pPr>
          </a:lstStyle>
          <a:p>
            <a:pPr marL="0" lvl="0" indent="0" algn="r" rtl="0">
              <a:spcBef>
                <a:spcPct val="0"/>
              </a:spcBef>
              <a:spcAft>
                <a:spcPct val="0"/>
              </a:spcAft>
              <a:buNone/>
            </a:pPr>
            <a:fld id="{00000000-1234-1234-1234-123412341234}" type="slidenum">
              <a:rPr lang="es-ES"/>
              <a:t>‹#›</a:t>
            </a:fld>
            <a:endParaRPr sz="1800" b="0" i="0" u="none" strike="noStrike" cap="none">
              <a:latin typeface="Calibri"/>
              <a:ea typeface="Calibri"/>
              <a:cs typeface="Calibri"/>
              <a:sym typeface="Calibri"/>
            </a:endParaRPr>
          </a:p>
        </p:txBody>
      </p:sp>
    </p:spTree>
    <p:extLst>
      <p:ext uri="{BB962C8B-B14F-4D97-AF65-F5344CB8AC3E}">
        <p14:creationId xmlns:p14="http://schemas.microsoft.com/office/powerpoint/2010/main" val="377164468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72576BB-FB6E-A489-0D16-576BD8913E07}"/>
              </a:ext>
            </a:extLst>
          </p:cNvPr>
          <p:cNvSpPr>
            <a:spLocks noGrp="1"/>
          </p:cNvSpPr>
          <p:nvPr>
            <p:ph type="dt" sz="half" idx="10"/>
          </p:nvPr>
        </p:nvSpPr>
        <p:spPr>
          <a:xfrm>
            <a:off x="457200" y="6356352"/>
            <a:ext cx="2133600" cy="365125"/>
          </a:xfrm>
          <a:prstGeom prst="rect">
            <a:avLst/>
          </a:prstGeom>
        </p:spPr>
        <p:txBody>
          <a:bodyPr/>
          <a:lstStyle>
            <a:lvl1pPr>
              <a:defRPr/>
            </a:lvl1pPr>
          </a:lstStyle>
          <a:p>
            <a:pPr>
              <a:defRPr/>
            </a:pPr>
            <a:fld id="{CE72CD59-3C98-4583-8309-D46D28598D3C}" type="datetimeFigureOut">
              <a:rPr lang="en-US"/>
              <a:pPr>
                <a:defRPr/>
              </a:pPr>
              <a:t>11/15/2023</a:t>
            </a:fld>
            <a:endParaRPr lang="en-US"/>
          </a:p>
        </p:txBody>
      </p:sp>
      <p:sp>
        <p:nvSpPr>
          <p:cNvPr id="3" name="Footer Placeholder 4">
            <a:extLst>
              <a:ext uri="{FF2B5EF4-FFF2-40B4-BE49-F238E27FC236}">
                <a16:creationId xmlns:a16="http://schemas.microsoft.com/office/drawing/2014/main" id="{92BA535C-4B09-5420-B245-AA6A6F7C805F}"/>
              </a:ext>
            </a:extLst>
          </p:cNvPr>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81F867F-C9EE-B8D2-E8C5-000A0B64A73B}"/>
              </a:ext>
            </a:extLst>
          </p:cNvPr>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6F16BF98-558E-4475-A184-7B8C21925FEE}" type="slidenum">
              <a:rPr lang="en-US"/>
              <a:pPr>
                <a:defRPr/>
              </a:pPr>
              <a:t>‹#›</a:t>
            </a:fld>
            <a:endParaRPr lang="en-US"/>
          </a:p>
        </p:txBody>
      </p:sp>
    </p:spTree>
    <p:extLst>
      <p:ext uri="{BB962C8B-B14F-4D97-AF65-F5344CB8AC3E}">
        <p14:creationId xmlns:p14="http://schemas.microsoft.com/office/powerpoint/2010/main" val="4427650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ADA_Títol">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ca-ES" noProof="0"/>
          </a:p>
        </p:txBody>
      </p:sp>
      <p:sp>
        <p:nvSpPr>
          <p:cNvPr id="3" name="2 Marcador de pie de página"/>
          <p:cNvSpPr>
            <a:spLocks noGrp="1"/>
          </p:cNvSpPr>
          <p:nvPr>
            <p:ph type="ftr" sz="quarter" idx="11"/>
          </p:nvPr>
        </p:nvSpPr>
        <p:spPr/>
        <p:txBody>
          <a:bodyPr/>
          <a:lstStyle/>
          <a:p>
            <a:endParaRPr lang="ca-ES" noProof="0"/>
          </a:p>
        </p:txBody>
      </p:sp>
      <p:sp>
        <p:nvSpPr>
          <p:cNvPr id="4" name="3 Marcador de número de diapositiva"/>
          <p:cNvSpPr>
            <a:spLocks noGrp="1"/>
          </p:cNvSpPr>
          <p:nvPr>
            <p:ph type="sldNum" sz="quarter" idx="12"/>
          </p:nvPr>
        </p:nvSpPr>
        <p:spPr/>
        <p:txBody>
          <a:bodyPr/>
          <a:lstStyle/>
          <a:p>
            <a:fld id="{D07BDE9A-D99B-44C9-B09B-7428EAC9ED23}" type="slidenum">
              <a:rPr lang="ca-ES" noProof="0" smtClean="0"/>
              <a:t>‹#›</a:t>
            </a:fld>
            <a:endParaRPr lang="ca-ES" noProof="0"/>
          </a:p>
        </p:txBody>
      </p:sp>
      <p:sp>
        <p:nvSpPr>
          <p:cNvPr id="5" name="1 Título"/>
          <p:cNvSpPr>
            <a:spLocks noGrp="1"/>
          </p:cNvSpPr>
          <p:nvPr>
            <p:ph type="ctrTitle"/>
          </p:nvPr>
        </p:nvSpPr>
        <p:spPr>
          <a:xfrm>
            <a:off x="4294208" y="1528541"/>
            <a:ext cx="4152417" cy="1470025"/>
          </a:xfrm>
        </p:spPr>
        <p:txBody>
          <a:bodyPr>
            <a:normAutofit/>
          </a:bodyPr>
          <a:lstStyle>
            <a:lvl1pPr algn="l">
              <a:defRPr sz="2600" b="1">
                <a:solidFill>
                  <a:schemeClr val="bg1"/>
                </a:solidFill>
                <a:latin typeface="Source Sans Pro" charset="0"/>
                <a:ea typeface="Source Sans Pro" charset="0"/>
                <a:cs typeface="Source Sans Pro" charset="0"/>
              </a:defRPr>
            </a:lvl1pPr>
          </a:lstStyle>
          <a:p>
            <a:r>
              <a:rPr lang="ca-ES" noProof="0" err="1"/>
              <a:t>Haga clic para modificar el estilo de título del patrón</a:t>
            </a:r>
            <a:endParaRPr lang="ca-ES" noProof="0"/>
          </a:p>
        </p:txBody>
      </p:sp>
      <p:sp>
        <p:nvSpPr>
          <p:cNvPr id="6" name="2 Subtítulo"/>
          <p:cNvSpPr>
            <a:spLocks noGrp="1"/>
          </p:cNvSpPr>
          <p:nvPr>
            <p:ph type="subTitle" idx="1"/>
          </p:nvPr>
        </p:nvSpPr>
        <p:spPr>
          <a:xfrm>
            <a:off x="4294207" y="3356658"/>
            <a:ext cx="4152417" cy="684836"/>
          </a:xfrm>
        </p:spPr>
        <p:txBody>
          <a:bodyPr>
            <a:noAutofit/>
          </a:bodyPr>
          <a:lstStyle>
            <a:lvl1pPr marL="0" indent="0" algn="l">
              <a:buNone/>
              <a:defRPr sz="2200">
                <a:solidFill>
                  <a:schemeClr val="bg1"/>
                </a:solidFill>
                <a:latin typeface="Source Sans Pro" charset="0"/>
                <a:ea typeface="Source Sans Pro" charset="0"/>
                <a:cs typeface="Source Sans Pro"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a-ES" noProof="0" err="1"/>
              <a:t>Haga clic para modificar el estilo de subtítulo del patrón</a:t>
            </a:r>
            <a:endParaRPr lang="ca-ES" noProof="0"/>
          </a:p>
        </p:txBody>
      </p:sp>
    </p:spTree>
    <p:extLst>
      <p:ext uri="{BB962C8B-B14F-4D97-AF65-F5344CB8AC3E}">
        <p14:creationId xmlns:p14="http://schemas.microsoft.com/office/powerpoint/2010/main" val="324647712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CONTRAPORTADA_Blanc">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5EB569E-1BEC-524D-9579-0DBB74594551}" type="slidenum">
              <a:rPr lang="es-ES" smtClean="0"/>
              <a:t>‹#›</a:t>
            </a:fld>
            <a:endParaRPr lang="es-ES"/>
          </a:p>
        </p:txBody>
      </p:sp>
    </p:spTree>
    <p:extLst>
      <p:ext uri="{BB962C8B-B14F-4D97-AF65-F5344CB8AC3E}">
        <p14:creationId xmlns:p14="http://schemas.microsoft.com/office/powerpoint/2010/main" val="18073102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ORTADA2_Blanc">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a:xfrm>
            <a:off x="6397755" y="6356349"/>
            <a:ext cx="2133600" cy="365125"/>
          </a:xfrm>
        </p:spPr>
        <p:txBody>
          <a:bodyPr/>
          <a:lstStyle/>
          <a:p>
            <a:fld id="{5336F0B7-EF37-4B31-BA1E-D2B9204CDF2B}" type="slidenum">
              <a:rPr lang="es-ES" smtClean="0"/>
              <a:t>‹#›</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S_Fitxa_cat">
    <p:spTree>
      <p:nvGrpSpPr>
        <p:cNvPr id="1" name=""/>
        <p:cNvGrpSpPr/>
        <p:nvPr/>
      </p:nvGrpSpPr>
      <p:grpSpPr>
        <a:xfrm>
          <a:off x="0" y="0"/>
          <a:ext cx="0" cy="0"/>
          <a:chOff x="0" y="0"/>
          <a:chExt cx="0" cy="0"/>
        </a:xfrm>
      </p:grpSpPr>
      <p:sp>
        <p:nvSpPr>
          <p:cNvPr id="6" name="CuadroTexto 5"/>
          <p:cNvSpPr txBox="1"/>
          <p:nvPr userDrawn="1"/>
        </p:nvSpPr>
        <p:spPr>
          <a:xfrm>
            <a:off x="454699" y="1075537"/>
            <a:ext cx="3832643" cy="523220"/>
          </a:xfrm>
          <a:prstGeom prst="rect">
            <a:avLst/>
          </a:prstGeom>
          <a:noFill/>
        </p:spPr>
        <p:txBody>
          <a:bodyPr wrap="square" rtlCol="0">
            <a:spAutoFit/>
          </a:bodyPr>
          <a:lstStyle/>
          <a:p>
            <a:r>
              <a:rPr lang="ca-ES" sz="2800" b="1" noProof="0" dirty="0">
                <a:latin typeface="Source Sans Pro"/>
                <a:cs typeface="Source Sans Pro"/>
              </a:rPr>
              <a:t>Fitxa del projecte</a:t>
            </a:r>
          </a:p>
        </p:txBody>
      </p:sp>
      <p:graphicFrame>
        <p:nvGraphicFramePr>
          <p:cNvPr id="8" name="Tabla 7"/>
          <p:cNvGraphicFramePr>
            <a:graphicFrameLocks noGrp="1"/>
          </p:cNvGraphicFramePr>
          <p:nvPr userDrawn="1">
            <p:extLst>
              <p:ext uri="{D42A27DB-BD31-4B8C-83A1-F6EECF244321}">
                <p14:modId xmlns:p14="http://schemas.microsoft.com/office/powerpoint/2010/main" val="1977648522"/>
              </p:ext>
            </p:extLst>
          </p:nvPr>
        </p:nvGraphicFramePr>
        <p:xfrm>
          <a:off x="454699" y="2084530"/>
          <a:ext cx="8201686" cy="3375818"/>
        </p:xfrm>
        <a:graphic>
          <a:graphicData uri="http://schemas.openxmlformats.org/drawingml/2006/table">
            <a:tbl>
              <a:tblPr firstRow="1" bandRow="1">
                <a:tableStyleId>{10A1B5D5-9B99-4C35-A422-299274C87663}</a:tableStyleId>
              </a:tblPr>
              <a:tblGrid>
                <a:gridCol w="1761717">
                  <a:extLst>
                    <a:ext uri="{9D8B030D-6E8A-4147-A177-3AD203B41FA5}">
                      <a16:colId xmlns:a16="http://schemas.microsoft.com/office/drawing/2014/main" val="20000"/>
                    </a:ext>
                  </a:extLst>
                </a:gridCol>
                <a:gridCol w="6439969">
                  <a:extLst>
                    <a:ext uri="{9D8B030D-6E8A-4147-A177-3AD203B41FA5}">
                      <a16:colId xmlns:a16="http://schemas.microsoft.com/office/drawing/2014/main" val="20001"/>
                    </a:ext>
                  </a:extLst>
                </a:gridCol>
              </a:tblGrid>
              <a:tr h="376108">
                <a:tc>
                  <a:txBody>
                    <a:bodyPr/>
                    <a:lstStyle/>
                    <a:p>
                      <a:pPr algn="ctr"/>
                      <a:r>
                        <a:rPr lang="ca-ES" sz="1400" b="0" noProof="0" dirty="0">
                          <a:ln>
                            <a:solidFill>
                              <a:schemeClr val="bg1"/>
                            </a:solidFill>
                          </a:ln>
                          <a:solidFill>
                            <a:schemeClr val="bg1"/>
                          </a:solidFill>
                          <a:latin typeface="Source Sans Pro" charset="0"/>
                          <a:ea typeface="Source Sans Pro" charset="0"/>
                          <a:cs typeface="Source Sans Pro" charset="0"/>
                        </a:rPr>
                        <a:t>Títol</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dirty="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6108">
                <a:tc>
                  <a:txBody>
                    <a:bodyPr/>
                    <a:lstStyle/>
                    <a:p>
                      <a:pPr algn="ctr"/>
                      <a:r>
                        <a:rPr lang="ca-ES" sz="1400" b="0" noProof="0" dirty="0">
                          <a:ln>
                            <a:solidFill>
                              <a:schemeClr val="bg1"/>
                            </a:solidFill>
                          </a:ln>
                          <a:solidFill>
                            <a:schemeClr val="bg1"/>
                          </a:solidFill>
                          <a:latin typeface="Source Sans Pro" charset="0"/>
                          <a:ea typeface="Source Sans Pro" charset="0"/>
                          <a:cs typeface="Source Sans Pro" charset="0"/>
                        </a:rPr>
                        <a:t>Data</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dirty="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6108">
                <a:tc>
                  <a:txBody>
                    <a:bodyPr/>
                    <a:lstStyle/>
                    <a:p>
                      <a:pPr algn="ctr"/>
                      <a:r>
                        <a:rPr lang="ca-ES" sz="1400" b="0" noProof="0" dirty="0">
                          <a:ln>
                            <a:solidFill>
                              <a:schemeClr val="bg1"/>
                            </a:solidFill>
                          </a:ln>
                          <a:solidFill>
                            <a:schemeClr val="bg1"/>
                          </a:solidFill>
                          <a:latin typeface="Source Sans Pro" charset="0"/>
                          <a:ea typeface="Source Sans Pro" charset="0"/>
                          <a:cs typeface="Source Sans Pro" charset="0"/>
                        </a:rPr>
                        <a:t>Referència</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dirty="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6108">
                <a:tc>
                  <a:txBody>
                    <a:bodyPr/>
                    <a:lstStyle/>
                    <a:p>
                      <a:pPr algn="ctr"/>
                      <a:r>
                        <a:rPr lang="ca-ES" sz="1400" b="0" noProof="0" dirty="0">
                          <a:ln>
                            <a:solidFill>
                              <a:schemeClr val="bg1"/>
                            </a:solidFill>
                          </a:ln>
                          <a:solidFill>
                            <a:schemeClr val="bg1"/>
                          </a:solidFill>
                          <a:latin typeface="Source Sans Pro" charset="0"/>
                          <a:ea typeface="Source Sans Pro" charset="0"/>
                          <a:cs typeface="Source Sans Pro" charset="0"/>
                        </a:rPr>
                        <a:t>Autors</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dirty="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6108">
                <a:tc>
                  <a:txBody>
                    <a:bodyPr/>
                    <a:lstStyle/>
                    <a:p>
                      <a:pPr algn="ctr"/>
                      <a:r>
                        <a:rPr lang="ca-ES" sz="1400" b="0" noProof="0" dirty="0">
                          <a:ln>
                            <a:solidFill>
                              <a:schemeClr val="bg1"/>
                            </a:solidFill>
                          </a:ln>
                          <a:solidFill>
                            <a:schemeClr val="bg1"/>
                          </a:solidFill>
                          <a:latin typeface="Source Sans Pro" charset="0"/>
                          <a:ea typeface="Source Sans Pro" charset="0"/>
                          <a:cs typeface="Source Sans Pro" charset="0"/>
                        </a:rPr>
                        <a:t>Client</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dirty="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6108">
                <a:tc>
                  <a:txBody>
                    <a:bodyPr/>
                    <a:lstStyle/>
                    <a:p>
                      <a:pPr algn="ctr"/>
                      <a:r>
                        <a:rPr lang="ca-ES" sz="1400" b="0" noProof="0" dirty="0">
                          <a:ln>
                            <a:solidFill>
                              <a:schemeClr val="bg1"/>
                            </a:solidFill>
                          </a:ln>
                          <a:solidFill>
                            <a:schemeClr val="bg1"/>
                          </a:solidFill>
                          <a:latin typeface="Source Sans Pro" charset="0"/>
                          <a:ea typeface="Source Sans Pro" charset="0"/>
                          <a:cs typeface="Source Sans Pro" charset="0"/>
                        </a:rPr>
                        <a:t>Contractació</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dirty="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43062">
                <a:tc>
                  <a:txBody>
                    <a:bodyPr/>
                    <a:lstStyle/>
                    <a:p>
                      <a:pPr algn="ctr"/>
                      <a:r>
                        <a:rPr lang="ca-ES" sz="1400" b="0" noProof="0" dirty="0">
                          <a:ln>
                            <a:solidFill>
                              <a:schemeClr val="bg1"/>
                            </a:solidFill>
                          </a:ln>
                          <a:solidFill>
                            <a:schemeClr val="bg1"/>
                          </a:solidFill>
                          <a:latin typeface="Source Sans Pro" charset="0"/>
                          <a:ea typeface="Source Sans Pro" charset="0"/>
                          <a:cs typeface="Source Sans Pro" charset="0"/>
                        </a:rPr>
                        <a:t>Persones de contacte</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dirty="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6108">
                <a:tc>
                  <a:txBody>
                    <a:bodyPr/>
                    <a:lstStyle/>
                    <a:p>
                      <a:pPr algn="ctr"/>
                      <a:r>
                        <a:rPr lang="ca-ES" sz="1400" b="0" noProof="0" dirty="0">
                          <a:ln>
                            <a:solidFill>
                              <a:schemeClr val="bg1"/>
                            </a:solidFill>
                          </a:ln>
                          <a:solidFill>
                            <a:schemeClr val="bg1"/>
                          </a:solidFill>
                          <a:latin typeface="Source Sans Pro" charset="0"/>
                          <a:ea typeface="Source Sans Pro" charset="0"/>
                          <a:cs typeface="Source Sans Pro" charset="0"/>
                        </a:rPr>
                        <a:t>Arxiu</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dirty="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9" name="Marcador de texto 8"/>
          <p:cNvSpPr>
            <a:spLocks noGrp="1"/>
          </p:cNvSpPr>
          <p:nvPr>
            <p:ph type="body" sz="quarter" idx="13"/>
          </p:nvPr>
        </p:nvSpPr>
        <p:spPr>
          <a:xfrm>
            <a:off x="2221771" y="2084850"/>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dirty="0"/>
          </a:p>
        </p:txBody>
      </p:sp>
      <p:sp>
        <p:nvSpPr>
          <p:cNvPr id="10" name="Marcador de texto 8"/>
          <p:cNvSpPr>
            <a:spLocks noGrp="1"/>
          </p:cNvSpPr>
          <p:nvPr>
            <p:ph type="body" sz="quarter" idx="14"/>
          </p:nvPr>
        </p:nvSpPr>
        <p:spPr>
          <a:xfrm>
            <a:off x="2221771" y="2462088"/>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dirty="0"/>
          </a:p>
        </p:txBody>
      </p:sp>
      <p:sp>
        <p:nvSpPr>
          <p:cNvPr id="11" name="Marcador de texto 8"/>
          <p:cNvSpPr>
            <a:spLocks noGrp="1"/>
          </p:cNvSpPr>
          <p:nvPr>
            <p:ph type="body" sz="quarter" idx="15"/>
          </p:nvPr>
        </p:nvSpPr>
        <p:spPr>
          <a:xfrm>
            <a:off x="2221771" y="2847410"/>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dirty="0"/>
          </a:p>
        </p:txBody>
      </p:sp>
      <p:sp>
        <p:nvSpPr>
          <p:cNvPr id="12" name="Marcador de texto 8"/>
          <p:cNvSpPr>
            <a:spLocks noGrp="1"/>
          </p:cNvSpPr>
          <p:nvPr>
            <p:ph type="body" sz="quarter" idx="16"/>
          </p:nvPr>
        </p:nvSpPr>
        <p:spPr>
          <a:xfrm>
            <a:off x="2221771" y="3224300"/>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dirty="0"/>
          </a:p>
        </p:txBody>
      </p:sp>
      <p:sp>
        <p:nvSpPr>
          <p:cNvPr id="13" name="Marcador de texto 8"/>
          <p:cNvSpPr>
            <a:spLocks noGrp="1"/>
          </p:cNvSpPr>
          <p:nvPr>
            <p:ph type="body" sz="quarter" idx="17"/>
          </p:nvPr>
        </p:nvSpPr>
        <p:spPr>
          <a:xfrm>
            <a:off x="2221771" y="3597474"/>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dirty="0"/>
          </a:p>
        </p:txBody>
      </p:sp>
      <p:sp>
        <p:nvSpPr>
          <p:cNvPr id="14" name="Marcador de texto 8"/>
          <p:cNvSpPr>
            <a:spLocks noGrp="1"/>
          </p:cNvSpPr>
          <p:nvPr>
            <p:ph type="body" sz="quarter" idx="18"/>
          </p:nvPr>
        </p:nvSpPr>
        <p:spPr>
          <a:xfrm>
            <a:off x="2221771" y="3977143"/>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dirty="0"/>
          </a:p>
        </p:txBody>
      </p:sp>
      <p:sp>
        <p:nvSpPr>
          <p:cNvPr id="15" name="Marcador de texto 8"/>
          <p:cNvSpPr>
            <a:spLocks noGrp="1"/>
          </p:cNvSpPr>
          <p:nvPr>
            <p:ph type="body" sz="quarter" idx="19"/>
          </p:nvPr>
        </p:nvSpPr>
        <p:spPr>
          <a:xfrm>
            <a:off x="2221771" y="4367345"/>
            <a:ext cx="6434614" cy="694804"/>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dirty="0"/>
          </a:p>
        </p:txBody>
      </p:sp>
      <p:sp>
        <p:nvSpPr>
          <p:cNvPr id="16" name="Marcador de texto 8"/>
          <p:cNvSpPr>
            <a:spLocks noGrp="1"/>
          </p:cNvSpPr>
          <p:nvPr>
            <p:ph type="body" sz="quarter" idx="20"/>
          </p:nvPr>
        </p:nvSpPr>
        <p:spPr>
          <a:xfrm>
            <a:off x="2221771" y="5096078"/>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dirty="0"/>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pPr/>
              <a:t>‹#›</a:t>
            </a:fld>
            <a:endParaRPr lang="ca-ES" noProof="0" dirty="0"/>
          </a:p>
        </p:txBody>
      </p:sp>
    </p:spTree>
    <p:extLst>
      <p:ext uri="{BB962C8B-B14F-4D97-AF65-F5344CB8AC3E}">
        <p14:creationId xmlns:p14="http://schemas.microsoft.com/office/powerpoint/2010/main" val="39985075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S_Contingut">
    <p:spTree>
      <p:nvGrpSpPr>
        <p:cNvPr id="1" name=""/>
        <p:cNvGrpSpPr/>
        <p:nvPr/>
      </p:nvGrpSpPr>
      <p:grpSpPr>
        <a:xfrm>
          <a:off x="0" y="0"/>
          <a:ext cx="0" cy="0"/>
          <a:chOff x="0" y="0"/>
          <a:chExt cx="0" cy="0"/>
        </a:xfrm>
      </p:grpSpPr>
      <p:sp>
        <p:nvSpPr>
          <p:cNvPr id="6" name="CuadroTexto 5"/>
          <p:cNvSpPr txBox="1"/>
          <p:nvPr userDrawn="1"/>
        </p:nvSpPr>
        <p:spPr>
          <a:xfrm>
            <a:off x="454699" y="1075537"/>
            <a:ext cx="3832643" cy="487313"/>
          </a:xfrm>
          <a:prstGeom prst="rect">
            <a:avLst/>
          </a:prstGeom>
          <a:noFill/>
        </p:spPr>
        <p:txBody>
          <a:bodyPr wrap="square" rtlCol="0">
            <a:spAutoFit/>
          </a:bodyPr>
          <a:lstStyle/>
          <a:p>
            <a:pPr>
              <a:lnSpc>
                <a:spcPct val="90000"/>
              </a:lnSpc>
            </a:pPr>
            <a:r>
              <a:rPr lang="ca-ES" sz="2800" b="1" noProof="0" dirty="0">
                <a:latin typeface="Source Sans Pro"/>
                <a:cs typeface="Source Sans Pro"/>
              </a:rPr>
              <a:t>Contingut</a:t>
            </a:r>
          </a:p>
        </p:txBody>
      </p:sp>
      <p:sp>
        <p:nvSpPr>
          <p:cNvPr id="9" name="Marcador de texto 8"/>
          <p:cNvSpPr>
            <a:spLocks noGrp="1"/>
          </p:cNvSpPr>
          <p:nvPr>
            <p:ph type="body" sz="quarter" idx="13"/>
          </p:nvPr>
        </p:nvSpPr>
        <p:spPr>
          <a:xfrm>
            <a:off x="454699" y="1990724"/>
            <a:ext cx="8201686" cy="3761893"/>
          </a:xfrm>
        </p:spPr>
        <p:txBody>
          <a:bodyPr>
            <a:normAutofit/>
          </a:bodyPr>
          <a:lstStyle>
            <a:lvl1pPr marL="514350" indent="-514350">
              <a:buFont typeface="+mj-lt"/>
              <a:buAutoNum type="arabicPeriod"/>
              <a:defRPr sz="1600" b="1">
                <a:latin typeface="Source Sans Pro" charset="0"/>
                <a:ea typeface="Source Sans Pro" charset="0"/>
                <a:cs typeface="Source Sans Pro" charset="0"/>
              </a:defRPr>
            </a:lvl1pPr>
            <a:lvl2pPr marL="971550" indent="-514350">
              <a:buFont typeface="+mj-lt"/>
              <a:buAutoNum type="arabicPeriod"/>
              <a:defRPr sz="1600" b="1" baseline="0">
                <a:latin typeface="Source Sans Pro" charset="0"/>
                <a:ea typeface="Source Sans Pro" charset="0"/>
                <a:cs typeface="Source Sans Pro" charset="0"/>
              </a:defRPr>
            </a:lvl2pPr>
            <a:lvl3pPr marL="1371600" indent="-457200">
              <a:buFont typeface="+mj-lt"/>
              <a:buAutoNum type="arabicPeriod"/>
              <a:defRPr sz="1600">
                <a:latin typeface="Source Sans Pro" charset="0"/>
                <a:ea typeface="Source Sans Pro" charset="0"/>
                <a:cs typeface="Source Sans Pro" charset="0"/>
              </a:defRPr>
            </a:lvl3pPr>
            <a:lvl4pPr marL="1828800" indent="-457200">
              <a:buFont typeface="+mj-lt"/>
              <a:buAutoNum type="arabicPeriod"/>
              <a:defRPr sz="1600">
                <a:latin typeface="Source Sans Pro" charset="0"/>
                <a:ea typeface="Source Sans Pro" charset="0"/>
                <a:cs typeface="Source Sans Pro" charset="0"/>
              </a:defRPr>
            </a:lvl4pPr>
            <a:lvl5pPr marL="2286000" indent="-457200">
              <a:buFont typeface="+mj-lt"/>
              <a:buAutoNum type="arabicPeriod"/>
              <a:defRPr sz="16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a:p>
            <a:pPr lvl="1"/>
            <a:r>
              <a:rPr lang="ca-ES" noProof="0" dirty="0" err="1"/>
              <a:t>Segundo</a:t>
            </a:r>
            <a:r>
              <a:rPr lang="ca-ES" noProof="0" dirty="0"/>
              <a:t> </a:t>
            </a:r>
            <a:r>
              <a:rPr lang="ca-ES" noProof="0" dirty="0" err="1"/>
              <a:t>nivel</a:t>
            </a:r>
            <a:endParaRPr lang="ca-ES" noProof="0" dirty="0"/>
          </a:p>
          <a:p>
            <a:pPr lvl="2"/>
            <a:r>
              <a:rPr lang="ca-ES" noProof="0" dirty="0"/>
              <a:t>Tercer </a:t>
            </a:r>
            <a:r>
              <a:rPr lang="ca-ES" noProof="0" dirty="0" err="1"/>
              <a:t>nivel</a:t>
            </a:r>
            <a:endParaRPr lang="ca-ES" noProof="0" dirty="0"/>
          </a:p>
          <a:p>
            <a:pPr lvl="3"/>
            <a:r>
              <a:rPr lang="ca-ES" noProof="0" dirty="0" err="1"/>
              <a:t>Cuarto</a:t>
            </a:r>
            <a:r>
              <a:rPr lang="ca-ES" noProof="0" dirty="0"/>
              <a:t> </a:t>
            </a:r>
            <a:r>
              <a:rPr lang="ca-ES" noProof="0" dirty="0" err="1"/>
              <a:t>nivel</a:t>
            </a:r>
            <a:endParaRPr lang="ca-ES" noProof="0" dirty="0"/>
          </a:p>
          <a:p>
            <a:pPr lvl="4"/>
            <a:r>
              <a:rPr lang="ca-ES" noProof="0" dirty="0"/>
              <a:t>Quinto </a:t>
            </a:r>
            <a:r>
              <a:rPr lang="ca-ES" noProof="0" dirty="0" err="1"/>
              <a:t>nivel</a:t>
            </a:r>
            <a:endParaRPr lang="ca-ES" noProof="0" dirty="0"/>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pPr/>
              <a:t>‹#›</a:t>
            </a:fld>
            <a:endParaRPr lang="ca-ES" noProof="0" dirty="0"/>
          </a:p>
        </p:txBody>
      </p:sp>
    </p:spTree>
    <p:extLst>
      <p:ext uri="{BB962C8B-B14F-4D97-AF65-F5344CB8AC3E}">
        <p14:creationId xmlns:p14="http://schemas.microsoft.com/office/powerpoint/2010/main" val="2194824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S_TítolCapítol">
    <p:spTree>
      <p:nvGrpSpPr>
        <p:cNvPr id="1" name=""/>
        <p:cNvGrpSpPr/>
        <p:nvPr/>
      </p:nvGrpSpPr>
      <p:grpSpPr>
        <a:xfrm>
          <a:off x="0" y="0"/>
          <a:ext cx="0" cy="0"/>
          <a:chOff x="0" y="0"/>
          <a:chExt cx="0" cy="0"/>
        </a:xfrm>
      </p:grpSpPr>
      <p:pic>
        <p:nvPicPr>
          <p:cNvPr id="11" name="Imagen 10" descr="fons_ilustraci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441" y="0"/>
            <a:ext cx="9144000" cy="6859936"/>
          </a:xfrm>
          <a:prstGeom prst="rect">
            <a:avLst/>
          </a:prstGeom>
        </p:spPr>
      </p:pic>
      <p:sp>
        <p:nvSpPr>
          <p:cNvPr id="2" name="1 Título"/>
          <p:cNvSpPr>
            <a:spLocks noGrp="1"/>
          </p:cNvSpPr>
          <p:nvPr>
            <p:ph type="title"/>
          </p:nvPr>
        </p:nvSpPr>
        <p:spPr>
          <a:xfrm>
            <a:off x="457201" y="1028700"/>
            <a:ext cx="5631084" cy="571500"/>
          </a:xfrm>
          <a:prstGeom prst="rect">
            <a:avLst/>
          </a:prstGeom>
        </p:spPr>
        <p:txBody>
          <a:bodyPr anchor="t">
            <a:normAutofit/>
          </a:bodyPr>
          <a:lstStyle>
            <a:lvl1pPr marL="514350" indent="-514350" algn="l">
              <a:buFont typeface="+mj-lt"/>
              <a:buAutoNum type="arabicPeriod"/>
              <a:defRPr sz="2800" b="1">
                <a:solidFill>
                  <a:srgbClr val="F17F09"/>
                </a:solidFill>
                <a:latin typeface="Source Sans Pro" charset="0"/>
                <a:ea typeface="Source Sans Pro" charset="0"/>
                <a:cs typeface="Source Sans Pro" charset="0"/>
              </a:defRPr>
            </a:lvl1pPr>
          </a:lstStyle>
          <a:p>
            <a:r>
              <a:rPr lang="ca-ES" noProof="0" dirty="0" err="1"/>
              <a:t>Haga</a:t>
            </a:r>
            <a:r>
              <a:rPr lang="ca-ES" noProof="0" dirty="0"/>
              <a:t> clic para modificar el estilo de </a:t>
            </a:r>
            <a:r>
              <a:rPr lang="ca-ES" noProof="0" dirty="0" err="1"/>
              <a:t>título</a:t>
            </a:r>
            <a:r>
              <a:rPr lang="ca-ES" noProof="0" dirty="0"/>
              <a:t> del </a:t>
            </a:r>
            <a:r>
              <a:rPr lang="ca-ES" noProof="0" dirty="0" err="1"/>
              <a:t>patrón</a:t>
            </a:r>
            <a:endParaRPr lang="ca-ES" noProof="0" dirty="0"/>
          </a:p>
        </p:txBody>
      </p:sp>
      <p:sp>
        <p:nvSpPr>
          <p:cNvPr id="3" name="2 Marcador de contenido"/>
          <p:cNvSpPr>
            <a:spLocks noGrp="1"/>
          </p:cNvSpPr>
          <p:nvPr>
            <p:ph idx="1"/>
          </p:nvPr>
        </p:nvSpPr>
        <p:spPr>
          <a:xfrm>
            <a:off x="457200" y="3761771"/>
            <a:ext cx="7535333" cy="2364391"/>
          </a:xfrm>
        </p:spPr>
        <p:txBody>
          <a:bodyPr>
            <a:normAutofit/>
          </a:bodyPr>
          <a:lstStyle>
            <a:lvl1pPr marL="0" indent="0">
              <a:buNone/>
              <a:defRPr sz="14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a:p>
            <a:pPr lvl="0"/>
            <a:endParaRPr lang="ca-ES" noProof="0" dirty="0"/>
          </a:p>
        </p:txBody>
      </p:sp>
      <p:sp>
        <p:nvSpPr>
          <p:cNvPr id="10" name="Marcador de texto 9"/>
          <p:cNvSpPr>
            <a:spLocks noGrp="1"/>
          </p:cNvSpPr>
          <p:nvPr>
            <p:ph type="body" sz="quarter" idx="13"/>
          </p:nvPr>
        </p:nvSpPr>
        <p:spPr>
          <a:xfrm>
            <a:off x="456670" y="3187241"/>
            <a:ext cx="5631615" cy="485453"/>
          </a:xfrm>
        </p:spPr>
        <p:txBody>
          <a:bodyPr>
            <a:noAutofit/>
          </a:bodyPr>
          <a:lstStyle>
            <a:lvl1pPr marL="0" indent="0">
              <a:buNone/>
              <a:defRPr sz="1600" b="1">
                <a:latin typeface="Source Sans Pro" charset="0"/>
                <a:ea typeface="Source Sans Pro" charset="0"/>
                <a:cs typeface="Source Sans Pro" charset="0"/>
              </a:defRPr>
            </a:lvl1pPr>
            <a:lvl2pPr marL="457200" indent="0">
              <a:buNone/>
              <a:defRPr sz="1600">
                <a:latin typeface="Source Sans Pro" charset="0"/>
                <a:ea typeface="Source Sans Pro" charset="0"/>
                <a:cs typeface="Source Sans Pro" charset="0"/>
              </a:defRPr>
            </a:lvl2pPr>
            <a:lvl3pPr marL="914400" indent="0">
              <a:buNone/>
              <a:defRPr sz="1600">
                <a:latin typeface="Source Sans Pro" charset="0"/>
                <a:ea typeface="Source Sans Pro" charset="0"/>
                <a:cs typeface="Source Sans Pro" charset="0"/>
              </a:defRPr>
            </a:lvl3pPr>
            <a:lvl4pPr marL="1371600" indent="0">
              <a:buNone/>
              <a:defRPr sz="1600">
                <a:latin typeface="Source Sans Pro" charset="0"/>
                <a:ea typeface="Source Sans Pro" charset="0"/>
                <a:cs typeface="Source Sans Pro" charset="0"/>
              </a:defRPr>
            </a:lvl4pPr>
            <a:lvl5pPr marL="1828800" indent="0">
              <a:buNone/>
              <a:defRPr sz="16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p:txBody>
      </p:sp>
      <p:sp>
        <p:nvSpPr>
          <p:cNvPr id="6"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pPr/>
              <a:t>‹#›</a:t>
            </a:fld>
            <a:endParaRPr lang="ca-ES" noProof="0" dirty="0"/>
          </a:p>
        </p:txBody>
      </p:sp>
      <p:pic>
        <p:nvPicPr>
          <p:cNvPr id="14" name="Imagen 13" descr="logo_cenit_petit.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7531" y="316299"/>
            <a:ext cx="725016" cy="444624"/>
          </a:xfrm>
          <a:prstGeom prst="rect">
            <a:avLst/>
          </a:prstGeom>
        </p:spPr>
      </p:pic>
    </p:spTree>
    <p:extLst>
      <p:ext uri="{BB962C8B-B14F-4D97-AF65-F5344CB8AC3E}">
        <p14:creationId xmlns:p14="http://schemas.microsoft.com/office/powerpoint/2010/main" val="2322805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S_TítolSubtítolText">
    <p:spTree>
      <p:nvGrpSpPr>
        <p:cNvPr id="1" name=""/>
        <p:cNvGrpSpPr/>
        <p:nvPr/>
      </p:nvGrpSpPr>
      <p:grpSpPr>
        <a:xfrm>
          <a:off x="0" y="0"/>
          <a:ext cx="0" cy="0"/>
          <a:chOff x="0" y="0"/>
          <a:chExt cx="0" cy="0"/>
        </a:xfrm>
      </p:grpSpPr>
      <p:sp>
        <p:nvSpPr>
          <p:cNvPr id="2" name="1 Título"/>
          <p:cNvSpPr>
            <a:spLocks noGrp="1"/>
          </p:cNvSpPr>
          <p:nvPr>
            <p:ph type="title"/>
          </p:nvPr>
        </p:nvSpPr>
        <p:spPr>
          <a:xfrm>
            <a:off x="455229" y="1028700"/>
            <a:ext cx="8201156" cy="383411"/>
          </a:xfrm>
          <a:prstGeom prst="rect">
            <a:avLst/>
          </a:prstGeom>
        </p:spPr>
        <p:txBody>
          <a:bodyPr anchor="t">
            <a:normAutofit/>
          </a:bodyPr>
          <a:lstStyle>
            <a:lvl1pPr marL="0" indent="0" algn="l">
              <a:buFont typeface="+mj-lt"/>
              <a:buNone/>
              <a:defRPr sz="1800" b="1">
                <a:solidFill>
                  <a:srgbClr val="F17F09"/>
                </a:solidFill>
                <a:latin typeface="Source Sans Pro" charset="0"/>
                <a:ea typeface="Source Sans Pro" charset="0"/>
                <a:cs typeface="Source Sans Pro" charset="0"/>
              </a:defRPr>
            </a:lvl1pPr>
          </a:lstStyle>
          <a:p>
            <a:r>
              <a:rPr lang="ca-ES" noProof="0" dirty="0" err="1"/>
              <a:t>Haga</a:t>
            </a:r>
            <a:r>
              <a:rPr lang="ca-ES" noProof="0" dirty="0"/>
              <a:t> clic para modificar el estilo de </a:t>
            </a:r>
            <a:r>
              <a:rPr lang="ca-ES" noProof="0" dirty="0" err="1"/>
              <a:t>título</a:t>
            </a:r>
            <a:r>
              <a:rPr lang="ca-ES" noProof="0" dirty="0"/>
              <a:t> del </a:t>
            </a:r>
            <a:r>
              <a:rPr lang="ca-ES" noProof="0" dirty="0" err="1"/>
              <a:t>patrón</a:t>
            </a:r>
            <a:endParaRPr lang="ca-ES" noProof="0" dirty="0"/>
          </a:p>
        </p:txBody>
      </p:sp>
      <p:sp>
        <p:nvSpPr>
          <p:cNvPr id="3" name="2 Marcador de contenido"/>
          <p:cNvSpPr>
            <a:spLocks noGrp="1"/>
          </p:cNvSpPr>
          <p:nvPr>
            <p:ph idx="1"/>
          </p:nvPr>
        </p:nvSpPr>
        <p:spPr>
          <a:xfrm>
            <a:off x="454699" y="2060294"/>
            <a:ext cx="8201686" cy="4065869"/>
          </a:xfrm>
        </p:spPr>
        <p:txBody>
          <a:bodyPr>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a:p>
            <a:pPr lvl="0"/>
            <a:endParaRPr lang="ca-ES" noProof="0" dirty="0"/>
          </a:p>
        </p:txBody>
      </p:sp>
      <p:sp>
        <p:nvSpPr>
          <p:cNvPr id="10" name="Marcador de texto 9"/>
          <p:cNvSpPr>
            <a:spLocks noGrp="1"/>
          </p:cNvSpPr>
          <p:nvPr>
            <p:ph type="body" sz="quarter" idx="13"/>
          </p:nvPr>
        </p:nvSpPr>
        <p:spPr>
          <a:xfrm>
            <a:off x="454699" y="1412111"/>
            <a:ext cx="8201686" cy="648183"/>
          </a:xfrm>
        </p:spPr>
        <p:txBody>
          <a:bodyPr>
            <a:noAutofit/>
          </a:bodyPr>
          <a:lstStyle>
            <a:lvl1pPr marL="0" indent="0">
              <a:buNone/>
              <a:defRPr sz="1600" b="1">
                <a:latin typeface="Source Sans Pro" charset="0"/>
                <a:ea typeface="Source Sans Pro" charset="0"/>
                <a:cs typeface="Source Sans Pro" charset="0"/>
              </a:defRPr>
            </a:lvl1pPr>
            <a:lvl2pPr marL="457200" indent="0">
              <a:buNone/>
              <a:defRPr sz="1600">
                <a:latin typeface="Source Sans Pro" charset="0"/>
                <a:ea typeface="Source Sans Pro" charset="0"/>
                <a:cs typeface="Source Sans Pro" charset="0"/>
              </a:defRPr>
            </a:lvl2pPr>
            <a:lvl3pPr marL="914400" indent="0">
              <a:buNone/>
              <a:defRPr sz="1600">
                <a:latin typeface="Source Sans Pro" charset="0"/>
                <a:ea typeface="Source Sans Pro" charset="0"/>
                <a:cs typeface="Source Sans Pro" charset="0"/>
              </a:defRPr>
            </a:lvl3pPr>
            <a:lvl4pPr marL="1371600" indent="0">
              <a:buNone/>
              <a:defRPr sz="1600">
                <a:latin typeface="Source Sans Pro" charset="0"/>
                <a:ea typeface="Source Sans Pro" charset="0"/>
                <a:cs typeface="Source Sans Pro" charset="0"/>
              </a:defRPr>
            </a:lvl4pPr>
            <a:lvl5pPr marL="1828800" indent="0">
              <a:buNone/>
              <a:defRPr sz="16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ca-ES" noProof="0" smtClean="0"/>
              <a:pPr/>
              <a:t>‹#›</a:t>
            </a:fld>
            <a:endParaRPr lang="ca-ES" noProof="0" dirty="0"/>
          </a:p>
        </p:txBody>
      </p:sp>
      <p:sp>
        <p:nvSpPr>
          <p:cNvPr id="8"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dirty="0"/>
          </a:p>
        </p:txBody>
      </p:sp>
    </p:spTree>
    <p:extLst>
      <p:ext uri="{BB962C8B-B14F-4D97-AF65-F5344CB8AC3E}">
        <p14:creationId xmlns:p14="http://schemas.microsoft.com/office/powerpoint/2010/main" val="20049552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S_TítolText">
    <p:spTree>
      <p:nvGrpSpPr>
        <p:cNvPr id="1" name=""/>
        <p:cNvGrpSpPr/>
        <p:nvPr/>
      </p:nvGrpSpPr>
      <p:grpSpPr>
        <a:xfrm>
          <a:off x="0" y="0"/>
          <a:ext cx="0" cy="0"/>
          <a:chOff x="0" y="0"/>
          <a:chExt cx="0" cy="0"/>
        </a:xfrm>
      </p:grpSpPr>
      <p:sp>
        <p:nvSpPr>
          <p:cNvPr id="2" name="1 Título"/>
          <p:cNvSpPr>
            <a:spLocks noGrp="1"/>
          </p:cNvSpPr>
          <p:nvPr>
            <p:ph type="title"/>
          </p:nvPr>
        </p:nvSpPr>
        <p:spPr>
          <a:xfrm>
            <a:off x="454699" y="1028700"/>
            <a:ext cx="8201685" cy="614905"/>
          </a:xfrm>
          <a:prstGeom prst="rect">
            <a:avLst/>
          </a:prstGeom>
        </p:spPr>
        <p:txBody>
          <a:bodyPr anchor="t">
            <a:normAutofit/>
          </a:bodyPr>
          <a:lstStyle>
            <a:lvl1pPr marL="0" indent="0" algn="l">
              <a:buFont typeface="+mj-lt"/>
              <a:buNone/>
              <a:defRPr sz="1800" b="1">
                <a:solidFill>
                  <a:srgbClr val="F17F09"/>
                </a:solidFill>
                <a:latin typeface="Source Sans Pro" charset="0"/>
                <a:ea typeface="Source Sans Pro" charset="0"/>
                <a:cs typeface="Source Sans Pro" charset="0"/>
              </a:defRPr>
            </a:lvl1pPr>
          </a:lstStyle>
          <a:p>
            <a:r>
              <a:rPr lang="ca-ES" noProof="0" dirty="0" err="1"/>
              <a:t>Haga</a:t>
            </a:r>
            <a:r>
              <a:rPr lang="ca-ES" noProof="0" dirty="0"/>
              <a:t> clic para modificar el estilo de </a:t>
            </a:r>
            <a:r>
              <a:rPr lang="ca-ES" noProof="0" dirty="0" err="1"/>
              <a:t>título</a:t>
            </a:r>
            <a:r>
              <a:rPr lang="ca-ES" noProof="0" dirty="0"/>
              <a:t> del </a:t>
            </a:r>
            <a:r>
              <a:rPr lang="ca-ES" noProof="0" dirty="0" err="1"/>
              <a:t>patrón</a:t>
            </a:r>
            <a:endParaRPr lang="ca-ES" noProof="0" dirty="0"/>
          </a:p>
        </p:txBody>
      </p:sp>
      <p:sp>
        <p:nvSpPr>
          <p:cNvPr id="3" name="2 Marcador de contenido"/>
          <p:cNvSpPr>
            <a:spLocks noGrp="1"/>
          </p:cNvSpPr>
          <p:nvPr>
            <p:ph idx="1"/>
          </p:nvPr>
        </p:nvSpPr>
        <p:spPr>
          <a:xfrm>
            <a:off x="454699" y="1643605"/>
            <a:ext cx="8201686" cy="4482558"/>
          </a:xfrm>
        </p:spPr>
        <p:txBody>
          <a:bodyPr>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a:p>
            <a:pPr lvl="0"/>
            <a:endParaRPr lang="ca-ES" noProof="0" dirty="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ca-ES" noProof="0" smtClean="0"/>
              <a:pPr/>
              <a:t>‹#›</a:t>
            </a:fld>
            <a:endParaRPr lang="ca-ES" noProof="0" dirty="0"/>
          </a:p>
        </p:txBody>
      </p:sp>
      <p:sp>
        <p:nvSpPr>
          <p:cNvPr id="8"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dirty="0"/>
          </a:p>
        </p:txBody>
      </p:sp>
    </p:spTree>
    <p:extLst>
      <p:ext uri="{BB962C8B-B14F-4D97-AF65-F5344CB8AC3E}">
        <p14:creationId xmlns:p14="http://schemas.microsoft.com/office/powerpoint/2010/main" val="5735202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S_Text">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4699" y="1134319"/>
            <a:ext cx="8201685" cy="4991843"/>
          </a:xfrm>
        </p:spPr>
        <p:txBody>
          <a:bodyPr>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a:p>
            <a:pPr lvl="0"/>
            <a:endParaRPr lang="ca-ES" noProof="0" dirty="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ca-ES" noProof="0" smtClean="0"/>
              <a:pPr/>
              <a:t>‹#›</a:t>
            </a:fld>
            <a:endParaRPr lang="ca-ES" noProof="0" dirty="0"/>
          </a:p>
        </p:txBody>
      </p:sp>
      <p:sp>
        <p:nvSpPr>
          <p:cNvPr id="7"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dirty="0"/>
          </a:p>
        </p:txBody>
      </p:sp>
    </p:spTree>
    <p:extLst>
      <p:ext uri="{BB962C8B-B14F-4D97-AF65-F5344CB8AC3E}">
        <p14:creationId xmlns:p14="http://schemas.microsoft.com/office/powerpoint/2010/main" val="2182940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os columnas">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7010400" y="6466705"/>
            <a:ext cx="2133600" cy="365125"/>
          </a:xfrm>
          <a:prstGeom prst="rect">
            <a:avLst/>
          </a:prstGeom>
        </p:spPr>
        <p:txBody>
          <a:bodyPr/>
          <a:lstStyle/>
          <a:p>
            <a:fld id="{5336F0B7-EF37-4B31-BA1E-D2B9204CDF2B}" type="slidenum">
              <a:rPr lang="tr-TR" smtClean="0"/>
              <a:pPr/>
              <a:t>‹#›</a:t>
            </a:fld>
            <a:endParaRPr lang="tr-TR" dirty="0"/>
          </a:p>
        </p:txBody>
      </p:sp>
      <p:sp>
        <p:nvSpPr>
          <p:cNvPr id="4" name="2 Marcador de contenido"/>
          <p:cNvSpPr>
            <a:spLocks noGrp="1"/>
          </p:cNvSpPr>
          <p:nvPr>
            <p:ph idx="1"/>
          </p:nvPr>
        </p:nvSpPr>
        <p:spPr>
          <a:xfrm>
            <a:off x="454699" y="1134319"/>
            <a:ext cx="8201685" cy="4991843"/>
          </a:xfrm>
        </p:spPr>
        <p:txBody>
          <a:bodyPr numCol="2">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a:p>
            <a:pPr lvl="0"/>
            <a:endParaRPr lang="ca-ES" noProof="0" dirty="0"/>
          </a:p>
        </p:txBody>
      </p:sp>
      <p:sp>
        <p:nvSpPr>
          <p:cNvPr id="5"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dirty="0"/>
          </a:p>
        </p:txBody>
      </p:sp>
    </p:spTree>
    <p:extLst>
      <p:ext uri="{BB962C8B-B14F-4D97-AF65-F5344CB8AC3E}">
        <p14:creationId xmlns:p14="http://schemas.microsoft.com/office/powerpoint/2010/main" val="3208827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una columna">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0"/>
          </p:nvPr>
        </p:nvSpPr>
        <p:spPr>
          <a:xfrm>
            <a:off x="7010400" y="6466705"/>
            <a:ext cx="2133600" cy="365125"/>
          </a:xfrm>
          <a:prstGeom prst="rect">
            <a:avLst/>
          </a:prstGeom>
        </p:spPr>
        <p:txBody>
          <a:bodyPr/>
          <a:lstStyle/>
          <a:p>
            <a:fld id="{5336F0B7-EF37-4B31-BA1E-D2B9204CDF2B}" type="slidenum">
              <a:rPr lang="tr-TR" smtClean="0"/>
              <a:pPr/>
              <a:t>‹#›</a:t>
            </a:fld>
            <a:endParaRPr lang="tr-TR" dirty="0"/>
          </a:p>
        </p:txBody>
      </p:sp>
      <p:sp>
        <p:nvSpPr>
          <p:cNvPr id="4" name="2 Marcador de contenido"/>
          <p:cNvSpPr>
            <a:spLocks noGrp="1"/>
          </p:cNvSpPr>
          <p:nvPr>
            <p:ph idx="1"/>
          </p:nvPr>
        </p:nvSpPr>
        <p:spPr>
          <a:xfrm>
            <a:off x="454700" y="1134319"/>
            <a:ext cx="4134886" cy="4991843"/>
          </a:xfrm>
        </p:spPr>
        <p:txBody>
          <a:bodyPr numCol="1">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dirty="0" err="1"/>
              <a:t>Haga</a:t>
            </a:r>
            <a:r>
              <a:rPr lang="ca-ES" noProof="0" dirty="0"/>
              <a:t> clic para modificar el estilo de </a:t>
            </a:r>
            <a:r>
              <a:rPr lang="ca-ES" noProof="0" dirty="0" err="1"/>
              <a:t>texto</a:t>
            </a:r>
            <a:r>
              <a:rPr lang="ca-ES" noProof="0" dirty="0"/>
              <a:t> del </a:t>
            </a:r>
            <a:r>
              <a:rPr lang="ca-ES" noProof="0" dirty="0" err="1"/>
              <a:t>patrón</a:t>
            </a:r>
            <a:endParaRPr lang="ca-ES" noProof="0" dirty="0"/>
          </a:p>
          <a:p>
            <a:pPr lvl="0"/>
            <a:endParaRPr lang="ca-ES" noProof="0" dirty="0"/>
          </a:p>
        </p:txBody>
      </p:sp>
      <p:sp>
        <p:nvSpPr>
          <p:cNvPr id="5"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dirty="0"/>
          </a:p>
        </p:txBody>
      </p:sp>
    </p:spTree>
    <p:extLst>
      <p:ext uri="{BB962C8B-B14F-4D97-AF65-F5344CB8AC3E}">
        <p14:creationId xmlns:p14="http://schemas.microsoft.com/office/powerpoint/2010/main" val="1573275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S_Tasques">
    <p:spTree>
      <p:nvGrpSpPr>
        <p:cNvPr id="1" name=""/>
        <p:cNvGrpSpPr/>
        <p:nvPr/>
      </p:nvGrpSpPr>
      <p:grpSpPr>
        <a:xfrm>
          <a:off x="0" y="0"/>
          <a:ext cx="0" cy="0"/>
          <a:chOff x="0" y="0"/>
          <a:chExt cx="0" cy="0"/>
        </a:xfrm>
      </p:grpSpPr>
      <p:sp>
        <p:nvSpPr>
          <p:cNvPr id="6" name="CuadroTexto 5"/>
          <p:cNvSpPr txBox="1"/>
          <p:nvPr userDrawn="1"/>
        </p:nvSpPr>
        <p:spPr>
          <a:xfrm>
            <a:off x="454699" y="1075537"/>
            <a:ext cx="5401352" cy="523220"/>
          </a:xfrm>
          <a:prstGeom prst="rect">
            <a:avLst/>
          </a:prstGeom>
          <a:noFill/>
        </p:spPr>
        <p:txBody>
          <a:bodyPr wrap="square" rtlCol="0">
            <a:spAutoFit/>
          </a:bodyPr>
          <a:lstStyle/>
          <a:p>
            <a:r>
              <a:rPr lang="ca-ES" sz="2800" b="1" noProof="0" dirty="0">
                <a:latin typeface="Source Sans Pro"/>
                <a:cs typeface="Source Sans Pro"/>
              </a:rPr>
              <a:t>Planificació properes tasques</a:t>
            </a:r>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pPr/>
              <a:t>‹#›</a:t>
            </a:fld>
            <a:endParaRPr lang="ca-ES" noProof="0" dirty="0"/>
          </a:p>
        </p:txBody>
      </p:sp>
      <p:sp>
        <p:nvSpPr>
          <p:cNvPr id="3" name="Marcador de texto 2"/>
          <p:cNvSpPr>
            <a:spLocks noGrp="1"/>
          </p:cNvSpPr>
          <p:nvPr>
            <p:ph type="body" sz="quarter" idx="13"/>
          </p:nvPr>
        </p:nvSpPr>
        <p:spPr>
          <a:xfrm>
            <a:off x="566738" y="1782763"/>
            <a:ext cx="8089900" cy="4270375"/>
          </a:xfrm>
        </p:spPr>
        <p:txBody>
          <a:bodyPr>
            <a:normAutofit/>
          </a:bodyPr>
          <a:lstStyle>
            <a:lvl1pPr>
              <a:defRPr sz="1600">
                <a:latin typeface="Source Sans Pro" charset="0"/>
                <a:ea typeface="Source Sans Pro" charset="0"/>
                <a:cs typeface="Source Sans Pro" charset="0"/>
              </a:defRPr>
            </a:lvl1pPr>
            <a:lvl2pPr>
              <a:defRPr sz="1600">
                <a:latin typeface="Source Sans Pro" charset="0"/>
                <a:ea typeface="Source Sans Pro" charset="0"/>
                <a:cs typeface="Source Sans Pro" charset="0"/>
              </a:defRPr>
            </a:lvl2pPr>
            <a:lvl3pPr>
              <a:defRPr sz="1600">
                <a:latin typeface="Source Sans Pro" charset="0"/>
                <a:ea typeface="Source Sans Pro" charset="0"/>
                <a:cs typeface="Source Sans Pro" charset="0"/>
              </a:defRPr>
            </a:lvl3pPr>
            <a:lvl4pPr>
              <a:defRPr sz="1600">
                <a:latin typeface="Source Sans Pro" charset="0"/>
                <a:ea typeface="Source Sans Pro" charset="0"/>
                <a:cs typeface="Source Sans Pro" charset="0"/>
              </a:defRPr>
            </a:lvl4pPr>
            <a:lvl5pPr>
              <a:defRPr sz="1600">
                <a:latin typeface="Source Sans Pro" charset="0"/>
                <a:ea typeface="Source Sans Pro" charset="0"/>
                <a:cs typeface="Source Sans Pro" charset="0"/>
              </a:defRPr>
            </a:lvl5pPr>
          </a:lstStyle>
          <a:p>
            <a:pPr lvl="0"/>
            <a:r>
              <a:rPr lang="es-ES_tradnl"/>
              <a:t>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s-ES" dirty="0"/>
          </a:p>
        </p:txBody>
      </p:sp>
    </p:spTree>
    <p:extLst>
      <p:ext uri="{BB962C8B-B14F-4D97-AF65-F5344CB8AC3E}">
        <p14:creationId xmlns:p14="http://schemas.microsoft.com/office/powerpoint/2010/main" val="2182619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S_Planificació">
    <p:spTree>
      <p:nvGrpSpPr>
        <p:cNvPr id="1" name=""/>
        <p:cNvGrpSpPr/>
        <p:nvPr/>
      </p:nvGrpSpPr>
      <p:grpSpPr>
        <a:xfrm>
          <a:off x="0" y="0"/>
          <a:ext cx="0" cy="0"/>
          <a:chOff x="0" y="0"/>
          <a:chExt cx="0" cy="0"/>
        </a:xfrm>
      </p:grpSpPr>
      <p:sp>
        <p:nvSpPr>
          <p:cNvPr id="6" name="CuadroTexto 5"/>
          <p:cNvSpPr txBox="1"/>
          <p:nvPr userDrawn="1"/>
        </p:nvSpPr>
        <p:spPr>
          <a:xfrm>
            <a:off x="454699" y="1075537"/>
            <a:ext cx="5170597" cy="523220"/>
          </a:xfrm>
          <a:prstGeom prst="rect">
            <a:avLst/>
          </a:prstGeom>
          <a:noFill/>
        </p:spPr>
        <p:txBody>
          <a:bodyPr wrap="square" rtlCol="0">
            <a:spAutoFit/>
          </a:bodyPr>
          <a:lstStyle/>
          <a:p>
            <a:r>
              <a:rPr lang="ca-ES" sz="2800" b="1" noProof="0" dirty="0">
                <a:latin typeface="Source Sans Pro"/>
                <a:cs typeface="Source Sans Pro"/>
              </a:rPr>
              <a:t>Planificació</a:t>
            </a:r>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pPr/>
              <a:t>‹#›</a:t>
            </a:fld>
            <a:endParaRPr lang="ca-ES" noProof="0" dirty="0"/>
          </a:p>
        </p:txBody>
      </p:sp>
    </p:spTree>
    <p:extLst>
      <p:ext uri="{BB962C8B-B14F-4D97-AF65-F5344CB8AC3E}">
        <p14:creationId xmlns:p14="http://schemas.microsoft.com/office/powerpoint/2010/main" val="168867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CONTRAPORTADA_Blanc">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5EB569E-1BEC-524D-9579-0DBB74594551}" type="slidenum">
              <a:rPr lang="es-ES" smtClean="0"/>
              <a:t>‹#›</a:t>
            </a:fld>
            <a:endParaRPr lang="es-ES"/>
          </a:p>
        </p:txBody>
      </p:sp>
    </p:spTree>
    <p:extLst>
      <p:ext uri="{BB962C8B-B14F-4D97-AF65-F5344CB8AC3E}">
        <p14:creationId xmlns:p14="http://schemas.microsoft.com/office/powerpoint/2010/main" val="75125494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5" name="4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12951929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5" name="4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1031935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26867"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7" name="6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857057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26867"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7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9" name="8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3606701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26867" cy="1143000"/>
          </a:xfrm>
          <a:prstGeom prst="rect">
            <a:avLst/>
          </a:prstGeom>
        </p:spPr>
        <p:txBody>
          <a:bodyPr/>
          <a:lstStyle/>
          <a:p>
            <a:r>
              <a:rPr lang="es-ES"/>
              <a:t>Haga clic para modificar el estilo de título del patrón</a:t>
            </a:r>
          </a:p>
        </p:txBody>
      </p:sp>
      <p:sp>
        <p:nvSpPr>
          <p:cNvPr id="4" name="3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5" name="4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37271805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roba_DosColumnas">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
        <p:nvSpPr>
          <p:cNvPr id="5"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dirty="0"/>
          </a:p>
        </p:txBody>
      </p:sp>
      <p:sp>
        <p:nvSpPr>
          <p:cNvPr id="6" name="Marcador de texto 5"/>
          <p:cNvSpPr>
            <a:spLocks noGrp="1"/>
          </p:cNvSpPr>
          <p:nvPr>
            <p:ph type="body" sz="quarter" idx="22"/>
          </p:nvPr>
        </p:nvSpPr>
        <p:spPr>
          <a:xfrm>
            <a:off x="454699" y="1196975"/>
            <a:ext cx="8201939" cy="5006975"/>
          </a:xfrm>
        </p:spPr>
        <p:txBody>
          <a:bodyPr numCol="2">
            <a:normAutofit/>
          </a:bodyPr>
          <a:lstStyle>
            <a:lvl1pPr>
              <a:defRPr sz="1400">
                <a:latin typeface="Source Sans Pro"/>
              </a:defRPr>
            </a:lvl1pPr>
            <a:lvl2pPr>
              <a:defRPr sz="1400">
                <a:latin typeface="Source Sans Pro"/>
              </a:defRPr>
            </a:lvl2pPr>
            <a:lvl3pPr>
              <a:defRPr sz="1400">
                <a:latin typeface="Source Sans Pro"/>
              </a:defRPr>
            </a:lvl3pPr>
            <a:lvl4pPr>
              <a:defRPr sz="1400">
                <a:latin typeface="Source Sans Pro"/>
              </a:defRPr>
            </a:lvl4pPr>
            <a:lvl5pPr>
              <a:defRPr sz="1400">
                <a:latin typeface="Source Sans Pro"/>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808766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5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7" name="6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30483556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6" name="5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7" name="6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24338599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526867"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21502776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11"/>
          </p:nvPr>
        </p:nvSpPr>
        <p:spPr>
          <a:xfrm>
            <a:off x="457200" y="6356350"/>
            <a:ext cx="5562600" cy="365125"/>
          </a:xfrm>
          <a:prstGeom prst="rect">
            <a:avLst/>
          </a:prstGeom>
        </p:spPr>
        <p:txBody>
          <a:bodyPr/>
          <a:lstStyle/>
          <a:p>
            <a:endParaRPr lang="es-ES" dirty="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es-ES" smtClean="0"/>
              <a:pPr/>
              <a:t>‹#›</a:t>
            </a:fld>
            <a:endParaRPr lang="es-ES" dirty="0"/>
          </a:p>
        </p:txBody>
      </p:sp>
    </p:spTree>
    <p:extLst>
      <p:ext uri="{BB962C8B-B14F-4D97-AF65-F5344CB8AC3E}">
        <p14:creationId xmlns:p14="http://schemas.microsoft.com/office/powerpoint/2010/main" val="2421061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S_Fitxa_cat">
    <p:spTree>
      <p:nvGrpSpPr>
        <p:cNvPr id="1" name=""/>
        <p:cNvGrpSpPr/>
        <p:nvPr/>
      </p:nvGrpSpPr>
      <p:grpSpPr>
        <a:xfrm>
          <a:off x="0" y="0"/>
          <a:ext cx="0" cy="0"/>
          <a:chOff x="0" y="0"/>
          <a:chExt cx="0" cy="0"/>
        </a:xfrm>
      </p:grpSpPr>
      <p:sp>
        <p:nvSpPr>
          <p:cNvPr id="6" name="CuadroTexto 5"/>
          <p:cNvSpPr txBox="1"/>
          <p:nvPr userDrawn="1"/>
        </p:nvSpPr>
        <p:spPr>
          <a:xfrm>
            <a:off x="454699" y="1075537"/>
            <a:ext cx="3832643" cy="523220"/>
          </a:xfrm>
          <a:prstGeom prst="rect">
            <a:avLst/>
          </a:prstGeom>
          <a:noFill/>
        </p:spPr>
        <p:txBody>
          <a:bodyPr wrap="square" rtlCol="0">
            <a:spAutoFit/>
          </a:bodyPr>
          <a:lstStyle/>
          <a:p>
            <a:r>
              <a:rPr lang="ca-ES" sz="2800" b="1" noProof="0">
                <a:latin typeface="Source Sans Pro" charset="0"/>
                <a:cs typeface="Source Sans Pro" charset="0"/>
              </a:rPr>
              <a:t>Fitxa del projecte</a:t>
            </a:r>
          </a:p>
        </p:txBody>
      </p:sp>
      <p:graphicFrame>
        <p:nvGraphicFramePr>
          <p:cNvPr id="8" name="Tabla 7"/>
          <p:cNvGraphicFramePr>
            <a:graphicFrameLocks noGrp="1"/>
          </p:cNvGraphicFramePr>
          <p:nvPr userDrawn="1">
            <p:extLst>
              <p:ext uri="{D42A27DB-BD31-4B8C-83A1-F6EECF244321}">
                <p14:modId xmlns:p14="http://schemas.microsoft.com/office/powerpoint/2010/main" val="1977648522"/>
              </p:ext>
            </p:extLst>
          </p:nvPr>
        </p:nvGraphicFramePr>
        <p:xfrm>
          <a:off x="454699" y="2084530"/>
          <a:ext cx="8201686" cy="3375818"/>
        </p:xfrm>
        <a:graphic>
          <a:graphicData uri="http://schemas.openxmlformats.org/drawingml/2006/table">
            <a:tbl>
              <a:tblPr firstRow="1" bandRow="1">
                <a:tableStyleId>{10A1B5D5-9B99-4C35-A422-299274C87663}</a:tableStyleId>
              </a:tblPr>
              <a:tblGrid>
                <a:gridCol w="1761717">
                  <a:extLst>
                    <a:ext uri="{9D8B030D-6E8A-4147-A177-3AD203B41FA5}">
                      <a16:colId xmlns:a16="http://schemas.microsoft.com/office/drawing/2014/main" val="20000"/>
                    </a:ext>
                  </a:extLst>
                </a:gridCol>
                <a:gridCol w="6439969">
                  <a:extLst>
                    <a:ext uri="{9D8B030D-6E8A-4147-A177-3AD203B41FA5}">
                      <a16:colId xmlns:a16="http://schemas.microsoft.com/office/drawing/2014/main" val="20001"/>
                    </a:ext>
                  </a:extLst>
                </a:gridCol>
              </a:tblGrid>
              <a:tr h="376108">
                <a:tc>
                  <a:txBody>
                    <a:bodyPr/>
                    <a:lstStyle/>
                    <a:p>
                      <a:pPr algn="ctr"/>
                      <a:r>
                        <a:rPr lang="ca-ES" sz="1400" b="0" noProof="0">
                          <a:ln>
                            <a:solidFill>
                              <a:schemeClr val="bg1"/>
                            </a:solidFill>
                          </a:ln>
                          <a:solidFill>
                            <a:schemeClr val="bg1"/>
                          </a:solidFill>
                          <a:latin typeface="Source Sans Pro" charset="0"/>
                          <a:ea typeface="Source Sans Pro" charset="0"/>
                          <a:cs typeface="Source Sans Pro" charset="0"/>
                        </a:rPr>
                        <a:t>Títol</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76108">
                <a:tc>
                  <a:txBody>
                    <a:bodyPr/>
                    <a:lstStyle/>
                    <a:p>
                      <a:pPr algn="ctr"/>
                      <a:r>
                        <a:rPr lang="ca-ES" sz="1400" b="0" noProof="0">
                          <a:ln>
                            <a:solidFill>
                              <a:schemeClr val="bg1"/>
                            </a:solidFill>
                          </a:ln>
                          <a:solidFill>
                            <a:schemeClr val="bg1"/>
                          </a:solidFill>
                          <a:latin typeface="Source Sans Pro" charset="0"/>
                          <a:ea typeface="Source Sans Pro" charset="0"/>
                          <a:cs typeface="Source Sans Pro" charset="0"/>
                        </a:rPr>
                        <a:t>Data</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76108">
                <a:tc>
                  <a:txBody>
                    <a:bodyPr/>
                    <a:lstStyle/>
                    <a:p>
                      <a:pPr algn="ctr"/>
                      <a:r>
                        <a:rPr lang="ca-ES" sz="1400" b="0" noProof="0">
                          <a:ln>
                            <a:solidFill>
                              <a:schemeClr val="bg1"/>
                            </a:solidFill>
                          </a:ln>
                          <a:solidFill>
                            <a:schemeClr val="bg1"/>
                          </a:solidFill>
                          <a:latin typeface="Source Sans Pro" charset="0"/>
                          <a:ea typeface="Source Sans Pro" charset="0"/>
                          <a:cs typeface="Source Sans Pro" charset="0"/>
                        </a:rPr>
                        <a:t>Referència</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76108">
                <a:tc>
                  <a:txBody>
                    <a:bodyPr/>
                    <a:lstStyle/>
                    <a:p>
                      <a:pPr algn="ctr"/>
                      <a:r>
                        <a:rPr lang="ca-ES" sz="1400" b="0" noProof="0">
                          <a:ln>
                            <a:solidFill>
                              <a:schemeClr val="bg1"/>
                            </a:solidFill>
                          </a:ln>
                          <a:solidFill>
                            <a:schemeClr val="bg1"/>
                          </a:solidFill>
                          <a:latin typeface="Source Sans Pro" charset="0"/>
                          <a:ea typeface="Source Sans Pro" charset="0"/>
                          <a:cs typeface="Source Sans Pro" charset="0"/>
                        </a:rPr>
                        <a:t>Autors</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76108">
                <a:tc>
                  <a:txBody>
                    <a:bodyPr/>
                    <a:lstStyle/>
                    <a:p>
                      <a:pPr algn="ctr"/>
                      <a:r>
                        <a:rPr lang="ca-ES" sz="1400" b="0" noProof="0">
                          <a:ln>
                            <a:solidFill>
                              <a:schemeClr val="bg1"/>
                            </a:solidFill>
                          </a:ln>
                          <a:solidFill>
                            <a:schemeClr val="bg1"/>
                          </a:solidFill>
                          <a:latin typeface="Source Sans Pro" charset="0"/>
                          <a:ea typeface="Source Sans Pro" charset="0"/>
                          <a:cs typeface="Source Sans Pro" charset="0"/>
                        </a:rPr>
                        <a:t>Client</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6108">
                <a:tc>
                  <a:txBody>
                    <a:bodyPr/>
                    <a:lstStyle/>
                    <a:p>
                      <a:pPr algn="ctr"/>
                      <a:r>
                        <a:rPr lang="ca-ES" sz="1400" b="0" noProof="0">
                          <a:ln>
                            <a:solidFill>
                              <a:schemeClr val="bg1"/>
                            </a:solidFill>
                          </a:ln>
                          <a:solidFill>
                            <a:schemeClr val="bg1"/>
                          </a:solidFill>
                          <a:latin typeface="Source Sans Pro" charset="0"/>
                          <a:ea typeface="Source Sans Pro" charset="0"/>
                          <a:cs typeface="Source Sans Pro" charset="0"/>
                        </a:rPr>
                        <a:t>Contractació</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43062">
                <a:tc>
                  <a:txBody>
                    <a:bodyPr/>
                    <a:lstStyle/>
                    <a:p>
                      <a:pPr algn="ctr"/>
                      <a:r>
                        <a:rPr lang="ca-ES" sz="1400" b="0" noProof="0">
                          <a:ln>
                            <a:solidFill>
                              <a:schemeClr val="bg1"/>
                            </a:solidFill>
                          </a:ln>
                          <a:solidFill>
                            <a:schemeClr val="bg1"/>
                          </a:solidFill>
                          <a:latin typeface="Source Sans Pro" charset="0"/>
                          <a:ea typeface="Source Sans Pro" charset="0"/>
                          <a:cs typeface="Source Sans Pro" charset="0"/>
                        </a:rPr>
                        <a:t>Persones de contacte</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6108">
                <a:tc>
                  <a:txBody>
                    <a:bodyPr/>
                    <a:lstStyle/>
                    <a:p>
                      <a:pPr algn="ctr"/>
                      <a:r>
                        <a:rPr lang="ca-ES" sz="1400" b="0" noProof="0">
                          <a:ln>
                            <a:solidFill>
                              <a:schemeClr val="bg1"/>
                            </a:solidFill>
                          </a:ln>
                          <a:solidFill>
                            <a:schemeClr val="bg1"/>
                          </a:solidFill>
                          <a:latin typeface="Source Sans Pro" charset="0"/>
                          <a:ea typeface="Source Sans Pro" charset="0"/>
                          <a:cs typeface="Source Sans Pro" charset="0"/>
                        </a:rPr>
                        <a:t>Arxiu</a:t>
                      </a:r>
                    </a:p>
                  </a:txBody>
                  <a:tcPr marL="92739" marR="92739" marT="46369" marB="46369" anchor="ctr">
                    <a:lnL w="12700" cap="flat" cmpd="sng" algn="ctr">
                      <a:solidFill>
                        <a:schemeClr val="bg1"/>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7F09"/>
                    </a:solidFill>
                  </a:tcPr>
                </a:tc>
                <a:tc>
                  <a:txBody>
                    <a:bodyPr/>
                    <a:lstStyle/>
                    <a:p>
                      <a:pPr marL="0" algn="l" defTabSz="457200" rtl="0" eaLnBrk="1" latinLnBrk="0" hangingPunct="1"/>
                      <a:endParaRPr lang="ca-ES" sz="1400" kern="1200" noProof="0">
                        <a:solidFill>
                          <a:schemeClr val="tx1"/>
                        </a:solidFill>
                        <a:latin typeface="Source Sans Pro" charset="0"/>
                        <a:ea typeface="Source Sans Pro" charset="0"/>
                        <a:cs typeface="Source Sans Pro" charset="0"/>
                      </a:endParaRPr>
                    </a:p>
                  </a:txBody>
                  <a:tcPr marL="92739" marR="92739" marT="46369" marB="46369" anchor="ctr">
                    <a:lnL w="12700" cap="flat" cmpd="sng" algn="ctr">
                      <a:solidFill>
                        <a:srgbClr val="F17F09"/>
                      </a:solidFill>
                      <a:prstDash val="solid"/>
                      <a:round/>
                      <a:headEnd type="none" w="med" len="med"/>
                      <a:tailEnd type="none" w="med" len="med"/>
                    </a:lnL>
                    <a:lnR w="12700" cap="flat" cmpd="sng" algn="ctr">
                      <a:solidFill>
                        <a:srgbClr val="F17F09"/>
                      </a:solidFill>
                      <a:prstDash val="solid"/>
                      <a:round/>
                      <a:headEnd type="none" w="med" len="med"/>
                      <a:tailEnd type="none" w="med" len="med"/>
                    </a:lnR>
                    <a:lnT w="12700" cap="flat" cmpd="sng" algn="ctr">
                      <a:solidFill>
                        <a:srgbClr val="F17F09"/>
                      </a:solidFill>
                      <a:prstDash val="solid"/>
                      <a:round/>
                      <a:headEnd type="none" w="med" len="med"/>
                      <a:tailEnd type="none" w="med" len="med"/>
                    </a:lnT>
                    <a:lnB w="12700" cap="flat" cmpd="sng" algn="ctr">
                      <a:solidFill>
                        <a:srgbClr val="F17F09"/>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9" name="Marcador de texto 8"/>
          <p:cNvSpPr>
            <a:spLocks noGrp="1"/>
          </p:cNvSpPr>
          <p:nvPr>
            <p:ph type="body" sz="quarter" idx="13"/>
          </p:nvPr>
        </p:nvSpPr>
        <p:spPr>
          <a:xfrm>
            <a:off x="2221771" y="2084850"/>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a:p>
        </p:txBody>
      </p:sp>
      <p:sp>
        <p:nvSpPr>
          <p:cNvPr id="10" name="Marcador de texto 8"/>
          <p:cNvSpPr>
            <a:spLocks noGrp="1"/>
          </p:cNvSpPr>
          <p:nvPr>
            <p:ph type="body" sz="quarter" idx="14"/>
          </p:nvPr>
        </p:nvSpPr>
        <p:spPr>
          <a:xfrm>
            <a:off x="2221771" y="2462088"/>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a:p>
        </p:txBody>
      </p:sp>
      <p:sp>
        <p:nvSpPr>
          <p:cNvPr id="11" name="Marcador de texto 8"/>
          <p:cNvSpPr>
            <a:spLocks noGrp="1"/>
          </p:cNvSpPr>
          <p:nvPr>
            <p:ph type="body" sz="quarter" idx="15"/>
          </p:nvPr>
        </p:nvSpPr>
        <p:spPr>
          <a:xfrm>
            <a:off x="2221771" y="2847410"/>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a:p>
        </p:txBody>
      </p:sp>
      <p:sp>
        <p:nvSpPr>
          <p:cNvPr id="12" name="Marcador de texto 8"/>
          <p:cNvSpPr>
            <a:spLocks noGrp="1"/>
          </p:cNvSpPr>
          <p:nvPr>
            <p:ph type="body" sz="quarter" idx="16"/>
          </p:nvPr>
        </p:nvSpPr>
        <p:spPr>
          <a:xfrm>
            <a:off x="2221771" y="3224300"/>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a:p>
        </p:txBody>
      </p:sp>
      <p:sp>
        <p:nvSpPr>
          <p:cNvPr id="13" name="Marcador de texto 8"/>
          <p:cNvSpPr>
            <a:spLocks noGrp="1"/>
          </p:cNvSpPr>
          <p:nvPr>
            <p:ph type="body" sz="quarter" idx="17"/>
          </p:nvPr>
        </p:nvSpPr>
        <p:spPr>
          <a:xfrm>
            <a:off x="2221771" y="3597474"/>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a:p>
        </p:txBody>
      </p:sp>
      <p:sp>
        <p:nvSpPr>
          <p:cNvPr id="14" name="Marcador de texto 8"/>
          <p:cNvSpPr>
            <a:spLocks noGrp="1"/>
          </p:cNvSpPr>
          <p:nvPr>
            <p:ph type="body" sz="quarter" idx="18"/>
          </p:nvPr>
        </p:nvSpPr>
        <p:spPr>
          <a:xfrm>
            <a:off x="2221771" y="3977143"/>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a:p>
        </p:txBody>
      </p:sp>
      <p:sp>
        <p:nvSpPr>
          <p:cNvPr id="15" name="Marcador de texto 8"/>
          <p:cNvSpPr>
            <a:spLocks noGrp="1"/>
          </p:cNvSpPr>
          <p:nvPr>
            <p:ph type="body" sz="quarter" idx="19"/>
          </p:nvPr>
        </p:nvSpPr>
        <p:spPr>
          <a:xfrm>
            <a:off x="2221771" y="4367345"/>
            <a:ext cx="6434614" cy="694804"/>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a:p>
        </p:txBody>
      </p:sp>
      <p:sp>
        <p:nvSpPr>
          <p:cNvPr id="16" name="Marcador de texto 8"/>
          <p:cNvSpPr>
            <a:spLocks noGrp="1"/>
          </p:cNvSpPr>
          <p:nvPr>
            <p:ph type="body" sz="quarter" idx="20"/>
          </p:nvPr>
        </p:nvSpPr>
        <p:spPr>
          <a:xfrm>
            <a:off x="2221771" y="5096078"/>
            <a:ext cx="6434614" cy="357188"/>
          </a:xfrm>
        </p:spPr>
        <p:txBody>
          <a:bodyPr>
            <a:normAutofit/>
          </a:bodyPr>
          <a:lstStyle>
            <a:lvl1pPr marL="0" indent="0">
              <a:buNone/>
              <a:defRPr sz="1400">
                <a:latin typeface="Source Sans Pro" charset="0"/>
                <a:ea typeface="Source Sans Pro" charset="0"/>
                <a:cs typeface="Source Sans Pro" charset="0"/>
              </a:defRPr>
            </a:lvl1pPr>
            <a:lvl3pPr marL="914400" indent="0">
              <a:buNone/>
              <a:defRPr/>
            </a:lvl3pPr>
          </a:lstStyle>
          <a:p>
            <a:pPr lvl="0"/>
            <a:endParaRPr lang="ca-ES" noProof="0"/>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t>‹#›</a:t>
            </a:fld>
            <a:endParaRPr lang="ca-ES" noProof="0"/>
          </a:p>
        </p:txBody>
      </p:sp>
    </p:spTree>
    <p:extLst>
      <p:ext uri="{BB962C8B-B14F-4D97-AF65-F5344CB8AC3E}">
        <p14:creationId xmlns:p14="http://schemas.microsoft.com/office/powerpoint/2010/main" val="209765737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S_Text">
  <p:cSld name="1_COS_Text">
    <p:spTree>
      <p:nvGrpSpPr>
        <p:cNvPr id="1" name="Shape 47"/>
        <p:cNvGrpSpPr/>
        <p:nvPr/>
      </p:nvGrpSpPr>
      <p:grpSpPr>
        <a:xfrm>
          <a:off x="0" y="0"/>
          <a:ext cx="0" cy="0"/>
          <a:chOff x="0" y="0"/>
          <a:chExt cx="0" cy="0"/>
        </a:xfrm>
      </p:grpSpPr>
      <p:sp>
        <p:nvSpPr>
          <p:cNvPr id="48" name="Google Shape;48;p153"/>
          <p:cNvSpPr txBox="1">
            <a:spLocks noGrp="1"/>
          </p:cNvSpPr>
          <p:nvPr>
            <p:ph type="body" idx="1"/>
          </p:nvPr>
        </p:nvSpPr>
        <p:spPr>
          <a:xfrm>
            <a:off x="454702" y="1134327"/>
            <a:ext cx="8201685" cy="499184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26"/>
              </a:spcBef>
              <a:spcAft>
                <a:spcPts val="0"/>
              </a:spcAft>
              <a:buClr>
                <a:schemeClr val="dk1"/>
              </a:buClr>
              <a:buSzPts val="1600"/>
              <a:buNone/>
              <a:defRPr sz="1129">
                <a:latin typeface="Source Sans Pro"/>
                <a:ea typeface="Source Sans Pro"/>
                <a:cs typeface="Source Sans Pro"/>
                <a:sym typeface="Source Sans Pro"/>
              </a:defRPr>
            </a:lvl1pPr>
            <a:lvl2pPr marL="685800" lvl="1" indent="-171450" algn="l">
              <a:lnSpc>
                <a:spcPct val="100000"/>
              </a:lnSpc>
              <a:spcBef>
                <a:spcPts val="197"/>
              </a:spcBef>
              <a:spcAft>
                <a:spcPts val="0"/>
              </a:spcAft>
              <a:buClr>
                <a:schemeClr val="dk1"/>
              </a:buClr>
              <a:buSzPts val="1400"/>
              <a:buNone/>
              <a:defRPr sz="988">
                <a:latin typeface="Source Sans Pro"/>
                <a:ea typeface="Source Sans Pro"/>
                <a:cs typeface="Source Sans Pro"/>
                <a:sym typeface="Source Sans Pro"/>
              </a:defRPr>
            </a:lvl2pPr>
            <a:lvl3pPr marL="1028700" lvl="2" indent="-171450" algn="l">
              <a:lnSpc>
                <a:spcPct val="100000"/>
              </a:lnSpc>
              <a:spcBef>
                <a:spcPts val="197"/>
              </a:spcBef>
              <a:spcAft>
                <a:spcPts val="0"/>
              </a:spcAft>
              <a:buClr>
                <a:schemeClr val="dk1"/>
              </a:buClr>
              <a:buSzPts val="1400"/>
              <a:buNone/>
              <a:defRPr sz="988">
                <a:latin typeface="Source Sans Pro"/>
                <a:ea typeface="Source Sans Pro"/>
                <a:cs typeface="Source Sans Pro"/>
                <a:sym typeface="Source Sans Pro"/>
              </a:defRPr>
            </a:lvl3pPr>
            <a:lvl4pPr marL="1371600" lvl="3" indent="-171450" algn="l">
              <a:lnSpc>
                <a:spcPct val="100000"/>
              </a:lnSpc>
              <a:spcBef>
                <a:spcPts val="197"/>
              </a:spcBef>
              <a:spcAft>
                <a:spcPts val="0"/>
              </a:spcAft>
              <a:buClr>
                <a:schemeClr val="dk1"/>
              </a:buClr>
              <a:buSzPts val="1400"/>
              <a:buNone/>
              <a:defRPr sz="988">
                <a:latin typeface="Source Sans Pro"/>
                <a:ea typeface="Source Sans Pro"/>
                <a:cs typeface="Source Sans Pro"/>
                <a:sym typeface="Source Sans Pro"/>
              </a:defRPr>
            </a:lvl4pPr>
            <a:lvl5pPr marL="1714500" lvl="4" indent="-171450" algn="l">
              <a:lnSpc>
                <a:spcPct val="100000"/>
              </a:lnSpc>
              <a:spcBef>
                <a:spcPts val="197"/>
              </a:spcBef>
              <a:spcAft>
                <a:spcPts val="0"/>
              </a:spcAft>
              <a:buClr>
                <a:schemeClr val="dk1"/>
              </a:buClr>
              <a:buSzPts val="1400"/>
              <a:buNone/>
              <a:defRPr sz="988">
                <a:latin typeface="Source Sans Pro"/>
                <a:ea typeface="Source Sans Pro"/>
                <a:cs typeface="Source Sans Pro"/>
                <a:sym typeface="Source Sans Pro"/>
              </a:defRPr>
            </a:lvl5pPr>
            <a:lvl6pPr marL="2057400" lvl="5" indent="-257175" algn="l">
              <a:lnSpc>
                <a:spcPct val="100000"/>
              </a:lnSpc>
              <a:spcBef>
                <a:spcPts val="254"/>
              </a:spcBef>
              <a:spcAft>
                <a:spcPts val="0"/>
              </a:spcAft>
              <a:buClr>
                <a:schemeClr val="dk1"/>
              </a:buClr>
              <a:buSzPts val="1800"/>
              <a:buChar char="•"/>
              <a:defRPr/>
            </a:lvl6pPr>
            <a:lvl7pPr marL="2400300" lvl="6" indent="-257175" algn="l">
              <a:lnSpc>
                <a:spcPct val="100000"/>
              </a:lnSpc>
              <a:spcBef>
                <a:spcPts val="254"/>
              </a:spcBef>
              <a:spcAft>
                <a:spcPts val="0"/>
              </a:spcAft>
              <a:buClr>
                <a:schemeClr val="dk1"/>
              </a:buClr>
              <a:buSzPts val="1800"/>
              <a:buChar char="•"/>
              <a:defRPr/>
            </a:lvl7pPr>
            <a:lvl8pPr marL="2743200" lvl="7" indent="-257175" algn="l">
              <a:lnSpc>
                <a:spcPct val="100000"/>
              </a:lnSpc>
              <a:spcBef>
                <a:spcPts val="254"/>
              </a:spcBef>
              <a:spcAft>
                <a:spcPts val="0"/>
              </a:spcAft>
              <a:buClr>
                <a:schemeClr val="dk1"/>
              </a:buClr>
              <a:buSzPts val="1800"/>
              <a:buChar char="•"/>
              <a:defRPr/>
            </a:lvl8pPr>
            <a:lvl9pPr marL="3086100" lvl="8" indent="-257175" algn="l">
              <a:lnSpc>
                <a:spcPct val="100000"/>
              </a:lnSpc>
              <a:spcBef>
                <a:spcPts val="254"/>
              </a:spcBef>
              <a:spcAft>
                <a:spcPts val="0"/>
              </a:spcAft>
              <a:buClr>
                <a:schemeClr val="dk1"/>
              </a:buClr>
              <a:buSzPts val="1800"/>
              <a:buChar char="•"/>
              <a:defRPr/>
            </a:lvl9pPr>
          </a:lstStyle>
          <a:p>
            <a:endParaRPr/>
          </a:p>
        </p:txBody>
      </p:sp>
      <p:sp>
        <p:nvSpPr>
          <p:cNvPr id="49" name="Google Shape;49;p153"/>
          <p:cNvSpPr txBox="1">
            <a:spLocks noGrp="1"/>
          </p:cNvSpPr>
          <p:nvPr>
            <p:ph type="sldNum" idx="12"/>
          </p:nvPr>
        </p:nvSpPr>
        <p:spPr>
          <a:xfrm>
            <a:off x="6881710" y="6491162"/>
            <a:ext cx="21336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1200"/>
              <a:buNone/>
              <a:defRPr sz="900" b="0" i="0" u="none" strike="noStrike" cap="none">
                <a:solidFill>
                  <a:srgbClr val="888888"/>
                </a:solidFill>
                <a:latin typeface="Calibri"/>
                <a:ea typeface="Calibri"/>
                <a:cs typeface="Calibri"/>
                <a:sym typeface="Calibri"/>
              </a:defRPr>
            </a:lvl9pPr>
          </a:lstStyle>
          <a:p>
            <a:fld id="{00000000-1234-1234-1234-123412341234}" type="slidenum">
              <a:rPr lang="ca-ES" smtClean="0"/>
              <a:pPr/>
              <a:t>‹#›</a:t>
            </a:fld>
            <a:endParaRPr lang="ca-ES"/>
          </a:p>
        </p:txBody>
      </p:sp>
      <p:sp>
        <p:nvSpPr>
          <p:cNvPr id="50" name="Google Shape;50;p153"/>
          <p:cNvSpPr txBox="1">
            <a:spLocks noGrp="1"/>
          </p:cNvSpPr>
          <p:nvPr>
            <p:ph type="body" idx="2"/>
          </p:nvPr>
        </p:nvSpPr>
        <p:spPr>
          <a:xfrm>
            <a:off x="454699" y="6356358"/>
            <a:ext cx="5566688" cy="365125"/>
          </a:xfrm>
          <a:prstGeom prst="rect">
            <a:avLst/>
          </a:prstGeom>
          <a:noFill/>
          <a:ln>
            <a:noFill/>
          </a:ln>
        </p:spPr>
        <p:txBody>
          <a:bodyPr spcFirstLastPara="1" wrap="square" lIns="91425" tIns="45700" rIns="91425" bIns="45700" anchor="ctr" anchorCtr="0">
            <a:noAutofit/>
          </a:bodyPr>
          <a:lstStyle>
            <a:lvl1pPr marL="342900" lvl="0" indent="-171450" algn="l">
              <a:lnSpc>
                <a:spcPct val="100000"/>
              </a:lnSpc>
              <a:spcBef>
                <a:spcPts val="170"/>
              </a:spcBef>
              <a:spcAft>
                <a:spcPts val="0"/>
              </a:spcAft>
              <a:buClr>
                <a:srgbClr val="F17F09"/>
              </a:buClr>
              <a:buSzPts val="1200"/>
              <a:buNone/>
              <a:defRPr sz="847">
                <a:solidFill>
                  <a:srgbClr val="F17F09"/>
                </a:solidFill>
                <a:latin typeface="Source Sans Pro"/>
                <a:ea typeface="Source Sans Pro"/>
                <a:cs typeface="Source Sans Pro"/>
                <a:sym typeface="Source Sans Pro"/>
              </a:defRPr>
            </a:lvl1pPr>
            <a:lvl2pPr marL="685800" lvl="1" indent="-171450" algn="l">
              <a:lnSpc>
                <a:spcPct val="100000"/>
              </a:lnSpc>
              <a:spcBef>
                <a:spcPts val="395"/>
              </a:spcBef>
              <a:spcAft>
                <a:spcPts val="0"/>
              </a:spcAft>
              <a:buClr>
                <a:schemeClr val="dk1"/>
              </a:buClr>
              <a:buSzPts val="2800"/>
              <a:buNone/>
              <a:defRPr/>
            </a:lvl2pPr>
            <a:lvl3pPr marL="1028700" lvl="2" indent="-257175" algn="l">
              <a:lnSpc>
                <a:spcPct val="100000"/>
              </a:lnSpc>
              <a:spcBef>
                <a:spcPts val="254"/>
              </a:spcBef>
              <a:spcAft>
                <a:spcPts val="0"/>
              </a:spcAft>
              <a:buClr>
                <a:schemeClr val="dk1"/>
              </a:buClr>
              <a:buSzPts val="1800"/>
              <a:buChar char="•"/>
              <a:defRPr/>
            </a:lvl3pPr>
            <a:lvl4pPr marL="1371600" lvl="3" indent="-257175" algn="l">
              <a:lnSpc>
                <a:spcPct val="100000"/>
              </a:lnSpc>
              <a:spcBef>
                <a:spcPts val="254"/>
              </a:spcBef>
              <a:spcAft>
                <a:spcPts val="0"/>
              </a:spcAft>
              <a:buClr>
                <a:schemeClr val="dk1"/>
              </a:buClr>
              <a:buSzPts val="1800"/>
              <a:buChar char="–"/>
              <a:defRPr/>
            </a:lvl4pPr>
            <a:lvl5pPr marL="1714500" lvl="4" indent="-257175" algn="l">
              <a:lnSpc>
                <a:spcPct val="100000"/>
              </a:lnSpc>
              <a:spcBef>
                <a:spcPts val="254"/>
              </a:spcBef>
              <a:spcAft>
                <a:spcPts val="0"/>
              </a:spcAft>
              <a:buClr>
                <a:schemeClr val="dk1"/>
              </a:buClr>
              <a:buSzPts val="1800"/>
              <a:buChar char="»"/>
              <a:defRPr/>
            </a:lvl5pPr>
            <a:lvl6pPr marL="2057400" lvl="5" indent="-257175" algn="l">
              <a:lnSpc>
                <a:spcPct val="100000"/>
              </a:lnSpc>
              <a:spcBef>
                <a:spcPts val="254"/>
              </a:spcBef>
              <a:spcAft>
                <a:spcPts val="0"/>
              </a:spcAft>
              <a:buClr>
                <a:schemeClr val="dk1"/>
              </a:buClr>
              <a:buSzPts val="1800"/>
              <a:buChar char="•"/>
              <a:defRPr/>
            </a:lvl6pPr>
            <a:lvl7pPr marL="2400300" lvl="6" indent="-257175" algn="l">
              <a:lnSpc>
                <a:spcPct val="100000"/>
              </a:lnSpc>
              <a:spcBef>
                <a:spcPts val="254"/>
              </a:spcBef>
              <a:spcAft>
                <a:spcPts val="0"/>
              </a:spcAft>
              <a:buClr>
                <a:schemeClr val="dk1"/>
              </a:buClr>
              <a:buSzPts val="1800"/>
              <a:buChar char="•"/>
              <a:defRPr/>
            </a:lvl7pPr>
            <a:lvl8pPr marL="2743200" lvl="7" indent="-257175" algn="l">
              <a:lnSpc>
                <a:spcPct val="100000"/>
              </a:lnSpc>
              <a:spcBef>
                <a:spcPts val="254"/>
              </a:spcBef>
              <a:spcAft>
                <a:spcPts val="0"/>
              </a:spcAft>
              <a:buClr>
                <a:schemeClr val="dk1"/>
              </a:buClr>
              <a:buSzPts val="1800"/>
              <a:buChar char="•"/>
              <a:defRPr/>
            </a:lvl8pPr>
            <a:lvl9pPr marL="3086100" lvl="8" indent="-257175" algn="l">
              <a:lnSpc>
                <a:spcPct val="100000"/>
              </a:lnSpc>
              <a:spcBef>
                <a:spcPts val="254"/>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66754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
        <p:cNvGrpSpPr/>
        <p:nvPr/>
      </p:nvGrpSpPr>
      <p:grpSpPr>
        <a:xfrm>
          <a:off x="0" y="0"/>
          <a:ext cx="0" cy="0"/>
          <a:chOff x="0" y="0"/>
          <a:chExt cx="0" cy="0"/>
        </a:xfrm>
      </p:grpSpPr>
      <p:sp>
        <p:nvSpPr>
          <p:cNvPr id="12" name="Google Shape;12;p15"/>
          <p:cNvSpPr txBox="1">
            <a:spLocks noGrp="1"/>
          </p:cNvSpPr>
          <p:nvPr>
            <p:ph type="title"/>
          </p:nvPr>
        </p:nvSpPr>
        <p:spPr>
          <a:xfrm>
            <a:off x="2409951" y="219583"/>
            <a:ext cx="4324096" cy="57404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600" b="1"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5"/>
          <p:cNvSpPr txBox="1">
            <a:spLocks noGrp="1"/>
          </p:cNvSpPr>
          <p:nvPr>
            <p:ph type="body" idx="1"/>
          </p:nvPr>
        </p:nvSpPr>
        <p:spPr>
          <a:xfrm>
            <a:off x="558291" y="1439672"/>
            <a:ext cx="8027416" cy="1451610"/>
          </a:xfrm>
          <a:prstGeom prst="rect">
            <a:avLst/>
          </a:prstGeom>
          <a:noFill/>
          <a:ln>
            <a:noFill/>
          </a:ln>
        </p:spPr>
        <p:txBody>
          <a:bodyPr spcFirstLastPara="1" wrap="square" lIns="0" tIns="0" rIns="0" bIns="0" anchor="t" anchorCtr="0">
            <a:spAutoFit/>
          </a:bodyPr>
          <a:lstStyle>
            <a:lvl1pPr marL="457200" lvl="0" indent="-228600" algn="l">
              <a:spcBef>
                <a:spcPts val="0"/>
              </a:spcBef>
              <a:spcAft>
                <a:spcPts val="0"/>
              </a:spcAft>
              <a:buSzPts val="1400"/>
              <a:buNone/>
              <a:defRPr sz="1600" b="0" i="0">
                <a:solidFill>
                  <a:srgbClr val="404040"/>
                </a:solidFill>
                <a:latin typeface="Arial"/>
                <a:ea typeface="Arial"/>
                <a:cs typeface="Arial"/>
                <a:sym typeface="Arial"/>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4" name="Google Shape;14;p15"/>
          <p:cNvSpPr txBox="1">
            <a:spLocks noGrp="1"/>
          </p:cNvSpPr>
          <p:nvPr>
            <p:ph type="ftr" idx="11"/>
          </p:nvPr>
        </p:nvSpPr>
        <p:spPr>
          <a:xfrm>
            <a:off x="3108960" y="6377940"/>
            <a:ext cx="2926080" cy="342900"/>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5"/>
          <p:cNvSpPr txBox="1">
            <a:spLocks noGrp="1"/>
          </p:cNvSpPr>
          <p:nvPr>
            <p:ph type="dt" idx="10"/>
          </p:nvPr>
        </p:nvSpPr>
        <p:spPr>
          <a:xfrm>
            <a:off x="457200" y="6377940"/>
            <a:ext cx="2103120" cy="342900"/>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5"/>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sp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s-ES"/>
              <a:t>‹#›</a:t>
            </a:fld>
            <a:endParaRPr sz="1800" b="0" i="0" u="none" strike="noStrike" cap="none">
              <a:latin typeface="Calibri"/>
              <a:ea typeface="Calibri"/>
              <a:cs typeface="Calibri"/>
              <a:sym typeface="Calibri"/>
            </a:endParaRPr>
          </a:p>
        </p:txBody>
      </p:sp>
    </p:spTree>
    <p:extLst>
      <p:ext uri="{BB962C8B-B14F-4D97-AF65-F5344CB8AC3E}">
        <p14:creationId xmlns:p14="http://schemas.microsoft.com/office/powerpoint/2010/main" val="42785778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72576BB-FB6E-A489-0D16-576BD8913E07}"/>
              </a:ext>
            </a:extLst>
          </p:cNvPr>
          <p:cNvSpPr>
            <a:spLocks noGrp="1"/>
          </p:cNvSpPr>
          <p:nvPr>
            <p:ph type="dt" sz="half" idx="10"/>
          </p:nvPr>
        </p:nvSpPr>
        <p:spPr>
          <a:xfrm>
            <a:off x="457200" y="6356352"/>
            <a:ext cx="2133600" cy="365125"/>
          </a:xfrm>
          <a:prstGeom prst="rect">
            <a:avLst/>
          </a:prstGeom>
        </p:spPr>
        <p:txBody>
          <a:bodyPr/>
          <a:lstStyle>
            <a:lvl1pPr>
              <a:defRPr/>
            </a:lvl1pPr>
          </a:lstStyle>
          <a:p>
            <a:pPr>
              <a:defRPr/>
            </a:pPr>
            <a:fld id="{CE72CD59-3C98-4583-8309-D46D28598D3C}" type="datetimeFigureOut">
              <a:rPr lang="en-US"/>
              <a:pPr>
                <a:defRPr/>
              </a:pPr>
              <a:t>11/15/2023</a:t>
            </a:fld>
            <a:endParaRPr lang="en-US"/>
          </a:p>
        </p:txBody>
      </p:sp>
      <p:sp>
        <p:nvSpPr>
          <p:cNvPr id="3" name="Footer Placeholder 4">
            <a:extLst>
              <a:ext uri="{FF2B5EF4-FFF2-40B4-BE49-F238E27FC236}">
                <a16:creationId xmlns:a16="http://schemas.microsoft.com/office/drawing/2014/main" id="{92BA535C-4B09-5420-B245-AA6A6F7C805F}"/>
              </a:ext>
            </a:extLst>
          </p:cNvPr>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81F867F-C9EE-B8D2-E8C5-000A0B64A73B}"/>
              </a:ext>
            </a:extLst>
          </p:cNvPr>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6F16BF98-558E-4475-A184-7B8C21925FEE}" type="slidenum">
              <a:rPr lang="en-US"/>
              <a:pPr>
                <a:defRPr/>
              </a:pPr>
              <a:t>‹#›</a:t>
            </a:fld>
            <a:endParaRPr lang="en-US"/>
          </a:p>
        </p:txBody>
      </p:sp>
    </p:spTree>
    <p:extLst>
      <p:ext uri="{BB962C8B-B14F-4D97-AF65-F5344CB8AC3E}">
        <p14:creationId xmlns:p14="http://schemas.microsoft.com/office/powerpoint/2010/main" val="1668582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S_Contingut">
    <p:spTree>
      <p:nvGrpSpPr>
        <p:cNvPr id="1" name=""/>
        <p:cNvGrpSpPr/>
        <p:nvPr/>
      </p:nvGrpSpPr>
      <p:grpSpPr>
        <a:xfrm>
          <a:off x="0" y="0"/>
          <a:ext cx="0" cy="0"/>
          <a:chOff x="0" y="0"/>
          <a:chExt cx="0" cy="0"/>
        </a:xfrm>
      </p:grpSpPr>
      <p:sp>
        <p:nvSpPr>
          <p:cNvPr id="6" name="CuadroTexto 5"/>
          <p:cNvSpPr txBox="1"/>
          <p:nvPr userDrawn="1"/>
        </p:nvSpPr>
        <p:spPr>
          <a:xfrm>
            <a:off x="454699" y="1075537"/>
            <a:ext cx="3832643" cy="487313"/>
          </a:xfrm>
          <a:prstGeom prst="rect">
            <a:avLst/>
          </a:prstGeom>
          <a:noFill/>
        </p:spPr>
        <p:txBody>
          <a:bodyPr wrap="square" rtlCol="0">
            <a:spAutoFit/>
          </a:bodyPr>
          <a:lstStyle/>
          <a:p>
            <a:pPr>
              <a:lnSpc>
                <a:spcPct val="90000"/>
              </a:lnSpc>
            </a:pPr>
            <a:r>
              <a:rPr lang="ca-ES" sz="2800" b="1" noProof="0">
                <a:latin typeface="Source Sans Pro" charset="0"/>
                <a:cs typeface="Source Sans Pro" charset="0"/>
              </a:rPr>
              <a:t>Contingut</a:t>
            </a:r>
          </a:p>
        </p:txBody>
      </p:sp>
      <p:sp>
        <p:nvSpPr>
          <p:cNvPr id="9" name="Marcador de texto 8"/>
          <p:cNvSpPr>
            <a:spLocks noGrp="1"/>
          </p:cNvSpPr>
          <p:nvPr>
            <p:ph type="body" sz="quarter" idx="13"/>
          </p:nvPr>
        </p:nvSpPr>
        <p:spPr>
          <a:xfrm>
            <a:off x="454699" y="1990724"/>
            <a:ext cx="8201686" cy="3761893"/>
          </a:xfrm>
        </p:spPr>
        <p:txBody>
          <a:bodyPr>
            <a:normAutofit/>
          </a:bodyPr>
          <a:lstStyle>
            <a:lvl1pPr marL="514350" indent="-514350">
              <a:buFont typeface="+mj-lt"/>
              <a:buAutoNum type="arabicPeriod"/>
              <a:defRPr sz="1600" b="1">
                <a:latin typeface="Source Sans Pro" charset="0"/>
                <a:ea typeface="Source Sans Pro" charset="0"/>
                <a:cs typeface="Source Sans Pro" charset="0"/>
              </a:defRPr>
            </a:lvl1pPr>
            <a:lvl2pPr marL="971550" indent="-514350">
              <a:buFont typeface="+mj-lt"/>
              <a:buAutoNum type="arabicPeriod"/>
              <a:defRPr sz="1600" b="1" baseline="0">
                <a:latin typeface="Source Sans Pro" charset="0"/>
                <a:ea typeface="Source Sans Pro" charset="0"/>
                <a:cs typeface="Source Sans Pro" charset="0"/>
              </a:defRPr>
            </a:lvl2pPr>
            <a:lvl3pPr marL="1371600" indent="-457200">
              <a:buFont typeface="+mj-lt"/>
              <a:buAutoNum type="arabicPeriod"/>
              <a:defRPr sz="1600">
                <a:latin typeface="Source Sans Pro" charset="0"/>
                <a:ea typeface="Source Sans Pro" charset="0"/>
                <a:cs typeface="Source Sans Pro" charset="0"/>
              </a:defRPr>
            </a:lvl3pPr>
            <a:lvl4pPr marL="1828800" indent="-457200">
              <a:buFont typeface="+mj-lt"/>
              <a:buAutoNum type="arabicPeriod"/>
              <a:defRPr sz="1600">
                <a:latin typeface="Source Sans Pro" charset="0"/>
                <a:ea typeface="Source Sans Pro" charset="0"/>
                <a:cs typeface="Source Sans Pro" charset="0"/>
              </a:defRPr>
            </a:lvl4pPr>
            <a:lvl5pPr marL="2286000" indent="-457200">
              <a:buFont typeface="+mj-lt"/>
              <a:buAutoNum type="arabicPeriod"/>
              <a:defRPr sz="16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a:p>
            <a:pPr lvl="1"/>
            <a:r>
              <a:rPr lang="ca-ES" noProof="0" err="1"/>
              <a:t>Segundo nivel</a:t>
            </a:r>
            <a:endParaRPr lang="ca-ES" noProof="0"/>
          </a:p>
          <a:p>
            <a:pPr lvl="2"/>
            <a:r>
              <a:rPr lang="ca-ES" noProof="0"/>
              <a:t>Tercer nivel</a:t>
            </a:r>
          </a:p>
          <a:p>
            <a:pPr lvl="3"/>
            <a:r>
              <a:rPr lang="ca-ES" noProof="0" err="1"/>
              <a:t>Cuarto nivel</a:t>
            </a:r>
            <a:endParaRPr lang="ca-ES" noProof="0"/>
          </a:p>
          <a:p>
            <a:pPr lvl="4"/>
            <a:r>
              <a:rPr lang="ca-ES" noProof="0"/>
              <a:t>Quinto nivel</a:t>
            </a:r>
          </a:p>
        </p:txBody>
      </p:sp>
      <p:sp>
        <p:nvSpPr>
          <p:cNvPr id="7"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t>‹#›</a:t>
            </a:fld>
            <a:endParaRPr lang="ca-ES" noProof="0"/>
          </a:p>
        </p:txBody>
      </p:sp>
    </p:spTree>
    <p:extLst>
      <p:ext uri="{BB962C8B-B14F-4D97-AF65-F5344CB8AC3E}">
        <p14:creationId xmlns:p14="http://schemas.microsoft.com/office/powerpoint/2010/main" val="17172954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S_TítolCapítol">
    <p:spTree>
      <p:nvGrpSpPr>
        <p:cNvPr id="1" name=""/>
        <p:cNvGrpSpPr/>
        <p:nvPr/>
      </p:nvGrpSpPr>
      <p:grpSpPr>
        <a:xfrm>
          <a:off x="0" y="0"/>
          <a:ext cx="0" cy="0"/>
          <a:chOff x="0" y="0"/>
          <a:chExt cx="0" cy="0"/>
        </a:xfrm>
      </p:grpSpPr>
      <p:pic>
        <p:nvPicPr>
          <p:cNvPr id="11" name="Imagen 10" descr="fons_ilustracio.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1" y="0"/>
            <a:ext cx="9144000" cy="6859936"/>
          </a:xfrm>
          <a:prstGeom prst="rect">
            <a:avLst/>
          </a:prstGeom>
        </p:spPr>
      </p:pic>
      <p:sp>
        <p:nvSpPr>
          <p:cNvPr id="2" name="1 Título"/>
          <p:cNvSpPr>
            <a:spLocks noGrp="1"/>
          </p:cNvSpPr>
          <p:nvPr>
            <p:ph type="title"/>
          </p:nvPr>
        </p:nvSpPr>
        <p:spPr>
          <a:xfrm>
            <a:off x="457201" y="1028700"/>
            <a:ext cx="5631084" cy="571500"/>
          </a:xfrm>
          <a:prstGeom prst="rect">
            <a:avLst/>
          </a:prstGeom>
        </p:spPr>
        <p:txBody>
          <a:bodyPr anchor="t">
            <a:normAutofit/>
          </a:bodyPr>
          <a:lstStyle>
            <a:lvl1pPr marL="514350" indent="-514350" algn="l">
              <a:buFont typeface="+mj-lt"/>
              <a:buAutoNum type="arabicPeriod"/>
              <a:defRPr sz="2800" b="1">
                <a:solidFill>
                  <a:srgbClr val="F17F09"/>
                </a:solidFill>
                <a:latin typeface="Source Sans Pro" charset="0"/>
                <a:ea typeface="Source Sans Pro" charset="0"/>
                <a:cs typeface="Source Sans Pro" charset="0"/>
              </a:defRPr>
            </a:lvl1pPr>
          </a:lstStyle>
          <a:p>
            <a:r>
              <a:rPr lang="ca-ES" noProof="0" err="1"/>
              <a:t>Haga clic para modificar el estilo de título del patrón</a:t>
            </a:r>
            <a:endParaRPr lang="ca-ES" noProof="0"/>
          </a:p>
        </p:txBody>
      </p:sp>
      <p:sp>
        <p:nvSpPr>
          <p:cNvPr id="3" name="2 Marcador de contenido"/>
          <p:cNvSpPr>
            <a:spLocks noGrp="1"/>
          </p:cNvSpPr>
          <p:nvPr>
            <p:ph idx="1"/>
          </p:nvPr>
        </p:nvSpPr>
        <p:spPr>
          <a:xfrm>
            <a:off x="457200" y="3761771"/>
            <a:ext cx="7535333" cy="2364391"/>
          </a:xfrm>
        </p:spPr>
        <p:txBody>
          <a:bodyPr>
            <a:normAutofit/>
          </a:bodyPr>
          <a:lstStyle>
            <a:lvl1pPr marL="0" indent="0">
              <a:buNone/>
              <a:defRPr sz="14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a:p>
            <a:pPr lvl="0"/>
            <a:endParaRPr lang="ca-ES" noProof="0"/>
          </a:p>
        </p:txBody>
      </p:sp>
      <p:sp>
        <p:nvSpPr>
          <p:cNvPr id="10" name="Marcador de texto 9"/>
          <p:cNvSpPr>
            <a:spLocks noGrp="1"/>
          </p:cNvSpPr>
          <p:nvPr>
            <p:ph type="body" sz="quarter" idx="13"/>
          </p:nvPr>
        </p:nvSpPr>
        <p:spPr>
          <a:xfrm>
            <a:off x="456670" y="3187241"/>
            <a:ext cx="5631615" cy="485453"/>
          </a:xfrm>
        </p:spPr>
        <p:txBody>
          <a:bodyPr>
            <a:noAutofit/>
          </a:bodyPr>
          <a:lstStyle>
            <a:lvl1pPr marL="0" indent="0">
              <a:buNone/>
              <a:defRPr sz="1600" b="1">
                <a:latin typeface="Source Sans Pro" charset="0"/>
                <a:ea typeface="Source Sans Pro" charset="0"/>
                <a:cs typeface="Source Sans Pro" charset="0"/>
              </a:defRPr>
            </a:lvl1pPr>
            <a:lvl2pPr marL="457200" indent="0">
              <a:buNone/>
              <a:defRPr sz="1600">
                <a:latin typeface="Source Sans Pro" charset="0"/>
                <a:ea typeface="Source Sans Pro" charset="0"/>
                <a:cs typeface="Source Sans Pro" charset="0"/>
              </a:defRPr>
            </a:lvl2pPr>
            <a:lvl3pPr marL="914400" indent="0">
              <a:buNone/>
              <a:defRPr sz="1600">
                <a:latin typeface="Source Sans Pro" charset="0"/>
                <a:ea typeface="Source Sans Pro" charset="0"/>
                <a:cs typeface="Source Sans Pro" charset="0"/>
              </a:defRPr>
            </a:lvl3pPr>
            <a:lvl4pPr marL="1371600" indent="0">
              <a:buNone/>
              <a:defRPr sz="1600">
                <a:latin typeface="Source Sans Pro" charset="0"/>
                <a:ea typeface="Source Sans Pro" charset="0"/>
                <a:cs typeface="Source Sans Pro" charset="0"/>
              </a:defRPr>
            </a:lvl4pPr>
            <a:lvl5pPr marL="1828800" indent="0">
              <a:buNone/>
              <a:defRPr sz="16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p:txBody>
      </p:sp>
      <p:sp>
        <p:nvSpPr>
          <p:cNvPr id="6" name="5 Marcador de número de diapositiva"/>
          <p:cNvSpPr>
            <a:spLocks noGrp="1"/>
          </p:cNvSpPr>
          <p:nvPr>
            <p:ph type="sldNum" sz="quarter" idx="12"/>
          </p:nvPr>
        </p:nvSpPr>
        <p:spPr>
          <a:xfrm>
            <a:off x="6522785" y="6356350"/>
            <a:ext cx="2133600" cy="365125"/>
          </a:xfrm>
          <a:prstGeom prst="rect">
            <a:avLst/>
          </a:prstGeom>
        </p:spPr>
        <p:txBody>
          <a:bodyPr/>
          <a:lstStyle/>
          <a:p>
            <a:fld id="{5336F0B7-EF37-4B31-BA1E-D2B9204CDF2B}" type="slidenum">
              <a:rPr lang="ca-ES" noProof="0" smtClean="0"/>
              <a:t>‹#›</a:t>
            </a:fld>
            <a:endParaRPr lang="ca-ES" noProof="0"/>
          </a:p>
        </p:txBody>
      </p:sp>
      <p:pic>
        <p:nvPicPr>
          <p:cNvPr id="14" name="Imagen 13" descr="logo_cenit_peti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7531" y="316299"/>
            <a:ext cx="725016" cy="444624"/>
          </a:xfrm>
          <a:prstGeom prst="rect">
            <a:avLst/>
          </a:prstGeom>
        </p:spPr>
      </p:pic>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S_TítolSubtítolText">
    <p:spTree>
      <p:nvGrpSpPr>
        <p:cNvPr id="1" name=""/>
        <p:cNvGrpSpPr/>
        <p:nvPr/>
      </p:nvGrpSpPr>
      <p:grpSpPr>
        <a:xfrm>
          <a:off x="0" y="0"/>
          <a:ext cx="0" cy="0"/>
          <a:chOff x="0" y="0"/>
          <a:chExt cx="0" cy="0"/>
        </a:xfrm>
      </p:grpSpPr>
      <p:sp>
        <p:nvSpPr>
          <p:cNvPr id="2" name="1 Título"/>
          <p:cNvSpPr>
            <a:spLocks noGrp="1"/>
          </p:cNvSpPr>
          <p:nvPr>
            <p:ph type="title"/>
          </p:nvPr>
        </p:nvSpPr>
        <p:spPr>
          <a:xfrm>
            <a:off x="455229" y="1028700"/>
            <a:ext cx="8201156" cy="383411"/>
          </a:xfrm>
          <a:prstGeom prst="rect">
            <a:avLst/>
          </a:prstGeom>
        </p:spPr>
        <p:txBody>
          <a:bodyPr anchor="t">
            <a:normAutofit/>
          </a:bodyPr>
          <a:lstStyle>
            <a:lvl1pPr marL="0" indent="0" algn="l">
              <a:buFont typeface="+mj-lt"/>
              <a:buNone/>
              <a:defRPr sz="1800" b="1">
                <a:solidFill>
                  <a:srgbClr val="F17F09"/>
                </a:solidFill>
                <a:latin typeface="Source Sans Pro" charset="0"/>
                <a:ea typeface="Source Sans Pro" charset="0"/>
                <a:cs typeface="Source Sans Pro" charset="0"/>
              </a:defRPr>
            </a:lvl1pPr>
          </a:lstStyle>
          <a:p>
            <a:r>
              <a:rPr lang="ca-ES" noProof="0" err="1"/>
              <a:t>Haga clic para modificar el estilo de título del patrón</a:t>
            </a:r>
            <a:endParaRPr lang="ca-ES" noProof="0"/>
          </a:p>
        </p:txBody>
      </p:sp>
      <p:sp>
        <p:nvSpPr>
          <p:cNvPr id="3" name="2 Marcador de contenido"/>
          <p:cNvSpPr>
            <a:spLocks noGrp="1"/>
          </p:cNvSpPr>
          <p:nvPr>
            <p:ph idx="1"/>
          </p:nvPr>
        </p:nvSpPr>
        <p:spPr>
          <a:xfrm>
            <a:off x="454699" y="2060294"/>
            <a:ext cx="8201686" cy="4065869"/>
          </a:xfrm>
        </p:spPr>
        <p:txBody>
          <a:bodyPr>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a:p>
            <a:pPr lvl="0"/>
            <a:endParaRPr lang="ca-ES" noProof="0"/>
          </a:p>
        </p:txBody>
      </p:sp>
      <p:sp>
        <p:nvSpPr>
          <p:cNvPr id="10" name="Marcador de texto 9"/>
          <p:cNvSpPr>
            <a:spLocks noGrp="1"/>
          </p:cNvSpPr>
          <p:nvPr>
            <p:ph type="body" sz="quarter" idx="13"/>
          </p:nvPr>
        </p:nvSpPr>
        <p:spPr>
          <a:xfrm>
            <a:off x="454699" y="1412111"/>
            <a:ext cx="8201686" cy="648183"/>
          </a:xfrm>
        </p:spPr>
        <p:txBody>
          <a:bodyPr>
            <a:noAutofit/>
          </a:bodyPr>
          <a:lstStyle>
            <a:lvl1pPr marL="0" indent="0">
              <a:buNone/>
              <a:defRPr sz="1600" b="1">
                <a:latin typeface="Source Sans Pro" charset="0"/>
                <a:ea typeface="Source Sans Pro" charset="0"/>
                <a:cs typeface="Source Sans Pro" charset="0"/>
              </a:defRPr>
            </a:lvl1pPr>
            <a:lvl2pPr marL="457200" indent="0">
              <a:buNone/>
              <a:defRPr sz="1600">
                <a:latin typeface="Source Sans Pro" charset="0"/>
                <a:ea typeface="Source Sans Pro" charset="0"/>
                <a:cs typeface="Source Sans Pro" charset="0"/>
              </a:defRPr>
            </a:lvl2pPr>
            <a:lvl3pPr marL="914400" indent="0">
              <a:buNone/>
              <a:defRPr sz="1600">
                <a:latin typeface="Source Sans Pro" charset="0"/>
                <a:ea typeface="Source Sans Pro" charset="0"/>
                <a:cs typeface="Source Sans Pro" charset="0"/>
              </a:defRPr>
            </a:lvl3pPr>
            <a:lvl4pPr marL="1371600" indent="0">
              <a:buNone/>
              <a:defRPr sz="1600">
                <a:latin typeface="Source Sans Pro" charset="0"/>
                <a:ea typeface="Source Sans Pro" charset="0"/>
                <a:cs typeface="Source Sans Pro" charset="0"/>
              </a:defRPr>
            </a:lvl4pPr>
            <a:lvl5pPr marL="1828800" indent="0">
              <a:buNone/>
              <a:defRPr sz="16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ca-ES" noProof="0" smtClean="0"/>
              <a:t>‹#›</a:t>
            </a:fld>
            <a:endParaRPr lang="ca-ES" noProof="0"/>
          </a:p>
        </p:txBody>
      </p:sp>
      <p:sp>
        <p:nvSpPr>
          <p:cNvPr id="8"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a:p>
        </p:txBody>
      </p:sp>
    </p:spTree>
    <p:extLst>
      <p:ext uri="{BB962C8B-B14F-4D97-AF65-F5344CB8AC3E}">
        <p14:creationId xmlns:p14="http://schemas.microsoft.com/office/powerpoint/2010/main" val="8703762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S_TítolText">
    <p:spTree>
      <p:nvGrpSpPr>
        <p:cNvPr id="1" name=""/>
        <p:cNvGrpSpPr/>
        <p:nvPr/>
      </p:nvGrpSpPr>
      <p:grpSpPr>
        <a:xfrm>
          <a:off x="0" y="0"/>
          <a:ext cx="0" cy="0"/>
          <a:chOff x="0" y="0"/>
          <a:chExt cx="0" cy="0"/>
        </a:xfrm>
      </p:grpSpPr>
      <p:sp>
        <p:nvSpPr>
          <p:cNvPr id="2" name="1 Título"/>
          <p:cNvSpPr>
            <a:spLocks noGrp="1"/>
          </p:cNvSpPr>
          <p:nvPr>
            <p:ph type="title"/>
          </p:nvPr>
        </p:nvSpPr>
        <p:spPr>
          <a:xfrm>
            <a:off x="454699" y="1028700"/>
            <a:ext cx="8201685" cy="614905"/>
          </a:xfrm>
          <a:prstGeom prst="rect">
            <a:avLst/>
          </a:prstGeom>
        </p:spPr>
        <p:txBody>
          <a:bodyPr anchor="t">
            <a:normAutofit/>
          </a:bodyPr>
          <a:lstStyle>
            <a:lvl1pPr marL="0" indent="0" algn="l">
              <a:buFont typeface="+mj-lt"/>
              <a:buNone/>
              <a:defRPr sz="1800" b="1">
                <a:solidFill>
                  <a:srgbClr val="F17F09"/>
                </a:solidFill>
                <a:latin typeface="Source Sans Pro" charset="0"/>
                <a:ea typeface="Source Sans Pro" charset="0"/>
                <a:cs typeface="Source Sans Pro" charset="0"/>
              </a:defRPr>
            </a:lvl1pPr>
          </a:lstStyle>
          <a:p>
            <a:r>
              <a:rPr lang="ca-ES" noProof="0" err="1"/>
              <a:t>Haga clic para modificar el estilo de título del patrón</a:t>
            </a:r>
            <a:endParaRPr lang="ca-ES" noProof="0"/>
          </a:p>
        </p:txBody>
      </p:sp>
      <p:sp>
        <p:nvSpPr>
          <p:cNvPr id="3" name="2 Marcador de contenido"/>
          <p:cNvSpPr>
            <a:spLocks noGrp="1"/>
          </p:cNvSpPr>
          <p:nvPr>
            <p:ph idx="1"/>
          </p:nvPr>
        </p:nvSpPr>
        <p:spPr>
          <a:xfrm>
            <a:off x="454699" y="1643605"/>
            <a:ext cx="8201686" cy="4482558"/>
          </a:xfrm>
        </p:spPr>
        <p:txBody>
          <a:bodyPr>
            <a:normAutofit/>
          </a:bodyPr>
          <a:lstStyle>
            <a:lvl1pPr marL="0" indent="0">
              <a:buNone/>
              <a:defRPr sz="1600">
                <a:latin typeface="Source Sans Pro" charset="0"/>
                <a:ea typeface="Source Sans Pro" charset="0"/>
                <a:cs typeface="Source Sans Pro" charset="0"/>
              </a:defRPr>
            </a:lvl1pPr>
            <a:lvl2pPr marL="457200" indent="0">
              <a:buNone/>
              <a:defRPr sz="1400">
                <a:latin typeface="Source Sans Pro" charset="0"/>
                <a:ea typeface="Source Sans Pro" charset="0"/>
                <a:cs typeface="Source Sans Pro" charset="0"/>
              </a:defRPr>
            </a:lvl2pPr>
            <a:lvl3pPr marL="914400" indent="0">
              <a:buNone/>
              <a:defRPr sz="1400">
                <a:latin typeface="Source Sans Pro" charset="0"/>
                <a:ea typeface="Source Sans Pro" charset="0"/>
                <a:cs typeface="Source Sans Pro" charset="0"/>
              </a:defRPr>
            </a:lvl3pPr>
            <a:lvl4pPr marL="1371600" indent="0">
              <a:buNone/>
              <a:defRPr sz="1400">
                <a:latin typeface="Source Sans Pro" charset="0"/>
                <a:ea typeface="Source Sans Pro" charset="0"/>
                <a:cs typeface="Source Sans Pro" charset="0"/>
              </a:defRPr>
            </a:lvl4pPr>
            <a:lvl5pPr marL="1828800" indent="0">
              <a:buNone/>
              <a:defRPr sz="1400">
                <a:latin typeface="Source Sans Pro" charset="0"/>
                <a:ea typeface="Source Sans Pro" charset="0"/>
                <a:cs typeface="Source Sans Pro" charset="0"/>
              </a:defRPr>
            </a:lvl5pPr>
          </a:lstStyle>
          <a:p>
            <a:pPr lvl="0"/>
            <a:r>
              <a:rPr lang="ca-ES" noProof="0" err="1"/>
              <a:t>Haga clic para modificar el estilo de texto del patrón</a:t>
            </a:r>
            <a:endParaRPr lang="ca-ES" noProof="0"/>
          </a:p>
          <a:p>
            <a:pPr lvl="0"/>
            <a:endParaRPr lang="ca-ES" noProof="0"/>
          </a:p>
        </p:txBody>
      </p:sp>
      <p:sp>
        <p:nvSpPr>
          <p:cNvPr id="6" name="5 Marcador de número de diapositiva"/>
          <p:cNvSpPr>
            <a:spLocks noGrp="1"/>
          </p:cNvSpPr>
          <p:nvPr>
            <p:ph type="sldNum" sz="quarter" idx="12"/>
          </p:nvPr>
        </p:nvSpPr>
        <p:spPr>
          <a:xfrm>
            <a:off x="7010400" y="6466705"/>
            <a:ext cx="2133600" cy="365125"/>
          </a:xfrm>
          <a:prstGeom prst="rect">
            <a:avLst/>
          </a:prstGeom>
        </p:spPr>
        <p:txBody>
          <a:bodyPr/>
          <a:lstStyle/>
          <a:p>
            <a:fld id="{5336F0B7-EF37-4B31-BA1E-D2B9204CDF2B}" type="slidenum">
              <a:rPr lang="ca-ES" noProof="0" smtClean="0"/>
              <a:t>‹#›</a:t>
            </a:fld>
            <a:endParaRPr lang="ca-ES" noProof="0"/>
          </a:p>
        </p:txBody>
      </p:sp>
      <p:sp>
        <p:nvSpPr>
          <p:cNvPr id="8" name="Marcador de texto 17"/>
          <p:cNvSpPr>
            <a:spLocks noGrp="1"/>
          </p:cNvSpPr>
          <p:nvPr>
            <p:ph type="body" sz="quarter" idx="21"/>
          </p:nvPr>
        </p:nvSpPr>
        <p:spPr>
          <a:xfrm>
            <a:off x="454699" y="6356350"/>
            <a:ext cx="5566688" cy="365125"/>
          </a:xfrm>
        </p:spPr>
        <p:txBody>
          <a:bodyPr anchor="ctr">
            <a:noAutofit/>
          </a:bodyPr>
          <a:lstStyle>
            <a:lvl1pPr marL="0" indent="0">
              <a:buNone/>
              <a:defRPr sz="1200">
                <a:solidFill>
                  <a:srgbClr val="F17F09"/>
                </a:solidFill>
                <a:latin typeface="Source Sans Pro" charset="0"/>
                <a:ea typeface="Source Sans Pro" charset="0"/>
                <a:cs typeface="Source Sans Pro" charset="0"/>
              </a:defRPr>
            </a:lvl1pPr>
            <a:lvl2pPr marL="457200" indent="0">
              <a:buNone/>
              <a:defRPr/>
            </a:lvl2pPr>
          </a:lstStyle>
          <a:p>
            <a:pPr lvl="0"/>
            <a:endParaRPr lang="ca-ES" noProof="0"/>
          </a:p>
        </p:txBody>
      </p:sp>
    </p:spTree>
    <p:extLst>
      <p:ext uri="{BB962C8B-B14F-4D97-AF65-F5344CB8AC3E}">
        <p14:creationId xmlns:p14="http://schemas.microsoft.com/office/powerpoint/2010/main" val="71616733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image" Target="../media/image6.png"/><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image" Target="../media/image5.png"/><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theme" Target="../theme/theme4.xml"/><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slideLayout" Target="../slideLayouts/slideLayout27.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5.xml"/><Relationship Id="rId1" Type="http://schemas.openxmlformats.org/officeDocument/2006/relationships/slideLayout" Target="../slideLayouts/slideLayout28.xml"/><Relationship Id="rId5" Type="http://schemas.openxmlformats.org/officeDocument/2006/relationships/image" Target="../media/image1.jpeg"/><Relationship Id="rId4" Type="http://schemas.microsoft.com/office/2007/relationships/hdphoto" Target="../media/hdphoto1.wdp"/></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29.xml"/><Relationship Id="rId6" Type="http://schemas.openxmlformats.org/officeDocument/2006/relationships/image" Target="../media/image3.jpeg"/><Relationship Id="rId5" Type="http://schemas.openxmlformats.org/officeDocument/2006/relationships/image" Target="../media/image4.jpeg"/><Relationship Id="rId4" Type="http://schemas.microsoft.com/office/2007/relationships/hdphoto" Target="../media/hdphoto1.wdp"/></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image" Target="../media/image6.png"/><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image" Target="../media/image5.pn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heme" Target="../theme/theme7.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descr="portada.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05"/>
            <a:ext cx="9144000" cy="6859935"/>
          </a:xfrm>
          <a:prstGeom prst="rect">
            <a:avLst/>
          </a:prstGeom>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BDE9A-D99B-44C9-B09B-7428EAC9ED23}" type="slidenum">
              <a:rPr lang="es-ES" smtClean="0"/>
              <a:t>‹#›</a:t>
            </a:fld>
            <a:endParaRPr lang="es-ES"/>
          </a:p>
        </p:txBody>
      </p:sp>
    </p:spTree>
  </p:cSld>
  <p:clrMap bg1="lt1" tx1="dk1" bg2="lt2" tx2="dk2" accent1="accent1" accent2="accent2" accent3="accent3" accent4="accent4" accent5="accent5" accent6="accent6" hlink="hlink" folHlink="folHlink"/>
  <p:sldLayoutIdLst>
    <p:sldLayoutId id="2147483702" r:id="rId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7526867"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7535333"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397755" y="6257205"/>
            <a:ext cx="2133600" cy="412155"/>
          </a:xfrm>
          <a:prstGeom prst="rect">
            <a:avLst/>
          </a:prstGeom>
        </p:spPr>
        <p:txBody>
          <a:bodyPr vert="horz" lIns="91440" tIns="45720" rIns="91440" bIns="45720" rtlCol="0" anchor="ctr"/>
          <a:lstStyle>
            <a:lvl1pPr algn="r">
              <a:defRPr sz="1200" b="0">
                <a:solidFill>
                  <a:schemeClr val="bg1"/>
                </a:solidFill>
              </a:defRPr>
            </a:lvl1pPr>
          </a:lstStyle>
          <a:p>
            <a:fld id="{5336F0B7-EF37-4B31-BA1E-D2B9204CDF2B}" type="slidenum">
              <a:rPr lang="es-ES" smtClean="0"/>
              <a:t>‹#›</a:t>
            </a:fld>
            <a:endParaRPr lang="es-ES"/>
          </a:p>
        </p:txBody>
      </p:sp>
      <p:pic>
        <p:nvPicPr>
          <p:cNvPr id="7" name="Imagen 6" descr="portadella.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859935"/>
          </a:xfrm>
          <a:prstGeom prst="rect">
            <a:avLst/>
          </a:prstGeom>
        </p:spPr>
      </p:pic>
      <p:pic>
        <p:nvPicPr>
          <p:cNvPr id="8" name="Imagen 7" descr="logo_cenit.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9416" y="460572"/>
            <a:ext cx="2127629" cy="1290039"/>
          </a:xfrm>
          <a:prstGeom prst="rect">
            <a:avLst/>
          </a:prstGeom>
        </p:spPr>
      </p:pic>
    </p:spTree>
  </p:cSld>
  <p:clrMap bg1="lt1" tx1="dk1" bg2="lt2" tx2="dk2" accent1="accent1" accent2="accent2" accent3="accent3" accent4="accent4" accent5="accent5" accent6="accent6" hlink="hlink" folHlink="folHlink"/>
  <p:sldLayoutIdLst>
    <p:sldLayoutId id="2147483685" r:id="rId1"/>
    <p:sldLayoutId id="2147483691" r:id="rId2"/>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B569E-1BEC-524D-9579-0DBB74594551}" type="slidenum">
              <a:rPr lang="es-ES" smtClean="0"/>
              <a:t>‹#›</a:t>
            </a:fld>
            <a:endParaRPr lang="es-ES"/>
          </a:p>
        </p:txBody>
      </p:sp>
      <p:pic>
        <p:nvPicPr>
          <p:cNvPr id="7" name="Imagen 6" descr="plantilla_fons_contraportada.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a:off x="-11920" y="-10878"/>
            <a:ext cx="9155919" cy="6868877"/>
          </a:xfrm>
          <a:prstGeom prst="rect">
            <a:avLst/>
          </a:prstGeom>
        </p:spPr>
      </p:pic>
      <p:pic>
        <p:nvPicPr>
          <p:cNvPr id="8" name="Imagen 7" descr="logo_cenit.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08186" y="2715329"/>
            <a:ext cx="2127629" cy="1290039"/>
          </a:xfrm>
          <a:prstGeom prst="rect">
            <a:avLst/>
          </a:prstGeom>
        </p:spPr>
      </p:pic>
      <p:sp>
        <p:nvSpPr>
          <p:cNvPr id="9" name="Subtítulo 2"/>
          <p:cNvSpPr txBox="1"/>
          <p:nvPr userDrawn="1"/>
        </p:nvSpPr>
        <p:spPr>
          <a:xfrm>
            <a:off x="2380458" y="5286173"/>
            <a:ext cx="4383085" cy="10297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s-ES" sz="1200">
              <a:latin typeface="Source Sans Pro" charset="0"/>
              <a:cs typeface="Source Sans Pro" charset="0"/>
            </a:endParaRPr>
          </a:p>
          <a:p>
            <a:pPr marL="0" indent="0" algn="ctr">
              <a:buNone/>
            </a:pPr>
            <a:r>
              <a:rPr lang="es-ES_tradnl" sz="1200" b="1">
                <a:latin typeface="Source Sans Pro" charset="0"/>
                <a:cs typeface="Source Sans Pro" charset="0"/>
              </a:rPr>
              <a:t>Centre d’Innovació del Transport (CENIT) </a:t>
            </a:r>
          </a:p>
          <a:p>
            <a:pPr marL="0" indent="0" algn="ctr">
              <a:buNone/>
            </a:pPr>
            <a:r>
              <a:rPr lang="it-IT" sz="1200">
                <a:latin typeface="Source Sans Pro" charset="0"/>
                <a:cs typeface="Source Sans Pro" charset="0"/>
              </a:rPr>
              <a:t>C/ Jordi Girona, 1-3, C3, S120, 08034, Barcelona </a:t>
            </a:r>
          </a:p>
          <a:p>
            <a:pPr marL="0" indent="0" algn="ctr">
              <a:buNone/>
            </a:pPr>
            <a:r>
              <a:rPr lang="pl-PL" sz="1400" b="1">
                <a:solidFill>
                  <a:srgbClr val="F07F0A"/>
                </a:solidFill>
                <a:latin typeface="Source Sans Pro" charset="0"/>
                <a:cs typeface="Source Sans Pro" charset="0"/>
              </a:rPr>
              <a:t>www.cenit.</a:t>
            </a:r>
            <a:r>
              <a:rPr lang="es-ES" sz="1400" b="1">
                <a:solidFill>
                  <a:srgbClr val="F07F0A"/>
                </a:solidFill>
                <a:latin typeface="Source Sans Pro" charset="0"/>
                <a:cs typeface="Source Sans Pro" charset="0"/>
              </a:rPr>
              <a:t>es</a:t>
            </a:r>
            <a:r>
              <a:rPr lang="pl-PL" sz="1400" b="1">
                <a:solidFill>
                  <a:srgbClr val="F07F0A"/>
                </a:solidFill>
                <a:latin typeface="Source Sans Pro" charset="0"/>
                <a:cs typeface="Source Sans Pro" charset="0"/>
              </a:rPr>
              <a:t> </a:t>
            </a:r>
            <a:endParaRPr lang="nb-NO" sz="1400" b="1">
              <a:solidFill>
                <a:srgbClr val="F07F0A"/>
              </a:solidFill>
              <a:latin typeface="Source Sans Pro" charset="0"/>
              <a:cs typeface="Source Sans Pro" charset="0"/>
            </a:endParaRPr>
          </a:p>
        </p:txBody>
      </p:sp>
    </p:spTree>
    <p:extLst>
      <p:ext uri="{BB962C8B-B14F-4D97-AF65-F5344CB8AC3E}">
        <p14:creationId xmlns:p14="http://schemas.microsoft.com/office/powerpoint/2010/main" val="1468000867"/>
      </p:ext>
    </p:extLst>
  </p:cSld>
  <p:clrMap bg1="lt1" tx1="dk1" bg2="lt2" tx2="dk2" accent1="accent1" accent2="accent2" accent3="accent3" accent4="accent4" accent5="accent5" accent6="accent6" hlink="hlink" folHlink="folHlink"/>
  <p:sldLayoutIdLst>
    <p:sldLayoutId id="2147483717" r:id="rId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57200" y="1600200"/>
            <a:ext cx="7535333"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8" name="image4.png"/>
          <p:cNvPicPr/>
          <p:nvPr userDrawn="1"/>
        </p:nvPicPr>
        <p:blipFill>
          <a:blip r:embed="rId25"/>
          <a:stretch>
            <a:fillRect/>
          </a:stretch>
        </p:blipFill>
        <p:spPr>
          <a:xfrm>
            <a:off x="1296985" y="6378441"/>
            <a:ext cx="6550029" cy="479559"/>
          </a:xfrm>
          <a:prstGeom prst="rect">
            <a:avLst/>
          </a:prstGeom>
        </p:spPr>
      </p:pic>
      <p:pic>
        <p:nvPicPr>
          <p:cNvPr id="9" name="Picture 8">
            <a:extLst>
              <a:ext uri="{FF2B5EF4-FFF2-40B4-BE49-F238E27FC236}">
                <a16:creationId xmlns:a16="http://schemas.microsoft.com/office/drawing/2014/main" id="{1AF5AD2F-9A5C-5F49-8BEC-D4BD899A0CFE}"/>
              </a:ext>
            </a:extLst>
          </p:cNvPr>
          <p:cNvPicPr>
            <a:picLocks noChangeAspect="1"/>
          </p:cNvPicPr>
          <p:nvPr userDrawn="1"/>
        </p:nvPicPr>
        <p:blipFill>
          <a:blip r:embed="rId26"/>
          <a:stretch>
            <a:fillRect/>
          </a:stretch>
        </p:blipFill>
        <p:spPr>
          <a:xfrm>
            <a:off x="0" y="0"/>
            <a:ext cx="9144000" cy="1032946"/>
          </a:xfrm>
          <a:prstGeom prst="rect">
            <a:avLst/>
          </a:prstGeom>
        </p:spPr>
      </p:pic>
    </p:spTree>
  </p:cSld>
  <p:clrMap bg1="lt1" tx1="dk1" bg2="lt2" tx2="dk2" accent1="accent1" accent2="accent2" accent3="accent3" accent4="accent4" accent5="accent5" accent6="accent6" hlink="hlink" folHlink="folHlink"/>
  <p:sldLayoutIdLst>
    <p:sldLayoutId id="2147483703" r:id="rId1"/>
    <p:sldLayoutId id="2147483704" r:id="rId2"/>
    <p:sldLayoutId id="2147483662" r:id="rId3"/>
    <p:sldLayoutId id="2147483705" r:id="rId4"/>
    <p:sldLayoutId id="2147483707" r:id="rId5"/>
    <p:sldLayoutId id="2147483706" r:id="rId6"/>
    <p:sldLayoutId id="2147483721" r:id="rId7"/>
    <p:sldLayoutId id="2147483722" r:id="rId8"/>
    <p:sldLayoutId id="2147483708" r:id="rId9"/>
    <p:sldLayoutId id="2147483709" r:id="rId10"/>
    <p:sldLayoutId id="2147483661"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1" r:id="rId20"/>
    <p:sldLayoutId id="2147483732" r:id="rId21"/>
    <p:sldLayoutId id="2147483733" r:id="rId22"/>
    <p:sldLayoutId id="2147483734" r:id="rId23"/>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5353"/>
                    </a14:imgEffect>
                  </a14:imgLayer>
                </a14:imgProps>
              </a:ext>
            </a:extLst>
          </a:blip>
          <a:stretch>
            <a:fillRect l="69000" t="4000" r="5000" b="89000"/>
          </a:stretch>
        </a:blipFill>
        <a:effectLst/>
      </p:bgPr>
    </p:bg>
    <p:spTree>
      <p:nvGrpSpPr>
        <p:cNvPr id="1" name=""/>
        <p:cNvGrpSpPr/>
        <p:nvPr/>
      </p:nvGrpSpPr>
      <p:grpSpPr>
        <a:xfrm>
          <a:off x="0" y="0"/>
          <a:ext cx="0" cy="0"/>
          <a:chOff x="0" y="0"/>
          <a:chExt cx="0" cy="0"/>
        </a:xfrm>
      </p:grpSpPr>
      <p:pic>
        <p:nvPicPr>
          <p:cNvPr id="13" name="Imagen 12" descr="portada.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205"/>
            <a:ext cx="9144000" cy="6859935"/>
          </a:xfrm>
          <a:prstGeom prst="rect">
            <a:avLst/>
          </a:prstGeom>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7BDE9A-D99B-44C9-B09B-7428EAC9ED23}" type="slidenum">
              <a:rPr lang="es-ES" smtClean="0"/>
              <a:t>‹#›</a:t>
            </a:fld>
            <a:endParaRPr lang="es-ES"/>
          </a:p>
        </p:txBody>
      </p:sp>
    </p:spTree>
    <p:extLst>
      <p:ext uri="{BB962C8B-B14F-4D97-AF65-F5344CB8AC3E}">
        <p14:creationId xmlns:p14="http://schemas.microsoft.com/office/powerpoint/2010/main" val="3783904208"/>
      </p:ext>
    </p:extLst>
  </p:cSld>
  <p:clrMap bg1="lt1" tx1="dk1" bg2="lt2" tx2="dk2" accent1="accent1" accent2="accent2" accent3="accent3" accent4="accent4" accent5="accent5" accent6="accent6" hlink="hlink" folHlink="folHlink"/>
  <p:sldLayoutIdLst>
    <p:sldLayoutId id="2147483728" r:id="rId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colorTemperature colorTemp="5353"/>
                    </a14:imgEffect>
                  </a14:imgLayer>
                </a14:imgProps>
              </a:ext>
            </a:extLst>
          </a:blip>
          <a:stretch>
            <a:fillRect l="69000" t="4000" r="5000" b="89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B569E-1BEC-524D-9579-0DBB74594551}" type="slidenum">
              <a:rPr lang="es-ES" smtClean="0"/>
              <a:t>‹#›</a:t>
            </a:fld>
            <a:endParaRPr lang="es-ES"/>
          </a:p>
        </p:txBody>
      </p:sp>
      <p:pic>
        <p:nvPicPr>
          <p:cNvPr id="7" name="Imagen 6" descr="plantilla_fons_contraportada.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a:off x="-11920" y="-10878"/>
            <a:ext cx="9155919" cy="6868877"/>
          </a:xfrm>
          <a:prstGeom prst="rect">
            <a:avLst/>
          </a:prstGeom>
        </p:spPr>
      </p:pic>
      <p:pic>
        <p:nvPicPr>
          <p:cNvPr id="8" name="Imagen 7" descr="logo_cenit.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08186" y="2715329"/>
            <a:ext cx="2127629" cy="1290039"/>
          </a:xfrm>
          <a:prstGeom prst="rect">
            <a:avLst/>
          </a:prstGeom>
        </p:spPr>
      </p:pic>
      <p:sp>
        <p:nvSpPr>
          <p:cNvPr id="9" name="Subtítulo 2"/>
          <p:cNvSpPr txBox="1"/>
          <p:nvPr userDrawn="1"/>
        </p:nvSpPr>
        <p:spPr>
          <a:xfrm>
            <a:off x="2380458" y="5286173"/>
            <a:ext cx="4383085" cy="10297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s-ES" sz="1200">
              <a:latin typeface="Source Sans Pro" charset="0"/>
              <a:cs typeface="Source Sans Pro" charset="0"/>
            </a:endParaRPr>
          </a:p>
          <a:p>
            <a:pPr marL="0" indent="0" algn="ctr">
              <a:buNone/>
            </a:pPr>
            <a:r>
              <a:rPr lang="es-ES_tradnl" sz="1200" b="1">
                <a:latin typeface="Source Sans Pro" charset="0"/>
                <a:cs typeface="Source Sans Pro" charset="0"/>
              </a:rPr>
              <a:t>Centre d’Innovació del Transport (CENIT) </a:t>
            </a:r>
          </a:p>
          <a:p>
            <a:pPr marL="0" indent="0" algn="ctr">
              <a:buNone/>
            </a:pPr>
            <a:r>
              <a:rPr lang="it-IT" sz="1200">
                <a:latin typeface="Source Sans Pro" charset="0"/>
                <a:cs typeface="Source Sans Pro" charset="0"/>
              </a:rPr>
              <a:t>C/ Jordi Girona, 1-3, C3, S120, 08034, Barcelona </a:t>
            </a:r>
          </a:p>
          <a:p>
            <a:pPr marL="0" indent="0" algn="ctr">
              <a:buNone/>
            </a:pPr>
            <a:r>
              <a:rPr lang="pl-PL" sz="1400" b="1">
                <a:solidFill>
                  <a:srgbClr val="F07F0A"/>
                </a:solidFill>
                <a:latin typeface="Source Sans Pro" charset="0"/>
                <a:cs typeface="Source Sans Pro" charset="0"/>
              </a:rPr>
              <a:t>www.cenit.</a:t>
            </a:r>
            <a:r>
              <a:rPr lang="es-ES" sz="1400" b="1">
                <a:solidFill>
                  <a:srgbClr val="F07F0A"/>
                </a:solidFill>
                <a:latin typeface="Source Sans Pro" charset="0"/>
                <a:cs typeface="Source Sans Pro" charset="0"/>
              </a:rPr>
              <a:t>es</a:t>
            </a:r>
            <a:r>
              <a:rPr lang="pl-PL" sz="1400" b="1">
                <a:solidFill>
                  <a:srgbClr val="F07F0A"/>
                </a:solidFill>
                <a:latin typeface="Source Sans Pro" charset="0"/>
                <a:cs typeface="Source Sans Pro" charset="0"/>
              </a:rPr>
              <a:t> </a:t>
            </a:r>
            <a:endParaRPr lang="nb-NO" sz="1400" b="1">
              <a:solidFill>
                <a:srgbClr val="F07F0A"/>
              </a:solidFill>
              <a:latin typeface="Source Sans Pro" charset="0"/>
              <a:cs typeface="Source Sans Pro" charset="0"/>
            </a:endParaRPr>
          </a:p>
        </p:txBody>
      </p:sp>
    </p:spTree>
    <p:extLst>
      <p:ext uri="{BB962C8B-B14F-4D97-AF65-F5344CB8AC3E}">
        <p14:creationId xmlns:p14="http://schemas.microsoft.com/office/powerpoint/2010/main" val="2198605943"/>
      </p:ext>
    </p:extLst>
  </p:cSld>
  <p:clrMap bg1="lt1" tx1="dk1" bg2="lt2" tx2="dk2" accent1="accent1" accent2="accent2" accent3="accent3" accent4="accent4" accent5="accent5" accent6="accent6" hlink="hlink" folHlink="folHlink"/>
  <p:sldLayoutIdLst>
    <p:sldLayoutId id="2147483730" r:id="rId1"/>
  </p:sldLayoutIdLst>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57200" y="1600200"/>
            <a:ext cx="7535333" cy="4525963"/>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8" name="image4.png"/>
          <p:cNvPicPr/>
          <p:nvPr userDrawn="1"/>
        </p:nvPicPr>
        <p:blipFill>
          <a:blip r:embed="rId25"/>
          <a:srcRect/>
          <a:stretch>
            <a:fillRect/>
          </a:stretch>
        </p:blipFill>
        <p:spPr>
          <a:xfrm>
            <a:off x="1296985" y="6378441"/>
            <a:ext cx="6550029" cy="479559"/>
          </a:xfrm>
          <a:prstGeom prst="rect">
            <a:avLst/>
          </a:prstGeom>
        </p:spPr>
      </p:pic>
      <p:pic>
        <p:nvPicPr>
          <p:cNvPr id="9" name="Picture 8">
            <a:extLst>
              <a:ext uri="{FF2B5EF4-FFF2-40B4-BE49-F238E27FC236}">
                <a16:creationId xmlns:a16="http://schemas.microsoft.com/office/drawing/2014/main" id="{1AF5AD2F-9A5C-5F49-8BEC-D4BD899A0CFE}"/>
              </a:ext>
            </a:extLst>
          </p:cNvPr>
          <p:cNvPicPr>
            <a:picLocks noChangeAspect="1"/>
          </p:cNvPicPr>
          <p:nvPr userDrawn="1"/>
        </p:nvPicPr>
        <p:blipFill>
          <a:blip r:embed="rId26"/>
          <a:stretch>
            <a:fillRect/>
          </a:stretch>
        </p:blipFill>
        <p:spPr>
          <a:xfrm>
            <a:off x="0" y="0"/>
            <a:ext cx="9144000" cy="1032946"/>
          </a:xfrm>
          <a:prstGeom prst="rect">
            <a:avLst/>
          </a:prstGeom>
        </p:spPr>
      </p:pic>
    </p:spTree>
    <p:extLst>
      <p:ext uri="{BB962C8B-B14F-4D97-AF65-F5344CB8AC3E}">
        <p14:creationId xmlns:p14="http://schemas.microsoft.com/office/powerpoint/2010/main" val="135094267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5.xml"/></Relationships>
</file>

<file path=ppt/slides/_rels/slide10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2.xml"/><Relationship Id="rId1"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3.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4.xml"/><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25.xml"/></Relationships>
</file>

<file path=ppt/slides/_rels/slide10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8.png"/><Relationship Id="rId1" Type="http://schemas.openxmlformats.org/officeDocument/2006/relationships/slideLayout" Target="../slideLayouts/slideLayout25.xml"/></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8.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9.xml"/><Relationship Id="rId1" Type="http://schemas.openxmlformats.org/officeDocument/2006/relationships/slideLayout" Target="../slideLayouts/slideLayout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1.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0.xml"/><Relationship Id="rId1" Type="http://schemas.openxmlformats.org/officeDocument/2006/relationships/slideLayout" Target="../slideLayouts/slideLayout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1.xml"/><Relationship Id="rId1" Type="http://schemas.openxmlformats.org/officeDocument/2006/relationships/slideLayout" Target="../slideLayouts/slideLayout2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2.xml"/><Relationship Id="rId1" Type="http://schemas.openxmlformats.org/officeDocument/2006/relationships/slideLayout" Target="../slideLayouts/slideLayout2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3.xml"/><Relationship Id="rId1" Type="http://schemas.openxmlformats.org/officeDocument/2006/relationships/slideLayout" Target="../slideLayouts/slideLayout2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4.xml"/><Relationship Id="rId1" Type="http://schemas.openxmlformats.org/officeDocument/2006/relationships/slideLayout" Target="../slideLayouts/slideLayout2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06.png"/><Relationship Id="rId7" Type="http://schemas.openxmlformats.org/officeDocument/2006/relationships/diagramColors" Target="../diagrams/colors10.xml"/><Relationship Id="rId2" Type="http://schemas.openxmlformats.org/officeDocument/2006/relationships/notesSlide" Target="../notesSlides/notesSlide105.xml"/><Relationship Id="rId1" Type="http://schemas.openxmlformats.org/officeDocument/2006/relationships/slideLayout" Target="../slideLayouts/slideLayout2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17.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06.xml"/><Relationship Id="rId1" Type="http://schemas.openxmlformats.org/officeDocument/2006/relationships/slideLayout" Target="../slideLayouts/slideLayout2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107.xml"/><Relationship Id="rId1" Type="http://schemas.openxmlformats.org/officeDocument/2006/relationships/slideLayout" Target="../slideLayouts/slideLayout25.xml"/><Relationship Id="rId4" Type="http://schemas.openxmlformats.org/officeDocument/2006/relationships/image" Target="../media/image10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svg"/><Relationship Id="rId3" Type="http://schemas.openxmlformats.org/officeDocument/2006/relationships/image" Target="../media/image110.png"/><Relationship Id="rId7" Type="http://schemas.openxmlformats.org/officeDocument/2006/relationships/image" Target="../media/image114.svg"/><Relationship Id="rId12" Type="http://schemas.openxmlformats.org/officeDocument/2006/relationships/image" Target="../media/image119.png"/><Relationship Id="rId17" Type="http://schemas.openxmlformats.org/officeDocument/2006/relationships/image" Target="../media/image124.svg"/><Relationship Id="rId2" Type="http://schemas.openxmlformats.org/officeDocument/2006/relationships/notesSlide" Target="../notesSlides/notesSlide108.xml"/><Relationship Id="rId16" Type="http://schemas.openxmlformats.org/officeDocument/2006/relationships/image" Target="../media/image123.png"/><Relationship Id="rId1" Type="http://schemas.openxmlformats.org/officeDocument/2006/relationships/slideLayout" Target="../slideLayouts/slideLayout25.xml"/><Relationship Id="rId6" Type="http://schemas.openxmlformats.org/officeDocument/2006/relationships/image" Target="../media/image113.png"/><Relationship Id="rId11" Type="http://schemas.openxmlformats.org/officeDocument/2006/relationships/image" Target="../media/image118.svg"/><Relationship Id="rId5" Type="http://schemas.openxmlformats.org/officeDocument/2006/relationships/image" Target="../media/image112.svg"/><Relationship Id="rId15" Type="http://schemas.openxmlformats.org/officeDocument/2006/relationships/image" Target="../media/image122.sv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svg"/><Relationship Id="rId14" Type="http://schemas.openxmlformats.org/officeDocument/2006/relationships/image" Target="../media/image121.png"/></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9.xml"/><Relationship Id="rId1" Type="http://schemas.openxmlformats.org/officeDocument/2006/relationships/slideLayout" Target="../slideLayouts/slideLayout25.xml"/></Relationships>
</file>

<file path=ppt/slides/_rels/slide123.xml.rels><?xml version="1.0" encoding="UTF-8" standalone="yes"?>
<Relationships xmlns="http://schemas.openxmlformats.org/package/2006/relationships"><Relationship Id="rId3" Type="http://schemas.openxmlformats.org/officeDocument/2006/relationships/hyperlink" Target="https://www.mckinsey.com/industries/automotive-and-assembly/our-insights/mobilitys-future-an-investment-reality-check" TargetMode="External"/><Relationship Id="rId2" Type="http://schemas.openxmlformats.org/officeDocument/2006/relationships/notesSlide" Target="../notesSlides/notesSlide110.xml"/><Relationship Id="rId1" Type="http://schemas.openxmlformats.org/officeDocument/2006/relationships/slideLayout" Target="../slideLayouts/slideLayout25.xml"/><Relationship Id="rId4" Type="http://schemas.openxmlformats.org/officeDocument/2006/relationships/image" Target="../media/image126.png"/></Relationships>
</file>

<file path=ppt/slides/_rels/slide12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1.xml"/><Relationship Id="rId1" Type="http://schemas.openxmlformats.org/officeDocument/2006/relationships/slideLayout" Target="../slideLayouts/slideLayout2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6.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38.svg"/><Relationship Id="rId3" Type="http://schemas.openxmlformats.org/officeDocument/2006/relationships/image" Target="../media/image129.png"/><Relationship Id="rId7" Type="http://schemas.openxmlformats.org/officeDocument/2006/relationships/image" Target="../media/image133.svg"/><Relationship Id="rId12" Type="http://schemas.openxmlformats.org/officeDocument/2006/relationships/image" Target="../media/image137.png"/><Relationship Id="rId17" Type="http://schemas.openxmlformats.org/officeDocument/2006/relationships/image" Target="../media/image140.svg"/><Relationship Id="rId2" Type="http://schemas.openxmlformats.org/officeDocument/2006/relationships/notesSlide" Target="../notesSlides/notesSlide117.xml"/><Relationship Id="rId16" Type="http://schemas.openxmlformats.org/officeDocument/2006/relationships/image" Target="../media/image113.png"/><Relationship Id="rId1" Type="http://schemas.openxmlformats.org/officeDocument/2006/relationships/slideLayout" Target="../slideLayouts/slideLayout25.xml"/><Relationship Id="rId6" Type="http://schemas.openxmlformats.org/officeDocument/2006/relationships/image" Target="../media/image132.png"/><Relationship Id="rId11" Type="http://schemas.openxmlformats.org/officeDocument/2006/relationships/image" Target="../media/image136.svg"/><Relationship Id="rId5" Type="http://schemas.openxmlformats.org/officeDocument/2006/relationships/image" Target="../media/image131.svg"/><Relationship Id="rId15" Type="http://schemas.openxmlformats.org/officeDocument/2006/relationships/image" Target="../media/image139.svg"/><Relationship Id="rId10" Type="http://schemas.openxmlformats.org/officeDocument/2006/relationships/image" Target="../media/image135.png"/><Relationship Id="rId4" Type="http://schemas.openxmlformats.org/officeDocument/2006/relationships/image" Target="../media/image130.png"/><Relationship Id="rId9" Type="http://schemas.openxmlformats.org/officeDocument/2006/relationships/image" Target="../media/image134.svg"/><Relationship Id="rId14" Type="http://schemas.openxmlformats.org/officeDocument/2006/relationships/image" Target="../media/image119.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9.xml"/><Relationship Id="rId1" Type="http://schemas.openxmlformats.org/officeDocument/2006/relationships/slideLayout" Target="../slideLayouts/slideLayout25.xml"/><Relationship Id="rId4" Type="http://schemas.openxmlformats.org/officeDocument/2006/relationships/image" Target="../media/image142.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1.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2.xml"/><Relationship Id="rId1" Type="http://schemas.openxmlformats.org/officeDocument/2006/relationships/slideLayout" Target="../slideLayouts/slideLayout25.xml"/><Relationship Id="rId5" Type="http://schemas.openxmlformats.org/officeDocument/2006/relationships/image" Target="../media/image146.png"/><Relationship Id="rId4" Type="http://schemas.openxmlformats.org/officeDocument/2006/relationships/image" Target="../media/image145.png"/></Relationships>
</file>

<file path=ppt/slides/_rels/slide1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23.xml"/><Relationship Id="rId1" Type="http://schemas.openxmlformats.org/officeDocument/2006/relationships/slideLayout" Target="../slideLayouts/slideLayout25.xml"/><Relationship Id="rId5" Type="http://schemas.openxmlformats.org/officeDocument/2006/relationships/image" Target="../media/image149.png"/><Relationship Id="rId4" Type="http://schemas.openxmlformats.org/officeDocument/2006/relationships/image" Target="../media/image148.png"/></Relationships>
</file>

<file path=ppt/slides/_rels/slide137.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18" Type="http://schemas.openxmlformats.org/officeDocument/2006/relationships/image" Target="../media/image165.png"/><Relationship Id="rId3" Type="http://schemas.openxmlformats.org/officeDocument/2006/relationships/image" Target="../media/image150.png"/><Relationship Id="rId7" Type="http://schemas.openxmlformats.org/officeDocument/2006/relationships/image" Target="../media/image154.png"/><Relationship Id="rId12" Type="http://schemas.openxmlformats.org/officeDocument/2006/relationships/image" Target="../media/image159.png"/><Relationship Id="rId17" Type="http://schemas.openxmlformats.org/officeDocument/2006/relationships/image" Target="../media/image164.png"/><Relationship Id="rId2" Type="http://schemas.openxmlformats.org/officeDocument/2006/relationships/notesSlide" Target="../notesSlides/notesSlide124.xml"/><Relationship Id="rId16" Type="http://schemas.openxmlformats.org/officeDocument/2006/relationships/image" Target="../media/image163.jpeg"/><Relationship Id="rId20" Type="http://schemas.openxmlformats.org/officeDocument/2006/relationships/image" Target="../media/image167.png"/><Relationship Id="rId1" Type="http://schemas.openxmlformats.org/officeDocument/2006/relationships/slideLayout" Target="../slideLayouts/slideLayout25.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19" Type="http://schemas.openxmlformats.org/officeDocument/2006/relationships/image" Target="../media/image166.png"/><Relationship Id="rId4" Type="http://schemas.openxmlformats.org/officeDocument/2006/relationships/image" Target="../media/image151.png"/><Relationship Id="rId9" Type="http://schemas.openxmlformats.org/officeDocument/2006/relationships/image" Target="../media/image156.jpeg"/><Relationship Id="rId14" Type="http://schemas.openxmlformats.org/officeDocument/2006/relationships/image" Target="../media/image161.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5.xml"/></Relationships>
</file>

<file path=ppt/slides/_rels/slide13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6.xml"/><Relationship Id="rId1" Type="http://schemas.openxmlformats.org/officeDocument/2006/relationships/slideLayout" Target="../slideLayouts/slideLayout25.xml"/><Relationship Id="rId5" Type="http://schemas.openxmlformats.org/officeDocument/2006/relationships/image" Target="../media/image170.png"/><Relationship Id="rId4" Type="http://schemas.openxmlformats.org/officeDocument/2006/relationships/image" Target="../media/image16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5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5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0.xml"/></Relationships>
</file>

<file path=ppt/slides/_rels/slide145.xml.rels><?xml version="1.0" encoding="UTF-8" standalone="yes"?>
<Relationships xmlns="http://schemas.openxmlformats.org/package/2006/relationships"><Relationship Id="rId3" Type="http://schemas.openxmlformats.org/officeDocument/2006/relationships/hyperlink" Target="mailto:sergi.sauri@upc.edu" TargetMode="External"/><Relationship Id="rId2" Type="http://schemas.openxmlformats.org/officeDocument/2006/relationships/hyperlink" Target="mailto:genis.majoral@upc.edu" TargetMode="Externa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26.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6.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47.emf"/></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6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5.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4.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emf"/><Relationship Id="rId2" Type="http://schemas.openxmlformats.org/officeDocument/2006/relationships/notesSlide" Target="../notesSlides/notesSlide66.xml"/><Relationship Id="rId1" Type="http://schemas.openxmlformats.org/officeDocument/2006/relationships/slideLayout" Target="../slideLayouts/slideLayout25.xml"/><Relationship Id="rId6" Type="http://schemas.openxmlformats.org/officeDocument/2006/relationships/image" Target="../media/image62.emf"/><Relationship Id="rId5" Type="http://schemas.openxmlformats.org/officeDocument/2006/relationships/image" Target="../media/image6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8.xml"/><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9.xml"/><Relationship Id="rId1" Type="http://schemas.openxmlformats.org/officeDocument/2006/relationships/slideLayout" Target="../slideLayouts/slideLayout25.xml"/></Relationships>
</file>

<file path=ppt/slides/_rels/slide8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0.xml"/><Relationship Id="rId1" Type="http://schemas.openxmlformats.org/officeDocument/2006/relationships/slideLayout" Target="../slideLayouts/slideLayout25.xml"/></Relationships>
</file>

<file path=ppt/slides/_rels/slide8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25.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2.xml"/><Relationship Id="rId1" Type="http://schemas.openxmlformats.org/officeDocument/2006/relationships/slideLayout" Target="../slideLayouts/slideLayout25.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3.xml"/><Relationship Id="rId1" Type="http://schemas.openxmlformats.org/officeDocument/2006/relationships/slideLayout" Target="../slideLayouts/slideLayout25.xml"/></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4.xm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5.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6.xml"/><Relationship Id="rId1" Type="http://schemas.openxmlformats.org/officeDocument/2006/relationships/slideLayout" Target="../slideLayouts/slideLayout25.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7.xml"/><Relationship Id="rId1" Type="http://schemas.openxmlformats.org/officeDocument/2006/relationships/slideLayout" Target="../slideLayouts/slideLayout25.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8.xml"/><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25.xml"/><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A blue and purple background with flags&#10;&#10;Description automatically generated">
            <a:extLst>
              <a:ext uri="{FF2B5EF4-FFF2-40B4-BE49-F238E27FC236}">
                <a16:creationId xmlns:a16="http://schemas.microsoft.com/office/drawing/2014/main" id="{0C16DC43-31B7-9F36-1EF0-A1D6B4D16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420" b="10527"/>
          <a:stretch>
            <a:fillRect/>
          </a:stretch>
        </p:blipFill>
        <p:spPr bwMode="auto">
          <a:xfrm>
            <a:off x="1143000" y="2000250"/>
            <a:ext cx="68580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9">
            <a:extLst>
              <a:ext uri="{FF2B5EF4-FFF2-40B4-BE49-F238E27FC236}">
                <a16:creationId xmlns:a16="http://schemas.microsoft.com/office/drawing/2014/main" id="{1C135714-CDBA-4A72-9B40-F050C0624AB1}"/>
              </a:ext>
            </a:extLst>
          </p:cNvPr>
          <p:cNvSpPr txBox="1">
            <a:spLocks noChangeArrowheads="1"/>
          </p:cNvSpPr>
          <p:nvPr/>
        </p:nvSpPr>
        <p:spPr bwMode="auto">
          <a:xfrm>
            <a:off x="1362075" y="2640807"/>
            <a:ext cx="6158397" cy="233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spcBef>
                <a:spcPct val="20000"/>
              </a:spcBef>
              <a:buFont typeface="Arial" pitchFamily="34" charset="0"/>
              <a:buChar char="•"/>
              <a:defRPr sz="3200">
                <a:solidFill>
                  <a:schemeClr val="tx1"/>
                </a:solidFill>
                <a:latin typeface="Calibri" panose="020F0502020204030204" pitchFamily="34" charset="0"/>
              </a:defRPr>
            </a:lvl1pPr>
            <a:lvl2pPr marL="742950" indent="-285750">
              <a:spcBef>
                <a:spcPct val="20000"/>
              </a:spcBef>
              <a:buFont typeface="Arial" pitchFamily="34" charset="0"/>
              <a:buChar char="–"/>
              <a:defRPr sz="2800">
                <a:solidFill>
                  <a:schemeClr val="tx1"/>
                </a:solidFill>
                <a:latin typeface="Calibri" panose="020F0502020204030204" pitchFamily="34" charset="0"/>
              </a:defRPr>
            </a:lvl2pPr>
            <a:lvl3pPr marL="1143000" indent="-228600">
              <a:spcBef>
                <a:spcPct val="20000"/>
              </a:spcBef>
              <a:buFont typeface="Arial" pitchFamily="34" charset="0"/>
              <a:buChar char="•"/>
              <a:defRPr sz="2400">
                <a:solidFill>
                  <a:schemeClr val="tx1"/>
                </a:solidFill>
                <a:latin typeface="Calibri" panose="020F0502020204030204" pitchFamily="34" charset="0"/>
              </a:defRPr>
            </a:lvl3pPr>
            <a:lvl4pPr marL="1600200" indent="-228600">
              <a:spcBef>
                <a:spcPct val="20000"/>
              </a:spcBef>
              <a:buFont typeface="Arial" pitchFamily="34" charset="0"/>
              <a:buChar char="–"/>
              <a:defRPr sz="2000">
                <a:solidFill>
                  <a:schemeClr val="tx1"/>
                </a:solidFill>
                <a:latin typeface="Calibri" panose="020F0502020204030204" pitchFamily="34" charset="0"/>
              </a:defRPr>
            </a:lvl4pPr>
            <a:lvl5pPr marL="2057400" indent="-228600">
              <a:spcBef>
                <a:spcPct val="20000"/>
              </a:spcBef>
              <a:buFont typeface="Arial"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anose="020F0502020204030204" pitchFamily="34" charset="0"/>
              </a:defRPr>
            </a:lvl9pPr>
          </a:lstStyle>
          <a:p>
            <a:pPr rtl="0" eaLnBrk="0" fontAlgn="base" hangingPunct="0">
              <a:spcBef>
                <a:spcPct val="0"/>
              </a:spcBef>
              <a:spcAft>
                <a:spcPct val="0"/>
              </a:spcAft>
              <a:buNone/>
            </a:pPr>
            <a:r>
              <a:rPr lang="tr" sz="2200" b="1" i="0" u="none" strike="noStrike" dirty="0">
                <a:solidFill>
                  <a:srgbClr val="FFFFFF"/>
                </a:solidFill>
                <a:latin typeface="Verdana"/>
                <a:cs typeface="Arial"/>
              </a:rPr>
              <a:t>SMART ANKARA SÜRDÜRÜLEBİLİR KENTSEL ULAŞIM PLANI</a:t>
            </a:r>
            <a:endParaRPr lang="ca-ES" altLang="en-US" sz="2250" b="1" dirty="0">
              <a:solidFill>
                <a:prstClr val="white"/>
              </a:solidFill>
              <a:latin typeface="Verdana" panose="020B0604030504040204" pitchFamily="34" charset="0"/>
              <a:cs typeface="Arial" panose="020B0604020202020204" pitchFamily="34" charset="0"/>
            </a:endParaRPr>
          </a:p>
          <a:p>
            <a:pPr eaLnBrk="0" fontAlgn="base" hangingPunct="0">
              <a:spcBef>
                <a:spcPct val="0"/>
              </a:spcBef>
              <a:spcAft>
                <a:spcPct val="0"/>
              </a:spcAft>
              <a:buNone/>
            </a:pPr>
            <a:endParaRPr lang="ca-ES" altLang="en-US" sz="2250" b="1" dirty="0">
              <a:solidFill>
                <a:prstClr val="white"/>
              </a:solidFill>
              <a:latin typeface="Verdana" panose="020B0604030504040204" pitchFamily="34" charset="0"/>
              <a:cs typeface="Arial" panose="020B0604020202020204" pitchFamily="34" charset="0"/>
            </a:endParaRPr>
          </a:p>
          <a:p>
            <a:pPr rtl="0" eaLnBrk="0" fontAlgn="base" hangingPunct="0">
              <a:spcBef>
                <a:spcPct val="0"/>
              </a:spcBef>
              <a:spcAft>
                <a:spcPct val="0"/>
              </a:spcAft>
              <a:buNone/>
            </a:pPr>
            <a:r>
              <a:rPr lang="tr" sz="2800" b="1" i="0" u="none" strike="noStrike" dirty="0">
                <a:latin typeface="Calibri"/>
              </a:rPr>
              <a:t>TM8. Dirençli Şehirler ve Dirençli Ulaşım Sistemlerinin Oluşturulması </a:t>
            </a:r>
            <a:endParaRPr lang="en-US" altLang="en-US" sz="2800" b="1" dirty="0">
              <a:solidFill>
                <a:prstClr val="white"/>
              </a:solidFill>
              <a:latin typeface="Verdana" panose="020B0604030504040204" pitchFamily="34" charset="0"/>
              <a:cs typeface="Arial" panose="020B0604020202020204" pitchFamily="34" charset="0"/>
            </a:endParaRPr>
          </a:p>
        </p:txBody>
      </p:sp>
      <p:sp>
        <p:nvSpPr>
          <p:cNvPr id="2" name="Google Shape;129;p1">
            <a:extLst>
              <a:ext uri="{FF2B5EF4-FFF2-40B4-BE49-F238E27FC236}">
                <a16:creationId xmlns:a16="http://schemas.microsoft.com/office/drawing/2014/main" id="{438FCBED-FE7C-86DC-BB7E-EAEAB75DD4EC}"/>
              </a:ext>
            </a:extLst>
          </p:cNvPr>
          <p:cNvSpPr txBox="1"/>
          <p:nvPr/>
        </p:nvSpPr>
        <p:spPr>
          <a:xfrm>
            <a:off x="3848583" y="5274217"/>
            <a:ext cx="4152417" cy="3527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ct val="0"/>
              </a:spcBef>
              <a:spcAft>
                <a:spcPct val="0"/>
              </a:spcAft>
            </a:defPPr>
            <a:lvl1pPr marL="457200" marR="0" lvl="0" indent="-228600" algn="l" rtl="0">
              <a:lnSpc>
                <a:spcPct val="100000"/>
              </a:lnSpc>
              <a:spcBef>
                <a:spcPts val="240"/>
              </a:spcBef>
              <a:spcAft>
                <a:spcPct val="0"/>
              </a:spcAft>
              <a:buClr>
                <a:srgbClr val="F17F09"/>
              </a:buClr>
              <a:buSzPts val="1200"/>
              <a:buFont typeface="Arial"/>
              <a:buNone/>
              <a:defRPr sz="1200" b="1" i="0" u="none" strike="noStrike" cap="none">
                <a:solidFill>
                  <a:srgbClr val="F17F09"/>
                </a:solidFill>
                <a:latin typeface="Arial"/>
                <a:ea typeface="Arial"/>
                <a:cs typeface="Arial"/>
                <a:sym typeface="Arial"/>
              </a:defRPr>
            </a:lvl1pPr>
            <a:lvl2pPr marL="914400" marR="0" lvl="1" indent="-342900" algn="l" rtl="0">
              <a:lnSpc>
                <a:spcPct val="100000"/>
              </a:lnSpc>
              <a:spcBef>
                <a:spcPts val="360"/>
              </a:spcBef>
              <a:spcAft>
                <a:spcPct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ct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algn="r" rtl="0">
              <a:spcBef>
                <a:spcPct val="0"/>
              </a:spcBef>
              <a:defRPr/>
            </a:pPr>
            <a:r>
              <a:rPr lang="tr" sz="1600" b="1" i="0" u="none" strike="noStrike" kern="0">
                <a:latin typeface="Arial"/>
              </a:rPr>
              <a:t>15 Kasım 2023</a:t>
            </a:r>
            <a:endParaRPr kumimoji="0" lang="en-US" sz="1600" b="1" i="0" u="none" strike="noStrike" kern="0" cap="none" spc="0" normalizeH="0" baseline="0" noProof="0">
              <a:ln>
                <a:noFill/>
              </a:ln>
              <a:solidFill>
                <a:srgbClr val="F17F09"/>
              </a:solidFill>
              <a:effectLst/>
              <a:uLnTx/>
              <a:uFillTx/>
              <a:latin typeface="Arial"/>
              <a:cs typeface="Arial"/>
              <a:sym typeface="Arial"/>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19062" y="1449200"/>
            <a:ext cx="8348420" cy="1841273"/>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800" b="0" i="0" u="none" strike="noStrike">
                <a:solidFill>
                  <a:srgbClr val="000000"/>
                </a:solidFill>
                <a:latin typeface="Source Sans Pro" charset="0"/>
              </a:rPr>
              <a:t>Malzeme biliminde direnç kavramı:</a:t>
            </a:r>
          </a:p>
          <a:p>
            <a:pPr marL="285750" indent="-285750" algn="just" rtl="0">
              <a:lnSpc>
                <a:spcPct val="150000"/>
              </a:lnSpc>
              <a:spcBef>
                <a:spcPct val="0"/>
              </a:spcBef>
              <a:buFont typeface="Arial" pitchFamily="34" charset="0"/>
              <a:buChar char="•"/>
            </a:pPr>
            <a:r>
              <a:rPr lang="tr" sz="1800" b="1" i="0" u="none" strike="noStrike">
                <a:solidFill>
                  <a:srgbClr val="000000"/>
                </a:solidFill>
                <a:highlight>
                  <a:srgbClr val="000000">
                    <a:alpha val="0"/>
                  </a:srgbClr>
                </a:highlight>
                <a:latin typeface="Source Sans Pro" charset="0"/>
              </a:rPr>
              <a:t>Direnç</a:t>
            </a:r>
            <a:r>
              <a:rPr lang="tr" sz="1800" b="0" i="0" u="none" strike="noStrike">
                <a:solidFill>
                  <a:srgbClr val="000000"/>
                </a:solidFill>
                <a:latin typeface="Source Sans Pro" charset="0"/>
              </a:rPr>
              <a:t>: Bir malzemenin kalıcı veya plastik deformasyona uğramadan enerji soğurma kapasitesidir.</a:t>
            </a:r>
            <a:endParaRPr lang="es-ES" sz="1800">
              <a:solidFill>
                <a:schemeClr val="dk1"/>
              </a:solidFill>
            </a:endParaRPr>
          </a:p>
          <a:p>
            <a:pPr marL="285750" indent="-285750" algn="just" rtl="0">
              <a:lnSpc>
                <a:spcPct val="150000"/>
              </a:lnSpc>
              <a:spcBef>
                <a:spcPct val="0"/>
              </a:spcBef>
              <a:buFont typeface="Arial" pitchFamily="34" charset="0"/>
              <a:buChar char="•"/>
            </a:pPr>
            <a:r>
              <a:rPr lang="tr" sz="1800" b="1" i="0" u="none" strike="noStrike">
                <a:solidFill>
                  <a:srgbClr val="000000"/>
                </a:solidFill>
                <a:highlight>
                  <a:srgbClr val="000000">
                    <a:alpha val="0"/>
                  </a:srgbClr>
                </a:highlight>
                <a:latin typeface="Source Sans Pro" charset="0"/>
              </a:rPr>
              <a:t>Dayanıklılık</a:t>
            </a:r>
            <a:r>
              <a:rPr lang="tr" sz="1800" b="0" i="0" u="none" strike="noStrike">
                <a:solidFill>
                  <a:srgbClr val="000000"/>
                </a:solidFill>
                <a:latin typeface="Source Sans Pro" charset="0"/>
              </a:rPr>
              <a:t>: Bir malzemenin kırılmaksızın enerjiyi soğurma kapasitesidir.</a:t>
            </a:r>
            <a:endParaRPr sz="18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a:t>
            </a:r>
            <a:endParaRPr lang="ca-ES"/>
          </a:p>
        </p:txBody>
      </p:sp>
      <p:sp>
        <p:nvSpPr>
          <p:cNvPr id="7" name="Google Shape;192;p8"/>
          <p:cNvSpPr txBox="1"/>
          <p:nvPr/>
        </p:nvSpPr>
        <p:spPr>
          <a:xfrm>
            <a:off x="342350" y="985087"/>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direnç</a:t>
            </a:r>
          </a:p>
        </p:txBody>
      </p:sp>
      <p:cxnSp>
        <p:nvCxnSpPr>
          <p:cNvPr id="8" name="Google Shape;193;p8"/>
          <p:cNvCxnSpPr/>
          <p:nvPr/>
        </p:nvCxnSpPr>
        <p:spPr>
          <a:xfrm>
            <a:off x="342350" y="1426196"/>
            <a:ext cx="8053554" cy="0"/>
          </a:xfrm>
          <a:prstGeom prst="straightConnector1">
            <a:avLst/>
          </a:prstGeom>
          <a:noFill/>
          <a:ln w="28575" cap="flat" cmpd="sng">
            <a:solidFill>
              <a:schemeClr val="dk1"/>
            </a:solidFill>
            <a:prstDash val="solid"/>
            <a:round/>
            <a:headEnd type="none" w="sm" len="sm"/>
            <a:tailEnd type="none" w="sm" len="sm"/>
          </a:ln>
        </p:spPr>
      </p:cxnSp>
      <p:pic>
        <p:nvPicPr>
          <p:cNvPr id="14" name="Picture 13" descr="A diagram of a curve&#10;&#10;Description automatically generated">
            <a:extLst>
              <a:ext uri="{FF2B5EF4-FFF2-40B4-BE49-F238E27FC236}">
                <a16:creationId xmlns:a16="http://schemas.microsoft.com/office/drawing/2014/main" id="{80A1A1B7-C6E2-CF18-5822-8FC6066940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752" y="3164141"/>
            <a:ext cx="4955958" cy="3233763"/>
          </a:xfrm>
          <a:prstGeom prst="rect">
            <a:avLst/>
          </a:prstGeom>
        </p:spPr>
      </p:pic>
    </p:spTree>
    <p:extLst>
      <p:ext uri="{BB962C8B-B14F-4D97-AF65-F5344CB8AC3E}">
        <p14:creationId xmlns:p14="http://schemas.microsoft.com/office/powerpoint/2010/main" val="233668776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57201" y="1028700"/>
            <a:ext cx="5085183" cy="1443912"/>
          </a:xfrm>
        </p:spPr>
        <p:txBody>
          <a:bodyPr>
            <a:noAutofit/>
          </a:bodyPr>
          <a:lstStyle/>
          <a:p>
            <a:pPr marL="0" indent="0" rtl="0">
              <a:buNone/>
            </a:pPr>
            <a:r>
              <a:rPr lang="tr" sz="2800" b="1" i="0" u="none" strike="noStrike">
                <a:latin typeface="Source Sans Pro" charset="0"/>
              </a:rPr>
              <a:t>Şehirlerde dirençlilik</a:t>
            </a:r>
          </a:p>
        </p:txBody>
      </p:sp>
      <p:sp>
        <p:nvSpPr>
          <p:cNvPr id="3" name="Contenidor de contingut 2"/>
          <p:cNvSpPr>
            <a:spLocks noGrp="1"/>
          </p:cNvSpPr>
          <p:nvPr>
            <p:ph idx="1"/>
          </p:nvPr>
        </p:nvSpPr>
        <p:spPr/>
        <p:txBody>
          <a:bodyPr>
            <a:noAutofit/>
          </a:bodyPr>
          <a:lstStyle/>
          <a:p>
            <a:pPr marL="171450"/>
            <a:endParaRPr lang="es-ES" b="1"/>
          </a:p>
        </p:txBody>
      </p:sp>
      <p:sp>
        <p:nvSpPr>
          <p:cNvPr id="4" name="Contenidor de text 3"/>
          <p:cNvSpPr>
            <a:spLocks noGrp="1"/>
          </p:cNvSpPr>
          <p:nvPr>
            <p:ph type="body" sz="quarter" idx="13"/>
          </p:nvPr>
        </p:nvSpPr>
        <p:spPr/>
        <p:txBody>
          <a:bodyPr>
            <a:noAutofit/>
          </a:bodyPr>
          <a:lstStyle/>
          <a:p>
            <a:endParaRPr lang="es-ES"/>
          </a:p>
        </p:txBody>
      </p:sp>
      <p:sp>
        <p:nvSpPr>
          <p:cNvPr id="5" name="Contenidor de número de diapositiva 4"/>
          <p:cNvSpPr>
            <a:spLocks noGrp="1"/>
          </p:cNvSpPr>
          <p:nvPr>
            <p:ph type="sldNum" sz="quarter" idx="12"/>
          </p:nvPr>
        </p:nvSpPr>
        <p:spPr/>
        <p:txBody>
          <a:bodyPr>
            <a:noAutofit/>
          </a:bodyPr>
          <a:lstStyle/>
          <a:p>
            <a:pPr rtl="0"/>
            <a:r>
              <a:rPr lang="tr" sz="1800" b="0" i="0" u="none" strike="noStrike" noProof="0">
                <a:latin typeface="Calibri"/>
              </a:rPr>
              <a:t>100</a:t>
            </a:r>
            <a:endParaRPr lang="ca-ES" noProof="0"/>
          </a:p>
        </p:txBody>
      </p:sp>
    </p:spTree>
    <p:extLst>
      <p:ext uri="{BB962C8B-B14F-4D97-AF65-F5344CB8AC3E}">
        <p14:creationId xmlns:p14="http://schemas.microsoft.com/office/powerpoint/2010/main" val="2497079218"/>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420346" y="1548461"/>
            <a:ext cx="8247404" cy="2806192"/>
          </a:xfrm>
          <a:prstGeom prst="rect">
            <a:avLst/>
          </a:prstGeom>
          <a:noFill/>
          <a:ln>
            <a:noFill/>
          </a:ln>
        </p:spPr>
        <p:txBody>
          <a:bodyPr spcFirstLastPara="1" vert="horz" wrap="square" lIns="67500" tIns="34275" rIns="67500" bIns="34275" rtlCol="0" anchor="t" anchorCtr="0">
            <a:noAutofit/>
          </a:bodyPr>
          <a:lstStyle/>
          <a:p>
            <a:pPr marL="0" indent="0" algn="ctr" rtl="0">
              <a:lnSpc>
                <a:spcPct val="150000"/>
              </a:lnSpc>
              <a:spcBef>
                <a:spcPct val="0"/>
              </a:spcBef>
            </a:pPr>
            <a:r>
              <a:rPr lang="tr" sz="1600" b="0" i="0" u="none" strike="noStrike">
                <a:solidFill>
                  <a:srgbClr val="000000"/>
                </a:solidFill>
                <a:latin typeface="Source Sans Pro" charset="0"/>
              </a:rPr>
              <a:t>"</a:t>
            </a:r>
            <a:r>
              <a:rPr lang="tr" sz="1600" b="1" i="0" u="none" strike="noStrike">
                <a:solidFill>
                  <a:srgbClr val="F79646"/>
                </a:solidFill>
                <a:highlight>
                  <a:srgbClr val="000000">
                    <a:alpha val="0"/>
                  </a:srgbClr>
                </a:highlight>
                <a:latin typeface="Source Sans Pro" charset="0"/>
              </a:rPr>
              <a:t>Dirençli şehirler</a:t>
            </a:r>
            <a:r>
              <a:rPr lang="tr" sz="1600" b="0" i="0" u="none" strike="noStrike">
                <a:solidFill>
                  <a:srgbClr val="000000"/>
                </a:solidFill>
                <a:latin typeface="Source Sans Pro" charset="0"/>
              </a:rPr>
              <a:t> </a:t>
            </a:r>
            <a:r>
              <a:rPr lang="tr" sz="1600" b="1" i="0" u="none" strike="noStrike">
                <a:solidFill>
                  <a:srgbClr val="F79646"/>
                </a:solidFill>
                <a:highlight>
                  <a:srgbClr val="000000">
                    <a:alpha val="0"/>
                  </a:srgbClr>
                </a:highlight>
                <a:latin typeface="Source Sans Pro" charset="0"/>
              </a:rPr>
              <a:t>sadece geleneksel doğal afetlerle değil</a:t>
            </a:r>
            <a:r>
              <a:rPr lang="tr" sz="1600" b="0" i="0" u="none" strike="noStrike">
                <a:solidFill>
                  <a:srgbClr val="000000"/>
                </a:solidFill>
                <a:latin typeface="Source Sans Pro" charset="0"/>
              </a:rPr>
              <a:t>, ekonomik, çevresel, sosyal ve kurumsal alanlarda da krizlerle karşı karşıyadır. Dirençli şehirler </a:t>
            </a:r>
            <a:r>
              <a:rPr lang="tr" sz="1600" b="1" i="0" u="none" strike="noStrike">
                <a:solidFill>
                  <a:srgbClr val="F79646"/>
                </a:solidFill>
                <a:highlight>
                  <a:srgbClr val="000000">
                    <a:alpha val="0"/>
                  </a:srgbClr>
                </a:highlight>
                <a:latin typeface="Source Sans Pro" charset="0"/>
              </a:rPr>
              <a:t>sürdürülebilir kalkınmayı</a:t>
            </a:r>
            <a:r>
              <a:rPr lang="tr" sz="1600" b="0" i="0" u="none" strike="noStrike">
                <a:solidFill>
                  <a:srgbClr val="000000"/>
                </a:solidFill>
                <a:latin typeface="Source Sans Pro" charset="0"/>
              </a:rPr>
              <a:t>, </a:t>
            </a:r>
            <a:r>
              <a:rPr lang="tr" sz="1600" b="1" i="0" u="none" strike="noStrike">
                <a:solidFill>
                  <a:srgbClr val="F79646"/>
                </a:solidFill>
                <a:highlight>
                  <a:srgbClr val="000000">
                    <a:alpha val="0"/>
                  </a:srgbClr>
                </a:highlight>
                <a:latin typeface="Source Sans Pro" charset="0"/>
              </a:rPr>
              <a:t>esenliği</a:t>
            </a:r>
            <a:r>
              <a:rPr lang="tr" sz="1600" b="0" i="0" u="none" strike="noStrike">
                <a:solidFill>
                  <a:srgbClr val="000000"/>
                </a:solidFill>
                <a:latin typeface="Source Sans Pro" charset="0"/>
              </a:rPr>
              <a:t> ve </a:t>
            </a:r>
            <a:r>
              <a:rPr lang="tr" sz="1600" b="1" i="0" u="none" strike="noStrike">
                <a:solidFill>
                  <a:srgbClr val="F79646"/>
                </a:solidFill>
                <a:highlight>
                  <a:srgbClr val="000000">
                    <a:alpha val="0"/>
                  </a:srgbClr>
                </a:highlight>
                <a:latin typeface="Source Sans Pro" charset="0"/>
              </a:rPr>
              <a:t>kapsayıcı bir büyümeyi</a:t>
            </a:r>
            <a:r>
              <a:rPr lang="tr" sz="1600" b="0" i="0" u="none" strike="noStrike">
                <a:solidFill>
                  <a:srgbClr val="000000"/>
                </a:solidFill>
                <a:latin typeface="Source Sans Pro" charset="0"/>
              </a:rPr>
              <a:t> teşvik eder."</a:t>
            </a:r>
          </a:p>
          <a:p>
            <a:pPr marL="0" indent="0" algn="just" rtl="0">
              <a:lnSpc>
                <a:spcPct val="150000"/>
              </a:lnSpc>
              <a:spcBef>
                <a:spcPct val="0"/>
              </a:spcBef>
            </a:pPr>
            <a:r>
              <a:rPr lang="tr" sz="1600" b="1" i="0" u="none" strike="noStrike">
                <a:solidFill>
                  <a:srgbClr val="000000"/>
                </a:solidFill>
                <a:latin typeface="Source Sans Pro" charset="0"/>
              </a:rPr>
              <a:t>Önemli bir fark şudur</a:t>
            </a:r>
            <a:r>
              <a:rPr lang="tr" sz="1600" b="0" i="0" u="none" strike="noStrike">
                <a:solidFill>
                  <a:srgbClr val="000000"/>
                </a:solidFill>
                <a:highlight>
                  <a:srgbClr val="000000">
                    <a:alpha val="0"/>
                  </a:srgbClr>
                </a:highlight>
                <a:latin typeface="Source Sans Pro" charset="0"/>
              </a:rPr>
              <a:t>:</a:t>
            </a:r>
          </a:p>
          <a:p>
            <a:pPr marL="285750" indent="-285750" algn="just" rtl="0">
              <a:lnSpc>
                <a:spcPct val="150000"/>
              </a:lnSpc>
              <a:spcBef>
                <a:spcPct val="0"/>
              </a:spcBef>
              <a:buFont typeface="Arial" pitchFamily="34" charset="0"/>
              <a:buChar char="•"/>
            </a:pPr>
            <a:r>
              <a:rPr lang="tr" sz="1600" b="1" i="0" u="none" strike="noStrike">
                <a:solidFill>
                  <a:srgbClr val="000000"/>
                </a:solidFill>
                <a:latin typeface="Source Sans Pro" charset="0"/>
              </a:rPr>
              <a:t>Tüm kentsel sistemler, kuruluşlar </a:t>
            </a:r>
            <a:r>
              <a:rPr lang="tr" sz="1600" b="0" i="0" u="none" strike="noStrike">
                <a:solidFill>
                  <a:srgbClr val="000000"/>
                </a:solidFill>
                <a:highlight>
                  <a:srgbClr val="000000">
                    <a:alpha val="0"/>
                  </a:srgbClr>
                </a:highlight>
                <a:latin typeface="Source Sans Pro" charset="0"/>
              </a:rPr>
              <a:t>(şehir ve şehir-bölge liderliği dâhil) ve</a:t>
            </a:r>
            <a:r>
              <a:rPr lang="tr" sz="1600" b="1" i="0" u="none" strike="noStrike">
                <a:solidFill>
                  <a:srgbClr val="000000"/>
                </a:solidFill>
                <a:latin typeface="Source Sans Pro" charset="0"/>
              </a:rPr>
              <a:t> vatandaşları birbirleriyle etkileşim içinde olmalıdır</a:t>
            </a:r>
            <a:r>
              <a:rPr lang="tr" sz="1600" b="0" i="0" u="none" strike="noStrike">
                <a:solidFill>
                  <a:srgbClr val="000000"/>
                </a:solidFill>
                <a:highlight>
                  <a:srgbClr val="000000">
                    <a:alpha val="0"/>
                  </a:srgbClr>
                </a:highlight>
                <a:latin typeface="Source Sans Pro" charset="0"/>
              </a:rPr>
              <a:t>.</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101</a:t>
            </a:r>
            <a:endParaRPr lang="ca-ES"/>
          </a:p>
        </p:txBody>
      </p:sp>
      <p:sp>
        <p:nvSpPr>
          <p:cNvPr id="7" name="Google Shape;192;p8"/>
          <p:cNvSpPr txBox="1"/>
          <p:nvPr/>
        </p:nvSpPr>
        <p:spPr>
          <a:xfrm>
            <a:off x="420346" y="962772"/>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Şehirde dirençliliğin artırılması</a:t>
            </a:r>
          </a:p>
        </p:txBody>
      </p:sp>
      <p:cxnSp>
        <p:nvCxnSpPr>
          <p:cNvPr id="8" name="Google Shape;193;p8"/>
          <p:cNvCxnSpPr/>
          <p:nvPr/>
        </p:nvCxnSpPr>
        <p:spPr>
          <a:xfrm>
            <a:off x="420346" y="1403882"/>
            <a:ext cx="8053554" cy="0"/>
          </a:xfrm>
          <a:prstGeom prst="straightConnector1">
            <a:avLst/>
          </a:prstGeom>
          <a:noFill/>
          <a:ln w="28575" cap="flat" cmpd="sng">
            <a:solidFill>
              <a:schemeClr val="dk1"/>
            </a:solidFill>
            <a:prstDash val="solid"/>
            <a:round/>
            <a:headEnd type="none" w="sm" len="sm"/>
            <a:tailEnd type="none" w="sm" len="sm"/>
          </a:ln>
        </p:spPr>
      </p:cxnSp>
      <p:sp>
        <p:nvSpPr>
          <p:cNvPr id="3" name="Rectangle 2">
            <a:extLst>
              <a:ext uri="{FF2B5EF4-FFF2-40B4-BE49-F238E27FC236}">
                <a16:creationId xmlns:a16="http://schemas.microsoft.com/office/drawing/2014/main" id="{1263A176-53F0-11C0-6E4F-EB4EBE39C567}"/>
              </a:ext>
            </a:extLst>
          </p:cNvPr>
          <p:cNvSpPr/>
          <p:nvPr/>
        </p:nvSpPr>
        <p:spPr>
          <a:xfrm>
            <a:off x="2262291" y="5454118"/>
            <a:ext cx="1537753" cy="748134"/>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1" i="0" u="none" strike="noStrike">
                <a:latin typeface="Calibri"/>
              </a:rPr>
              <a:t>Şehir sistemleri</a:t>
            </a:r>
            <a:endParaRPr lang="es-ES" b="1"/>
          </a:p>
        </p:txBody>
      </p:sp>
      <p:sp>
        <p:nvSpPr>
          <p:cNvPr id="4" name="Rectangle 3">
            <a:extLst>
              <a:ext uri="{FF2B5EF4-FFF2-40B4-BE49-F238E27FC236}">
                <a16:creationId xmlns:a16="http://schemas.microsoft.com/office/drawing/2014/main" id="{B04F973A-8ED7-EF3A-A212-A27AAF06AC8F}"/>
              </a:ext>
            </a:extLst>
          </p:cNvPr>
          <p:cNvSpPr/>
          <p:nvPr/>
        </p:nvSpPr>
        <p:spPr>
          <a:xfrm>
            <a:off x="3803123" y="3980586"/>
            <a:ext cx="1537753" cy="748134"/>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1" i="0" u="none" strike="noStrike">
                <a:latin typeface="Calibri"/>
              </a:rPr>
              <a:t>Kuruluşlar</a:t>
            </a:r>
            <a:endParaRPr lang="es-ES" b="1"/>
          </a:p>
        </p:txBody>
      </p:sp>
      <p:sp>
        <p:nvSpPr>
          <p:cNvPr id="5" name="Rectangle 4">
            <a:extLst>
              <a:ext uri="{FF2B5EF4-FFF2-40B4-BE49-F238E27FC236}">
                <a16:creationId xmlns:a16="http://schemas.microsoft.com/office/drawing/2014/main" id="{C4D2C383-6F54-98F2-1519-431A081AEC9F}"/>
              </a:ext>
            </a:extLst>
          </p:cNvPr>
          <p:cNvSpPr/>
          <p:nvPr/>
        </p:nvSpPr>
        <p:spPr>
          <a:xfrm>
            <a:off x="5343956" y="5454118"/>
            <a:ext cx="1537753" cy="748134"/>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1" i="0" u="none" strike="noStrike">
                <a:latin typeface="Calibri"/>
              </a:rPr>
              <a:t>Vatandaşlar</a:t>
            </a:r>
            <a:endParaRPr lang="es-ES" b="1"/>
          </a:p>
        </p:txBody>
      </p:sp>
      <p:cxnSp>
        <p:nvCxnSpPr>
          <p:cNvPr id="9" name="Straight Arrow Connector 8">
            <a:extLst>
              <a:ext uri="{FF2B5EF4-FFF2-40B4-BE49-F238E27FC236}">
                <a16:creationId xmlns:a16="http://schemas.microsoft.com/office/drawing/2014/main" id="{C2037877-43D5-3E64-3BFE-1C7F3ED85052}"/>
              </a:ext>
            </a:extLst>
          </p:cNvPr>
          <p:cNvCxnSpPr>
            <a:stCxn id="3" idx="3"/>
            <a:endCxn id="4" idx="2"/>
          </p:cNvCxnSpPr>
          <p:nvPr/>
        </p:nvCxnSpPr>
        <p:spPr>
          <a:xfrm flipV="1">
            <a:off x="3800044" y="4728720"/>
            <a:ext cx="771956" cy="109946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D57263A-A853-299F-CBE8-E4030242948A}"/>
              </a:ext>
            </a:extLst>
          </p:cNvPr>
          <p:cNvCxnSpPr>
            <a:stCxn id="5" idx="1"/>
            <a:endCxn id="4" idx="2"/>
          </p:cNvCxnSpPr>
          <p:nvPr/>
        </p:nvCxnSpPr>
        <p:spPr>
          <a:xfrm flipH="1" flipV="1">
            <a:off x="4572000" y="4728720"/>
            <a:ext cx="771956" cy="109946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25B4A6D-0A09-CF18-69FC-8660C58E2F02}"/>
              </a:ext>
            </a:extLst>
          </p:cNvPr>
          <p:cNvCxnSpPr>
            <a:stCxn id="3" idx="3"/>
            <a:endCxn id="5" idx="1"/>
          </p:cNvCxnSpPr>
          <p:nvPr/>
        </p:nvCxnSpPr>
        <p:spPr>
          <a:xfrm>
            <a:off x="3800044" y="5828185"/>
            <a:ext cx="154391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2434680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102</a:t>
            </a:r>
            <a:endParaRPr lang="ca-ES"/>
          </a:p>
        </p:txBody>
      </p:sp>
      <p:sp>
        <p:nvSpPr>
          <p:cNvPr id="7" name="Google Shape;192;p8"/>
          <p:cNvSpPr txBox="1"/>
          <p:nvPr/>
        </p:nvSpPr>
        <p:spPr>
          <a:xfrm>
            <a:off x="314069" y="960134"/>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Dirençlilik kavramı kapsamının genişletilmesi</a:t>
            </a:r>
          </a:p>
        </p:txBody>
      </p:sp>
      <p:cxnSp>
        <p:nvCxnSpPr>
          <p:cNvPr id="8" name="Google Shape;193;p8"/>
          <p:cNvCxnSpPr/>
          <p:nvPr/>
        </p:nvCxnSpPr>
        <p:spPr>
          <a:xfrm>
            <a:off x="314069" y="1401244"/>
            <a:ext cx="8053554" cy="0"/>
          </a:xfrm>
          <a:prstGeom prst="straightConnector1">
            <a:avLst/>
          </a:prstGeom>
          <a:noFill/>
          <a:ln w="28575" cap="flat" cmpd="sng">
            <a:solidFill>
              <a:schemeClr val="dk1"/>
            </a:solidFill>
            <a:prstDash val="solid"/>
            <a:round/>
            <a:headEnd type="none" w="sm" len="sm"/>
            <a:tailEnd type="none" w="sm" len="sm"/>
          </a:ln>
        </p:spPr>
      </p:cxnSp>
      <p:grpSp>
        <p:nvGrpSpPr>
          <p:cNvPr id="6" name="Group 5">
            <a:extLst>
              <a:ext uri="{FF2B5EF4-FFF2-40B4-BE49-F238E27FC236}">
                <a16:creationId xmlns:a16="http://schemas.microsoft.com/office/drawing/2014/main" id="{DBD6C2D5-D160-4BF6-B28A-95A6FBA3A469}"/>
              </a:ext>
            </a:extLst>
          </p:cNvPr>
          <p:cNvGrpSpPr/>
          <p:nvPr/>
        </p:nvGrpSpPr>
        <p:grpSpPr>
          <a:xfrm>
            <a:off x="4114057" y="1412320"/>
            <a:ext cx="4947240" cy="4932962"/>
            <a:chOff x="6465336" y="2875028"/>
            <a:chExt cx="2875309" cy="2867011"/>
          </a:xfrm>
        </p:grpSpPr>
        <p:pic>
          <p:nvPicPr>
            <p:cNvPr id="4" name="Picture 3">
              <a:extLst>
                <a:ext uri="{FF2B5EF4-FFF2-40B4-BE49-F238E27FC236}">
                  <a16:creationId xmlns:a16="http://schemas.microsoft.com/office/drawing/2014/main" id="{A3DA2608-2D0C-427E-B4EF-4A50FC453F5D}"/>
                </a:ext>
              </a:extLst>
            </p:cNvPr>
            <p:cNvPicPr>
              <a:picLocks noChangeAspect="1"/>
            </p:cNvPicPr>
            <p:nvPr/>
          </p:nvPicPr>
          <p:blipFill>
            <a:blip r:embed="rId3"/>
            <a:stretch>
              <a:fillRect/>
            </a:stretch>
          </p:blipFill>
          <p:spPr>
            <a:xfrm>
              <a:off x="6465336" y="2875028"/>
              <a:ext cx="2875309" cy="2867011"/>
            </a:xfrm>
            <a:prstGeom prst="rect">
              <a:avLst/>
            </a:prstGeom>
          </p:spPr>
        </p:pic>
        <p:sp>
          <p:nvSpPr>
            <p:cNvPr id="10" name="TextBox 9">
              <a:extLst>
                <a:ext uri="{FF2B5EF4-FFF2-40B4-BE49-F238E27FC236}">
                  <a16:creationId xmlns:a16="http://schemas.microsoft.com/office/drawing/2014/main" id="{AF3B7359-6C03-4200-9A88-017169EA040B}"/>
                </a:ext>
              </a:extLst>
            </p:cNvPr>
            <p:cNvSpPr txBox="1"/>
            <p:nvPr/>
          </p:nvSpPr>
          <p:spPr>
            <a:xfrm>
              <a:off x="7199946" y="4226195"/>
              <a:ext cx="1492018" cy="584775"/>
            </a:xfrm>
            <a:prstGeom prst="rect">
              <a:avLst/>
            </a:prstGeom>
            <a:noFill/>
          </p:spPr>
          <p:txBody>
            <a:bodyPr wrap="square">
              <a:noAutofit/>
            </a:bodyPr>
            <a:lstStyle/>
            <a:p>
              <a:pPr algn="ctr" rtl="0"/>
              <a:r>
                <a:rPr lang="tr" sz="1600" b="1" i="0" u="none" strike="noStrike" baseline="0">
                  <a:solidFill>
                    <a:srgbClr val="F79646"/>
                  </a:solidFill>
                  <a:latin typeface="VEYUC N+ Gotham"/>
                </a:rPr>
                <a:t>Şehir Direnci Çerçevesi </a:t>
              </a:r>
              <a:endParaRPr lang="en-GB" sz="1600" b="1">
                <a:solidFill>
                  <a:schemeClr val="accent6"/>
                </a:solidFill>
              </a:endParaRPr>
            </a:p>
          </p:txBody>
        </p:sp>
      </p:grpSp>
      <p:sp>
        <p:nvSpPr>
          <p:cNvPr id="5" name="Text Placeholder 4">
            <a:extLst>
              <a:ext uri="{FF2B5EF4-FFF2-40B4-BE49-F238E27FC236}">
                <a16:creationId xmlns:a16="http://schemas.microsoft.com/office/drawing/2014/main" id="{E0CD489E-BEAB-098A-E4AD-511FAA5A1590}"/>
              </a:ext>
            </a:extLst>
          </p:cNvPr>
          <p:cNvSpPr>
            <a:spLocks noGrp="1"/>
          </p:cNvSpPr>
          <p:nvPr>
            <p:ph type="body" idx="2"/>
          </p:nvPr>
        </p:nvSpPr>
        <p:spPr/>
        <p:txBody>
          <a:bodyPr>
            <a:noAutofit/>
          </a:bodyPr>
          <a:lstStyle/>
          <a:p>
            <a:endParaRPr lang="es-ES"/>
          </a:p>
        </p:txBody>
      </p:sp>
      <p:sp>
        <p:nvSpPr>
          <p:cNvPr id="12" name="TextBox 11">
            <a:extLst>
              <a:ext uri="{FF2B5EF4-FFF2-40B4-BE49-F238E27FC236}">
                <a16:creationId xmlns:a16="http://schemas.microsoft.com/office/drawing/2014/main" id="{B22459C6-C31D-21FB-DCE9-190C56452FB0}"/>
              </a:ext>
            </a:extLst>
          </p:cNvPr>
          <p:cNvSpPr txBox="1"/>
          <p:nvPr/>
        </p:nvSpPr>
        <p:spPr>
          <a:xfrm>
            <a:off x="454699" y="2103179"/>
            <a:ext cx="3562606" cy="3693319"/>
          </a:xfrm>
          <a:prstGeom prst="rect">
            <a:avLst/>
          </a:prstGeom>
          <a:noFill/>
        </p:spPr>
        <p:txBody>
          <a:bodyPr wrap="square">
            <a:noAutofit/>
          </a:bodyPr>
          <a:lstStyle/>
          <a:p>
            <a:pPr algn="just" rtl="0">
              <a:spcBef>
                <a:spcPct val="0"/>
              </a:spcBef>
            </a:pPr>
            <a:r>
              <a:rPr lang="tr" sz="1800" b="0" i="0" u="none" strike="noStrike">
                <a:solidFill>
                  <a:srgbClr val="000000"/>
                </a:solidFill>
                <a:latin typeface="Calibri"/>
              </a:rPr>
              <a:t>Şehir Direnci Çerçevesi (City Resilience Framework (CRF)), şehir </a:t>
            </a:r>
            <a:r>
              <a:rPr lang="tr" sz="1800" b="1" i="0" u="none" strike="noStrike">
                <a:solidFill>
                  <a:srgbClr val="000000"/>
                </a:solidFill>
                <a:highlight>
                  <a:srgbClr val="000000">
                    <a:alpha val="0"/>
                  </a:srgbClr>
                </a:highlight>
                <a:latin typeface="Calibri"/>
              </a:rPr>
              <a:t>karmaşıklığını</a:t>
            </a:r>
            <a:r>
              <a:rPr lang="tr" sz="1800" b="0" i="0" u="none" strike="noStrike">
                <a:solidFill>
                  <a:srgbClr val="000000"/>
                </a:solidFill>
                <a:latin typeface="Calibri"/>
              </a:rPr>
              <a:t> ve direncini anlamak için kullanılabilecek bir perspektif sunmaktadır. Bu çerçevenin boyutları vardır ve 12 kilit etmeni bünyesinde barındırmaktadır.</a:t>
            </a:r>
          </a:p>
          <a:p>
            <a:pPr algn="just">
              <a:spcBef>
                <a:spcPct val="0"/>
              </a:spcBef>
            </a:pPr>
            <a:endParaRPr lang="en-US" sz="1800">
              <a:solidFill>
                <a:schemeClr val="dk1"/>
              </a:solidFill>
            </a:endParaRPr>
          </a:p>
          <a:p>
            <a:pPr algn="just" rtl="0">
              <a:spcBef>
                <a:spcPct val="0"/>
              </a:spcBef>
            </a:pPr>
            <a:r>
              <a:rPr lang="tr" sz="1800" b="0" i="0" u="none" strike="noStrike">
                <a:solidFill>
                  <a:srgbClr val="000000"/>
                </a:solidFill>
                <a:latin typeface="Calibri"/>
              </a:rPr>
              <a:t>Altyapı ve çevre:</a:t>
            </a:r>
          </a:p>
          <a:p>
            <a:pPr marL="285750" indent="-285750" algn="just" rtl="0">
              <a:spcBef>
                <a:spcPct val="0"/>
              </a:spcBef>
              <a:buFont typeface="Arial" pitchFamily="34" charset="0"/>
              <a:buChar char="•"/>
            </a:pPr>
            <a:r>
              <a:rPr lang="tr" sz="1800" b="1" i="0" u="none" strike="noStrike">
                <a:solidFill>
                  <a:srgbClr val="000000"/>
                </a:solidFill>
                <a:latin typeface="Calibri"/>
              </a:rPr>
              <a:t>Güvenilir iletişim ve </a:t>
            </a:r>
            <a:r>
              <a:rPr lang="tr" sz="1800" b="0" i="0" u="none" strike="noStrike">
                <a:solidFill>
                  <a:srgbClr val="000000"/>
                </a:solidFill>
                <a:highlight>
                  <a:srgbClr val="000000">
                    <a:alpha val="0"/>
                  </a:srgbClr>
                </a:highlight>
                <a:latin typeface="Calibri"/>
              </a:rPr>
              <a:t>hareket olanağının</a:t>
            </a:r>
            <a:r>
              <a:rPr lang="tr" sz="1800" b="1" i="0" u="none" strike="noStrike">
                <a:solidFill>
                  <a:srgbClr val="000000"/>
                </a:solidFill>
                <a:latin typeface="Calibri"/>
              </a:rPr>
              <a:t> </a:t>
            </a:r>
            <a:r>
              <a:rPr lang="tr" sz="1800" b="0" i="0" u="none" strike="noStrike">
                <a:solidFill>
                  <a:srgbClr val="000000"/>
                </a:solidFill>
                <a:highlight>
                  <a:srgbClr val="000000">
                    <a:alpha val="0"/>
                  </a:srgbClr>
                </a:highlight>
                <a:latin typeface="Calibri"/>
              </a:rPr>
              <a:t>sunulması</a:t>
            </a:r>
          </a:p>
          <a:p>
            <a:pPr marL="285750" indent="-285750" algn="just" rtl="0">
              <a:spcBef>
                <a:spcPct val="0"/>
              </a:spcBef>
              <a:buFont typeface="Arial" pitchFamily="34" charset="0"/>
              <a:buChar char="•"/>
            </a:pPr>
            <a:r>
              <a:rPr lang="tr" sz="1800" b="1" i="0" u="none" strike="noStrike">
                <a:solidFill>
                  <a:srgbClr val="000000"/>
                </a:solidFill>
                <a:latin typeface="Calibri"/>
              </a:rPr>
              <a:t>Önemli hizmetlerin sürekliliğinin </a:t>
            </a:r>
            <a:r>
              <a:rPr lang="tr" sz="1800" b="0" i="0" u="none" strike="noStrike">
                <a:solidFill>
                  <a:srgbClr val="000000"/>
                </a:solidFill>
                <a:highlight>
                  <a:srgbClr val="000000">
                    <a:alpha val="0"/>
                  </a:srgbClr>
                </a:highlight>
                <a:latin typeface="Calibri"/>
              </a:rPr>
              <a:t>sağlanması</a:t>
            </a:r>
          </a:p>
          <a:p>
            <a:pPr marL="285750" indent="-285750" algn="just" rtl="0">
              <a:spcBef>
                <a:spcPct val="0"/>
              </a:spcBef>
              <a:buFont typeface="Arial" pitchFamily="34" charset="0"/>
              <a:buChar char="•"/>
            </a:pPr>
            <a:r>
              <a:rPr lang="tr" sz="1800" b="0" i="0" u="none" strike="noStrike">
                <a:solidFill>
                  <a:srgbClr val="000000"/>
                </a:solidFill>
                <a:highlight>
                  <a:srgbClr val="000000">
                    <a:alpha val="0"/>
                  </a:srgbClr>
                </a:highlight>
                <a:latin typeface="Calibri"/>
              </a:rPr>
              <a:t>Doğal ve insan yapımı</a:t>
            </a:r>
            <a:r>
              <a:rPr lang="tr" sz="1800" b="1" i="0" u="none" strike="noStrike">
                <a:solidFill>
                  <a:srgbClr val="000000"/>
                </a:solidFill>
                <a:latin typeface="Calibri"/>
              </a:rPr>
              <a:t> varlıkların korunması ve iyileştirilmesi</a:t>
            </a:r>
          </a:p>
        </p:txBody>
      </p:sp>
    </p:spTree>
    <p:extLst>
      <p:ext uri="{BB962C8B-B14F-4D97-AF65-F5344CB8AC3E}">
        <p14:creationId xmlns:p14="http://schemas.microsoft.com/office/powerpoint/2010/main" val="190384970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103</a:t>
            </a:r>
            <a:endParaRPr lang="ca-ES"/>
          </a:p>
        </p:txBody>
      </p:sp>
      <p:sp>
        <p:nvSpPr>
          <p:cNvPr id="7" name="Google Shape;192;p8"/>
          <p:cNvSpPr txBox="1"/>
          <p:nvPr/>
        </p:nvSpPr>
        <p:spPr>
          <a:xfrm>
            <a:off x="411734" y="993433"/>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Direnci artıran 4 alan</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11734" y="1434543"/>
            <a:ext cx="8053554" cy="0"/>
          </a:xfrm>
          <a:prstGeom prst="straightConnector1">
            <a:avLst/>
          </a:prstGeom>
          <a:noFill/>
          <a:ln w="28575" cap="flat" cmpd="sng">
            <a:solidFill>
              <a:schemeClr val="dk1"/>
            </a:solidFill>
            <a:prstDash val="solid"/>
            <a:round/>
            <a:headEnd type="none" w="sm" len="sm"/>
            <a:tailEnd type="none" w="sm" len="sm"/>
          </a:ln>
        </p:spPr>
      </p:cxnSp>
      <p:graphicFrame>
        <p:nvGraphicFramePr>
          <p:cNvPr id="4" name="Diagram 3">
            <a:extLst>
              <a:ext uri="{FF2B5EF4-FFF2-40B4-BE49-F238E27FC236}">
                <a16:creationId xmlns:a16="http://schemas.microsoft.com/office/drawing/2014/main" id="{21D0801A-64AE-4CB4-A280-2E46D28D7E43}"/>
              </a:ext>
            </a:extLst>
          </p:cNvPr>
          <p:cNvGraphicFramePr/>
          <p:nvPr>
            <p:extLst>
              <p:ext uri="{D42A27DB-BD31-4B8C-83A1-F6EECF244321}">
                <p14:modId xmlns:p14="http://schemas.microsoft.com/office/powerpoint/2010/main" val="3968534472"/>
              </p:ext>
            </p:extLst>
          </p:nvPr>
        </p:nvGraphicFramePr>
        <p:xfrm>
          <a:off x="142876" y="1885952"/>
          <a:ext cx="8801100" cy="41869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5">
            <a:extLst>
              <a:ext uri="{FF2B5EF4-FFF2-40B4-BE49-F238E27FC236}">
                <a16:creationId xmlns:a16="http://schemas.microsoft.com/office/drawing/2014/main" id="{402F4DD9-71C0-491A-8F5B-878945713796}"/>
              </a:ext>
            </a:extLst>
          </p:cNvPr>
          <p:cNvSpPr>
            <a:spLocks noGrp="1"/>
          </p:cNvSpPr>
          <p:nvPr>
            <p:ph type="body" idx="2"/>
          </p:nvPr>
        </p:nvSpPr>
        <p:spPr/>
        <p:txBody>
          <a:bodyPr>
            <a:noAutofit/>
          </a:bodyPr>
          <a:lstStyle/>
          <a:p>
            <a:endParaRPr lang="en-GB"/>
          </a:p>
        </p:txBody>
      </p:sp>
    </p:spTree>
    <p:extLst>
      <p:ext uri="{BB962C8B-B14F-4D97-AF65-F5344CB8AC3E}">
        <p14:creationId xmlns:p14="http://schemas.microsoft.com/office/powerpoint/2010/main" val="956879113"/>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104</a:t>
            </a:r>
            <a:endParaRPr lang="ca-ES"/>
          </a:p>
        </p:txBody>
      </p:sp>
      <p:sp>
        <p:nvSpPr>
          <p:cNvPr id="7" name="Google Shape;192;p8"/>
          <p:cNvSpPr txBox="1"/>
          <p:nvPr/>
        </p:nvSpPr>
        <p:spPr>
          <a:xfrm>
            <a:off x="185379" y="888658"/>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Şehirde dirençlilik nasıl ölçülür?</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185379" y="1329768"/>
            <a:ext cx="8053554" cy="0"/>
          </a:xfrm>
          <a:prstGeom prst="straightConnector1">
            <a:avLst/>
          </a:prstGeom>
          <a:noFill/>
          <a:ln w="28575" cap="flat" cmpd="sng">
            <a:solidFill>
              <a:schemeClr val="dk1"/>
            </a:solidFill>
            <a:prstDash val="solid"/>
            <a:round/>
            <a:headEnd type="none" w="sm" len="sm"/>
            <a:tailEnd type="none" w="sm" len="sm"/>
          </a:ln>
        </p:spPr>
      </p:cxnSp>
      <p:pic>
        <p:nvPicPr>
          <p:cNvPr id="4" name="Picture 3">
            <a:extLst>
              <a:ext uri="{FF2B5EF4-FFF2-40B4-BE49-F238E27FC236}">
                <a16:creationId xmlns:a16="http://schemas.microsoft.com/office/drawing/2014/main" id="{F820CBA9-D07F-4924-A069-A40A04C5FE10}"/>
              </a:ext>
            </a:extLst>
          </p:cNvPr>
          <p:cNvPicPr>
            <a:picLocks noChangeAspect="1"/>
          </p:cNvPicPr>
          <p:nvPr/>
        </p:nvPicPr>
        <p:blipFill>
          <a:blip r:embed="rId3"/>
          <a:stretch>
            <a:fillRect/>
          </a:stretch>
        </p:blipFill>
        <p:spPr>
          <a:xfrm>
            <a:off x="2314389" y="1442590"/>
            <a:ext cx="4515221" cy="4751854"/>
          </a:xfrm>
          <a:prstGeom prst="rect">
            <a:avLst/>
          </a:prstGeom>
        </p:spPr>
      </p:pic>
      <p:sp>
        <p:nvSpPr>
          <p:cNvPr id="6" name="Text Placeholder 5">
            <a:extLst>
              <a:ext uri="{FF2B5EF4-FFF2-40B4-BE49-F238E27FC236}">
                <a16:creationId xmlns:a16="http://schemas.microsoft.com/office/drawing/2014/main" id="{CE02FD2A-E5AC-4478-932B-FAAE72AD3CB0}"/>
              </a:ext>
            </a:extLst>
          </p:cNvPr>
          <p:cNvSpPr>
            <a:spLocks noGrp="1"/>
          </p:cNvSpPr>
          <p:nvPr>
            <p:ph type="body" idx="2"/>
          </p:nvPr>
        </p:nvSpPr>
        <p:spPr/>
        <p:txBody>
          <a:bodyPr>
            <a:noAutofit/>
          </a:bodyPr>
          <a:lstStyle/>
          <a:p>
            <a:endParaRPr lang="en-GB"/>
          </a:p>
        </p:txBody>
      </p:sp>
    </p:spTree>
    <p:extLst>
      <p:ext uri="{BB962C8B-B14F-4D97-AF65-F5344CB8AC3E}">
        <p14:creationId xmlns:p14="http://schemas.microsoft.com/office/powerpoint/2010/main" val="80915206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490251" y="2066927"/>
            <a:ext cx="8163498" cy="3876602"/>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a:solidFill>
                  <a:srgbClr val="000000"/>
                </a:solidFill>
                <a:latin typeface="Source Sans Pro" charset="0"/>
              </a:rPr>
              <a:t>Dirençliliği ve şehrinizdeki kentsel hareketlilik ile ilişkisini anlamak.</a:t>
            </a:r>
          </a:p>
          <a:p>
            <a:pPr marL="0" indent="0" algn="just" rtl="0">
              <a:lnSpc>
                <a:spcPct val="150000"/>
              </a:lnSpc>
              <a:spcBef>
                <a:spcPct val="0"/>
              </a:spcBef>
            </a:pPr>
            <a:r>
              <a:rPr lang="tr" sz="1600" b="0" i="0" u="none" strike="noStrike">
                <a:solidFill>
                  <a:srgbClr val="000000"/>
                </a:solidFill>
                <a:latin typeface="Source Sans Pro" charset="0"/>
              </a:rPr>
              <a:t>1. Dirençliliğin şehriniz için ne anlama geldiği ve kentsel hareketlilik sisteminiz için ne anlama gelebileceği konusunda </a:t>
            </a:r>
            <a:r>
              <a:rPr lang="tr" sz="1600" b="1" i="0" u="none" strike="noStrike">
                <a:solidFill>
                  <a:srgbClr val="000000"/>
                </a:solidFill>
                <a:highlight>
                  <a:srgbClr val="000000">
                    <a:alpha val="0"/>
                  </a:srgbClr>
                </a:highlight>
                <a:latin typeface="Source Sans Pro" charset="0"/>
              </a:rPr>
              <a:t>bir farkındalık geliştirin.</a:t>
            </a:r>
          </a:p>
          <a:p>
            <a:pPr marL="0" indent="0" algn="just" rtl="0">
              <a:lnSpc>
                <a:spcPct val="150000"/>
              </a:lnSpc>
              <a:spcBef>
                <a:spcPct val="0"/>
              </a:spcBef>
            </a:pPr>
            <a:r>
              <a:rPr lang="tr" sz="1600" b="0" i="0" u="none" strike="noStrike">
                <a:solidFill>
                  <a:srgbClr val="000000"/>
                </a:solidFill>
                <a:latin typeface="Source Sans Pro" charset="0"/>
              </a:rPr>
              <a:t>2. Kentsel hareketlilik sisteminizi etkileyebileceğini düşündüğünüz </a:t>
            </a:r>
            <a:r>
              <a:rPr lang="tr" sz="1600" b="1" i="0" u="none" strike="noStrike">
                <a:solidFill>
                  <a:srgbClr val="000000"/>
                </a:solidFill>
                <a:highlight>
                  <a:srgbClr val="000000">
                    <a:alpha val="0"/>
                  </a:srgbClr>
                </a:highlight>
                <a:latin typeface="Source Sans Pro" charset="0"/>
              </a:rPr>
              <a:t>kriz </a:t>
            </a:r>
            <a:r>
              <a:rPr lang="tr" sz="1600" b="0" i="0" u="none" strike="noStrike">
                <a:solidFill>
                  <a:srgbClr val="000000"/>
                </a:solidFill>
                <a:latin typeface="Source Sans Pro" charset="0"/>
              </a:rPr>
              <a:t>türlerini</a:t>
            </a:r>
            <a:r>
              <a:rPr lang="tr" sz="1600" b="1" i="0" u="none" strike="noStrike">
                <a:solidFill>
                  <a:srgbClr val="000000"/>
                </a:solidFill>
                <a:highlight>
                  <a:srgbClr val="000000">
                    <a:alpha val="0"/>
                  </a:srgbClr>
                </a:highlight>
                <a:latin typeface="Source Sans Pro" charset="0"/>
              </a:rPr>
              <a:t> haritalandırın.</a:t>
            </a:r>
          </a:p>
          <a:p>
            <a:pPr marL="0" indent="0" algn="just" rtl="0">
              <a:lnSpc>
                <a:spcPct val="150000"/>
              </a:lnSpc>
              <a:spcBef>
                <a:spcPct val="0"/>
              </a:spcBef>
            </a:pPr>
            <a:r>
              <a:rPr lang="tr" sz="1600" b="0" i="0" u="none" strike="noStrike">
                <a:solidFill>
                  <a:srgbClr val="000000"/>
                </a:solidFill>
                <a:latin typeface="Source Sans Pro" charset="0"/>
              </a:rPr>
              <a:t>3. Kentiniz için, dirençlilik oluşturmaya yönelik </a:t>
            </a:r>
            <a:r>
              <a:rPr lang="tr" sz="1600" b="1" i="0" u="none" strike="noStrike">
                <a:solidFill>
                  <a:srgbClr val="000000"/>
                </a:solidFill>
                <a:highlight>
                  <a:srgbClr val="000000">
                    <a:alpha val="0"/>
                  </a:srgbClr>
                </a:highlight>
                <a:latin typeface="Source Sans Pro" charset="0"/>
              </a:rPr>
              <a:t>7 ilke (yansıtıcılık, dayanıklılık, yedeklilik, esneklik, beceriklilik, kapsayıcılık, bütünleşiklik) ile kentsel hareketlilik sisteminiz arasındaki</a:t>
            </a:r>
            <a:r>
              <a:rPr lang="tr" sz="1600" b="0" i="0" u="none" strike="noStrike">
                <a:solidFill>
                  <a:srgbClr val="000000"/>
                </a:solidFill>
                <a:latin typeface="Source Sans Pro" charset="0"/>
              </a:rPr>
              <a:t> ilişkiyi nasıl gördüğünüzü açıklayın.</a:t>
            </a:r>
          </a:p>
          <a:p>
            <a:pPr marL="285750" indent="-285750" algn="just">
              <a:lnSpc>
                <a:spcPct val="150000"/>
              </a:lnSpc>
              <a:spcBef>
                <a:spcPct val="0"/>
              </a:spcBef>
              <a:buFont typeface="Arial" pitchFamily="34" charset="0"/>
              <a:buChar char="•"/>
            </a:pPr>
            <a:endParaRPr sz="16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105</a:t>
            </a:r>
            <a:endParaRPr lang="ca-ES"/>
          </a:p>
        </p:txBody>
      </p:sp>
      <p:sp>
        <p:nvSpPr>
          <p:cNvPr id="7" name="Google Shape;192;p8"/>
          <p:cNvSpPr txBox="1"/>
          <p:nvPr/>
        </p:nvSpPr>
        <p:spPr>
          <a:xfrm>
            <a:off x="342644" y="1078184"/>
            <a:ext cx="6857912" cy="367028"/>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SKUp ile dirençliliği bir arada ele almak neden önemli?</a:t>
            </a:r>
            <a:endParaRPr sz="2100">
              <a:solidFill>
                <a:schemeClr val="dk1"/>
              </a:solidFill>
              <a:latin typeface="Arial"/>
              <a:ea typeface="Arial"/>
              <a:cs typeface="Arial"/>
              <a:sym typeface="Arial"/>
            </a:endParaRPr>
          </a:p>
        </p:txBody>
      </p:sp>
      <p:cxnSp>
        <p:nvCxnSpPr>
          <p:cNvPr id="8" name="Google Shape;193;p8"/>
          <p:cNvCxnSpPr/>
          <p:nvPr/>
        </p:nvCxnSpPr>
        <p:spPr>
          <a:xfrm>
            <a:off x="342644" y="1519294"/>
            <a:ext cx="8053554" cy="0"/>
          </a:xfrm>
          <a:prstGeom prst="straightConnector1">
            <a:avLst/>
          </a:prstGeom>
          <a:noFill/>
          <a:ln w="2857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4874419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639097" y="1838325"/>
            <a:ext cx="7875638" cy="4652837"/>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0" i="0" u="none" strike="noStrike">
                <a:solidFill>
                  <a:srgbClr val="000000"/>
                </a:solidFill>
                <a:latin typeface="Source Sans Pro" charset="0"/>
              </a:rPr>
              <a:t>4. Şehrinizin henüz bir </a:t>
            </a:r>
            <a:r>
              <a:rPr lang="tr" sz="1600" b="1" i="0" u="none" strike="noStrike">
                <a:solidFill>
                  <a:srgbClr val="000000"/>
                </a:solidFill>
                <a:highlight>
                  <a:srgbClr val="000000">
                    <a:alpha val="0"/>
                  </a:srgbClr>
                </a:highlight>
                <a:latin typeface="Source Sans Pro" charset="0"/>
              </a:rPr>
              <a:t>SKUp'u</a:t>
            </a:r>
            <a:r>
              <a:rPr lang="tr" sz="1600" b="0" i="0" u="none" strike="noStrike">
                <a:solidFill>
                  <a:srgbClr val="000000"/>
                </a:solidFill>
                <a:latin typeface="Source Sans Pro" charset="0"/>
              </a:rPr>
              <a:t> yoksa ve yeni yeni başlama aşamasındaysa </a:t>
            </a:r>
            <a:r>
              <a:rPr lang="tr" sz="1600" b="1" i="0" u="none" strike="noStrike">
                <a:solidFill>
                  <a:srgbClr val="000000"/>
                </a:solidFill>
                <a:highlight>
                  <a:srgbClr val="000000">
                    <a:alpha val="0"/>
                  </a:srgbClr>
                </a:highlight>
                <a:latin typeface="Source Sans Pro" charset="0"/>
              </a:rPr>
              <a:t>dirençlilik boyutunu sürece eklemleyin</a:t>
            </a:r>
            <a:r>
              <a:rPr lang="tr" sz="1600" b="0" i="0" u="none" strike="noStrike">
                <a:solidFill>
                  <a:srgbClr val="000000"/>
                </a:solidFill>
                <a:latin typeface="Source Sans Pro" charset="0"/>
              </a:rPr>
              <a:t> ve bu yönde çalışın.</a:t>
            </a:r>
          </a:p>
          <a:p>
            <a:pPr marL="0" indent="0" algn="just" rtl="0">
              <a:lnSpc>
                <a:spcPct val="150000"/>
              </a:lnSpc>
              <a:spcBef>
                <a:spcPct val="0"/>
              </a:spcBef>
            </a:pPr>
            <a:r>
              <a:rPr lang="tr" sz="1600" b="0" i="0" u="none" strike="noStrike">
                <a:solidFill>
                  <a:srgbClr val="000000"/>
                </a:solidFill>
                <a:latin typeface="Source Sans Pro" charset="0"/>
              </a:rPr>
              <a:t>5. Şehrinizde hâlihazırda bir SKUp çalışması yürütülüyorsa dirençli planlama yine de sürece katılabilir. Değerlendirme sonuçları, kamuoyu kabulü ve son gelişmeler dikkate alınarak SKUp'un bir değerlendirmesi yapılabilir.</a:t>
            </a:r>
          </a:p>
          <a:p>
            <a:pPr marL="0" indent="0" algn="just" rtl="0">
              <a:lnSpc>
                <a:spcPct val="150000"/>
              </a:lnSpc>
              <a:spcBef>
                <a:spcPct val="0"/>
              </a:spcBef>
            </a:pPr>
            <a:r>
              <a:rPr lang="tr" sz="1600" b="0" i="0" u="none" strike="noStrike">
                <a:solidFill>
                  <a:srgbClr val="000000"/>
                </a:solidFill>
                <a:latin typeface="Source Sans Pro" charset="0"/>
              </a:rPr>
              <a:t>6. Şehrinizde hâlihazırda dirençli bir planlama ve dirençlilik ekibi kurulmuşsa, hatta ayrı bir plan şeklinde eksiksiz bir planlama çerçevesi oluşturulmuşsa, </a:t>
            </a:r>
            <a:r>
              <a:rPr lang="tr" sz="1600" b="1" i="0" u="none" strike="noStrike">
                <a:solidFill>
                  <a:srgbClr val="000000"/>
                </a:solidFill>
                <a:highlight>
                  <a:srgbClr val="000000">
                    <a:alpha val="0"/>
                  </a:srgbClr>
                </a:highlight>
                <a:latin typeface="Source Sans Pro" charset="0"/>
              </a:rPr>
              <a:t>bu tür bir yaklaşımın kentsel hareketlilik yönlerini güçlendirin.</a:t>
            </a:r>
          </a:p>
          <a:p>
            <a:pPr marL="0" indent="0" algn="just" rtl="0">
              <a:lnSpc>
                <a:spcPct val="150000"/>
              </a:lnSpc>
              <a:spcBef>
                <a:spcPct val="0"/>
              </a:spcBef>
            </a:pPr>
            <a:r>
              <a:rPr lang="tr" sz="1600" b="0" i="0" u="none" strike="noStrike">
                <a:solidFill>
                  <a:srgbClr val="000000"/>
                </a:solidFill>
                <a:latin typeface="Source Sans Pro" charset="0"/>
              </a:rPr>
              <a:t>7. SKUp planlama yaklaşımı doğrultusunda </a:t>
            </a:r>
            <a:r>
              <a:rPr lang="tr" sz="1600" b="1" i="0" u="none" strike="noStrike">
                <a:solidFill>
                  <a:srgbClr val="000000"/>
                </a:solidFill>
                <a:highlight>
                  <a:srgbClr val="000000">
                    <a:alpha val="0"/>
                  </a:srgbClr>
                </a:highlight>
                <a:latin typeface="Source Sans Pro" charset="0"/>
              </a:rPr>
              <a:t>somut adımlar atın.</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106</a:t>
            </a:r>
            <a:endParaRPr lang="ca-ES"/>
          </a:p>
        </p:txBody>
      </p:sp>
      <p:cxnSp>
        <p:nvCxnSpPr>
          <p:cNvPr id="8" name="Google Shape;193;p8"/>
          <p:cNvCxnSpPr/>
          <p:nvPr/>
        </p:nvCxnSpPr>
        <p:spPr>
          <a:xfrm>
            <a:off x="314069" y="1400469"/>
            <a:ext cx="8053554" cy="0"/>
          </a:xfrm>
          <a:prstGeom prst="straightConnector1">
            <a:avLst/>
          </a:prstGeom>
          <a:noFill/>
          <a:ln w="28575" cap="flat" cmpd="sng">
            <a:solidFill>
              <a:schemeClr val="dk1"/>
            </a:solidFill>
            <a:prstDash val="solid"/>
            <a:round/>
            <a:headEnd type="none" w="sm" len="sm"/>
            <a:tailEnd type="none" w="sm" len="sm"/>
          </a:ln>
        </p:spPr>
      </p:cxnSp>
      <p:sp>
        <p:nvSpPr>
          <p:cNvPr id="6" name="Google Shape;192;p8">
            <a:extLst>
              <a:ext uri="{FF2B5EF4-FFF2-40B4-BE49-F238E27FC236}">
                <a16:creationId xmlns:a16="http://schemas.microsoft.com/office/drawing/2014/main" id="{25668F66-64B4-43DF-8DDB-AB634AD3D594}"/>
              </a:ext>
            </a:extLst>
          </p:cNvPr>
          <p:cNvSpPr txBox="1"/>
          <p:nvPr/>
        </p:nvSpPr>
        <p:spPr>
          <a:xfrm>
            <a:off x="314069" y="959359"/>
            <a:ext cx="6857912" cy="367028"/>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SKUp ile dirençliliği bir arada ele almak neden önemli?</a:t>
            </a:r>
            <a:endParaRPr sz="2100">
              <a:solidFill>
                <a:schemeClr val="dk1"/>
              </a:solidFill>
              <a:latin typeface="Arial"/>
              <a:ea typeface="Arial"/>
              <a:cs typeface="Arial"/>
              <a:sym typeface="Arial"/>
            </a:endParaRPr>
          </a:p>
        </p:txBody>
      </p:sp>
    </p:spTree>
    <p:extLst>
      <p:ext uri="{BB962C8B-B14F-4D97-AF65-F5344CB8AC3E}">
        <p14:creationId xmlns:p14="http://schemas.microsoft.com/office/powerpoint/2010/main" val="163705292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71502" y="2171699"/>
            <a:ext cx="3362324" cy="3537803"/>
          </a:xfrm>
          <a:prstGeom prst="rect">
            <a:avLst/>
          </a:prstGeom>
          <a:noFill/>
          <a:ln>
            <a:noFill/>
          </a:ln>
        </p:spPr>
        <p:txBody>
          <a:bodyPr spcFirstLastPara="1" vert="horz" wrap="square" lIns="67500" tIns="34275" rIns="67500" bIns="34275" rtlCol="0" anchor="t" anchorCtr="0">
            <a:noAutofit/>
          </a:bodyPr>
          <a:lstStyle/>
          <a:p>
            <a:pPr marL="285750" indent="-285750" algn="just" rtl="0">
              <a:lnSpc>
                <a:spcPct val="150000"/>
              </a:lnSpc>
              <a:spcBef>
                <a:spcPct val="0"/>
              </a:spcBef>
              <a:buFont typeface="Arial" pitchFamily="34" charset="0"/>
              <a:buChar char="•"/>
            </a:pPr>
            <a:r>
              <a:rPr lang="tr" sz="1400" b="0" i="0" u="none" strike="noStrike">
                <a:solidFill>
                  <a:srgbClr val="000000"/>
                </a:solidFill>
                <a:latin typeface="Source Sans Pro" charset="0"/>
              </a:rPr>
              <a:t>Glasgow bir direnç stratejisi geliştirmiştir. Strateji; </a:t>
            </a:r>
            <a:r>
              <a:rPr lang="tr" sz="1400" b="1" i="0" u="none" strike="noStrike">
                <a:solidFill>
                  <a:srgbClr val="F79646"/>
                </a:solidFill>
                <a:highlight>
                  <a:srgbClr val="000000">
                    <a:alpha val="0"/>
                  </a:srgbClr>
                </a:highlight>
                <a:latin typeface="Source Sans Pro" charset="0"/>
              </a:rPr>
              <a:t>sağlık</a:t>
            </a:r>
            <a:r>
              <a:rPr lang="tr" sz="1400" b="0" i="0" u="none" strike="noStrike">
                <a:solidFill>
                  <a:srgbClr val="000000"/>
                </a:solidFill>
                <a:latin typeface="Source Sans Pro" charset="0"/>
              </a:rPr>
              <a:t> </a:t>
            </a:r>
            <a:r>
              <a:rPr lang="tr" sz="1400" b="1" i="0" u="none" strike="noStrike">
                <a:solidFill>
                  <a:srgbClr val="F79646"/>
                </a:solidFill>
                <a:highlight>
                  <a:srgbClr val="000000">
                    <a:alpha val="0"/>
                  </a:srgbClr>
                </a:highlight>
                <a:latin typeface="Source Sans Pro" charset="0"/>
              </a:rPr>
              <a:t>ve</a:t>
            </a:r>
            <a:r>
              <a:rPr lang="tr" sz="1400" b="0" i="0" u="none" strike="noStrike">
                <a:solidFill>
                  <a:srgbClr val="000000"/>
                </a:solidFill>
                <a:latin typeface="Source Sans Pro" charset="0"/>
              </a:rPr>
              <a:t> </a:t>
            </a:r>
            <a:r>
              <a:rPr lang="tr" sz="1400" b="1" i="0" u="none" strike="noStrike">
                <a:solidFill>
                  <a:srgbClr val="F79646"/>
                </a:solidFill>
                <a:highlight>
                  <a:srgbClr val="000000">
                    <a:alpha val="0"/>
                  </a:srgbClr>
                </a:highlight>
                <a:latin typeface="Source Sans Pro" charset="0"/>
              </a:rPr>
              <a:t>esenlik</a:t>
            </a:r>
            <a:r>
              <a:rPr lang="tr" sz="1400" b="0" i="0" u="none" strike="noStrike">
                <a:solidFill>
                  <a:srgbClr val="000000"/>
                </a:solidFill>
                <a:latin typeface="Source Sans Pro" charset="0"/>
              </a:rPr>
              <a:t>, </a:t>
            </a:r>
            <a:r>
              <a:rPr lang="tr" sz="1400" b="1" i="0" u="none" strike="noStrike">
                <a:solidFill>
                  <a:srgbClr val="F79646"/>
                </a:solidFill>
                <a:highlight>
                  <a:srgbClr val="000000">
                    <a:alpha val="0"/>
                  </a:srgbClr>
                </a:highlight>
                <a:latin typeface="Source Sans Pro" charset="0"/>
              </a:rPr>
              <a:t>ekonomi</a:t>
            </a:r>
            <a:r>
              <a:rPr lang="tr" sz="1400" b="0" i="0" u="none" strike="noStrike">
                <a:solidFill>
                  <a:srgbClr val="000000"/>
                </a:solidFill>
                <a:latin typeface="Source Sans Pro" charset="0"/>
              </a:rPr>
              <a:t> </a:t>
            </a:r>
            <a:r>
              <a:rPr lang="tr" sz="1400" b="1" i="0" u="none" strike="noStrike">
                <a:solidFill>
                  <a:srgbClr val="F79646"/>
                </a:solidFill>
                <a:highlight>
                  <a:srgbClr val="000000">
                    <a:alpha val="0"/>
                  </a:srgbClr>
                </a:highlight>
                <a:latin typeface="Source Sans Pro" charset="0"/>
              </a:rPr>
              <a:t>ve</a:t>
            </a:r>
            <a:r>
              <a:rPr lang="tr" sz="1400" b="0" i="0" u="none" strike="noStrike">
                <a:solidFill>
                  <a:srgbClr val="000000"/>
                </a:solidFill>
                <a:latin typeface="Source Sans Pro" charset="0"/>
              </a:rPr>
              <a:t> </a:t>
            </a:r>
            <a:r>
              <a:rPr lang="tr" sz="1400" b="1" i="0" u="none" strike="noStrike">
                <a:solidFill>
                  <a:srgbClr val="F79646"/>
                </a:solidFill>
                <a:highlight>
                  <a:srgbClr val="000000">
                    <a:alpha val="0"/>
                  </a:srgbClr>
                </a:highlight>
                <a:latin typeface="Source Sans Pro" charset="0"/>
              </a:rPr>
              <a:t>toplum</a:t>
            </a:r>
            <a:r>
              <a:rPr lang="tr" sz="1400" b="0" i="0" u="none" strike="noStrike">
                <a:solidFill>
                  <a:srgbClr val="000000"/>
                </a:solidFill>
                <a:latin typeface="Source Sans Pro" charset="0"/>
              </a:rPr>
              <a:t>, </a:t>
            </a:r>
            <a:r>
              <a:rPr lang="tr" sz="1400" b="1" i="0" u="none" strike="noStrike">
                <a:solidFill>
                  <a:srgbClr val="F79646"/>
                </a:solidFill>
                <a:highlight>
                  <a:srgbClr val="000000">
                    <a:alpha val="0"/>
                  </a:srgbClr>
                </a:highlight>
                <a:latin typeface="Source Sans Pro" charset="0"/>
              </a:rPr>
              <a:t>altyapı ve çevre</a:t>
            </a:r>
            <a:r>
              <a:rPr lang="tr" sz="1400" b="0" i="0" u="none" strike="noStrike">
                <a:solidFill>
                  <a:srgbClr val="000000"/>
                </a:solidFill>
                <a:latin typeface="Source Sans Pro" charset="0"/>
              </a:rPr>
              <a:t> ile </a:t>
            </a:r>
            <a:r>
              <a:rPr lang="tr" sz="1400" b="1" i="0" u="none" strike="noStrike">
                <a:solidFill>
                  <a:srgbClr val="F79646"/>
                </a:solidFill>
                <a:highlight>
                  <a:srgbClr val="000000">
                    <a:alpha val="0"/>
                  </a:srgbClr>
                </a:highlight>
                <a:latin typeface="Source Sans Pro" charset="0"/>
              </a:rPr>
              <a:t>liderlik ve strateji</a:t>
            </a:r>
            <a:r>
              <a:rPr lang="tr" sz="1400" b="0" i="0" u="none" strike="noStrike">
                <a:solidFill>
                  <a:srgbClr val="000000"/>
                </a:solidFill>
                <a:latin typeface="Source Sans Pro" charset="0"/>
              </a:rPr>
              <a:t> olmak üzere kentsel dirençliliğin dört temel boyutu temel alınarak geliştirilmiştir.</a:t>
            </a:r>
          </a:p>
          <a:p>
            <a:pPr marL="0" indent="0" algn="just">
              <a:lnSpc>
                <a:spcPct val="150000"/>
              </a:lnSpc>
              <a:spcBef>
                <a:spcPct val="0"/>
              </a:spcBef>
            </a:pPr>
            <a:endParaRPr sz="1400" b="1">
              <a:solidFill>
                <a:schemeClr val="accent6"/>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107</a:t>
            </a:r>
            <a:endParaRPr lang="ca-ES"/>
          </a:p>
        </p:txBody>
      </p:sp>
      <p:cxnSp>
        <p:nvCxnSpPr>
          <p:cNvPr id="8" name="Google Shape;193;p8"/>
          <p:cNvCxnSpPr/>
          <p:nvPr/>
        </p:nvCxnSpPr>
        <p:spPr>
          <a:xfrm>
            <a:off x="250569" y="1399618"/>
            <a:ext cx="8053554" cy="0"/>
          </a:xfrm>
          <a:prstGeom prst="straightConnector1">
            <a:avLst/>
          </a:prstGeom>
          <a:noFill/>
          <a:ln w="28575" cap="flat" cmpd="sng">
            <a:solidFill>
              <a:schemeClr val="dk1"/>
            </a:solidFill>
            <a:prstDash val="solid"/>
            <a:round/>
            <a:headEnd type="none" w="sm" len="sm"/>
            <a:tailEnd type="none" w="sm" len="sm"/>
          </a:ln>
        </p:spPr>
      </p:cxnSp>
      <p:sp>
        <p:nvSpPr>
          <p:cNvPr id="6" name="Google Shape;192;p8">
            <a:extLst>
              <a:ext uri="{FF2B5EF4-FFF2-40B4-BE49-F238E27FC236}">
                <a16:creationId xmlns:a16="http://schemas.microsoft.com/office/drawing/2014/main" id="{D9C7F139-7BFA-411D-B62D-82FC80BA2E6E}"/>
              </a:ext>
            </a:extLst>
          </p:cNvPr>
          <p:cNvSpPr txBox="1"/>
          <p:nvPr/>
        </p:nvSpPr>
        <p:spPr>
          <a:xfrm>
            <a:off x="250569" y="958508"/>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Direnç stratejilerine sahip şehirlerden örnekler</a:t>
            </a:r>
            <a:endParaRPr sz="2100">
              <a:solidFill>
                <a:schemeClr val="dk1"/>
              </a:solidFill>
              <a:latin typeface="Arial"/>
              <a:ea typeface="Arial"/>
              <a:cs typeface="Arial"/>
              <a:sym typeface="Arial"/>
            </a:endParaRPr>
          </a:p>
        </p:txBody>
      </p:sp>
      <p:sp>
        <p:nvSpPr>
          <p:cNvPr id="7" name="TextBox 6">
            <a:extLst>
              <a:ext uri="{FF2B5EF4-FFF2-40B4-BE49-F238E27FC236}">
                <a16:creationId xmlns:a16="http://schemas.microsoft.com/office/drawing/2014/main" id="{3B537411-AB07-46F0-A93F-A9ECC591F54D}"/>
              </a:ext>
            </a:extLst>
          </p:cNvPr>
          <p:cNvSpPr txBox="1"/>
          <p:nvPr/>
        </p:nvSpPr>
        <p:spPr>
          <a:xfrm>
            <a:off x="571502" y="5571134"/>
            <a:ext cx="3090474" cy="461665"/>
          </a:xfrm>
          <a:prstGeom prst="rect">
            <a:avLst/>
          </a:prstGeom>
          <a:noFill/>
        </p:spPr>
        <p:txBody>
          <a:bodyPr wrap="square">
            <a:noAutofit/>
          </a:bodyPr>
          <a:lstStyle/>
          <a:p>
            <a:pPr algn="just" rtl="0"/>
            <a:r>
              <a:rPr lang="tr" sz="800" b="0" i="0" u="none" strike="noStrike" baseline="0" dirty="0">
                <a:solidFill>
                  <a:srgbClr val="4C4C4E"/>
                </a:solidFill>
                <a:latin typeface="DINPro-Light"/>
              </a:rPr>
              <a:t>Bknz. Resilient Glasgow, “Our Resilient Glasgow, A City Strategy”, 2016 https://www.glasgow.gov.uk/CouncillorsandCommittees/ viewSelectedDocument.asp?c=P62AFQDNT1Z3UTT1DX </a:t>
            </a:r>
            <a:endParaRPr lang="en-GB" dirty="0"/>
          </a:p>
        </p:txBody>
      </p:sp>
      <p:pic>
        <p:nvPicPr>
          <p:cNvPr id="4" name="Picture 3">
            <a:extLst>
              <a:ext uri="{FF2B5EF4-FFF2-40B4-BE49-F238E27FC236}">
                <a16:creationId xmlns:a16="http://schemas.microsoft.com/office/drawing/2014/main" id="{6C4A89FD-0AD8-48F2-B827-2789CDF90A1A}"/>
              </a:ext>
            </a:extLst>
          </p:cNvPr>
          <p:cNvPicPr>
            <a:picLocks noChangeAspect="1"/>
          </p:cNvPicPr>
          <p:nvPr/>
        </p:nvPicPr>
        <p:blipFill>
          <a:blip r:embed="rId3"/>
          <a:stretch>
            <a:fillRect/>
          </a:stretch>
        </p:blipFill>
        <p:spPr>
          <a:xfrm>
            <a:off x="4699002" y="1562062"/>
            <a:ext cx="4316308" cy="4794036"/>
          </a:xfrm>
          <a:prstGeom prst="rect">
            <a:avLst/>
          </a:prstGeom>
        </p:spPr>
      </p:pic>
      <p:sp>
        <p:nvSpPr>
          <p:cNvPr id="11" name="TextBox 10">
            <a:extLst>
              <a:ext uri="{FF2B5EF4-FFF2-40B4-BE49-F238E27FC236}">
                <a16:creationId xmlns:a16="http://schemas.microsoft.com/office/drawing/2014/main" id="{FC9C7021-434F-4B8D-B189-A59D17872F2B}"/>
              </a:ext>
            </a:extLst>
          </p:cNvPr>
          <p:cNvSpPr txBox="1"/>
          <p:nvPr/>
        </p:nvSpPr>
        <p:spPr>
          <a:xfrm>
            <a:off x="250569" y="1740680"/>
            <a:ext cx="4576762" cy="338554"/>
          </a:xfrm>
          <a:prstGeom prst="rect">
            <a:avLst/>
          </a:prstGeom>
          <a:noFill/>
        </p:spPr>
        <p:txBody>
          <a:bodyPr wrap="square">
            <a:noAutofit/>
          </a:bodyPr>
          <a:lstStyle/>
          <a:p>
            <a:pPr algn="ctr" rtl="0"/>
            <a:r>
              <a:rPr lang="tr" sz="1600" b="1" i="0" u="none" strike="noStrike">
                <a:solidFill>
                  <a:srgbClr val="000000"/>
                </a:solidFill>
                <a:latin typeface="Source Sans Pro" charset="0"/>
                <a:ea typeface="Source Sans Pro" charset="0"/>
              </a:rPr>
              <a:t>Dirençli Glasgow'umuz - Bir Şehir Stratejisi</a:t>
            </a:r>
            <a:endParaRPr lang="en-GB" sz="1600" b="1">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754106638"/>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4DA60D-D484-4A86-B892-38BC0AFD9329}"/>
              </a:ext>
            </a:extLst>
          </p:cNvPr>
          <p:cNvSpPr>
            <a:spLocks noGrp="1"/>
          </p:cNvSpPr>
          <p:nvPr>
            <p:ph type="body" idx="1"/>
          </p:nvPr>
        </p:nvSpPr>
        <p:spPr>
          <a:xfrm>
            <a:off x="454699" y="2794342"/>
            <a:ext cx="3533098" cy="3105150"/>
          </a:xfrm>
        </p:spPr>
        <p:txBody>
          <a:bodyPr>
            <a:noAutofit/>
          </a:bodyPr>
          <a:lstStyle/>
          <a:p>
            <a:pPr rtl="0"/>
            <a:r>
              <a:rPr lang="tr" sz="1400" b="0" i="0" u="none" strike="noStrike" dirty="0">
                <a:latin typeface="Source Sans Pro" charset="0"/>
              </a:rPr>
              <a:t>Glasgow kentinde şehri dirençli hâle getirme konusunda karşılaşılan </a:t>
            </a:r>
            <a:r>
              <a:rPr lang="tr" sz="1400" b="1" i="0" u="none" strike="noStrike" dirty="0">
                <a:highlight>
                  <a:srgbClr val="000000">
                    <a:alpha val="0"/>
                  </a:srgbClr>
                </a:highlight>
                <a:latin typeface="Source Sans Pro" charset="0"/>
              </a:rPr>
              <a:t>başlıca zorluklar</a:t>
            </a:r>
            <a:r>
              <a:rPr lang="tr" sz="1400" b="0" i="0" u="none" strike="noStrike" dirty="0">
                <a:latin typeface="Source Sans Pro" charset="0"/>
              </a:rPr>
              <a:t> şunlardır:</a:t>
            </a:r>
          </a:p>
          <a:p>
            <a:endParaRPr lang="en-US" sz="1400" dirty="0"/>
          </a:p>
          <a:p>
            <a:pPr marL="457200" indent="-285750" rtl="0">
              <a:buFont typeface="Arial" pitchFamily="34" charset="0"/>
              <a:buChar char="•"/>
            </a:pPr>
            <a:r>
              <a:rPr lang="tr" sz="1400" b="1" i="0" u="none" strike="noStrike" dirty="0">
                <a:latin typeface="Source Sans Pro" charset="0"/>
              </a:rPr>
              <a:t>Artan nüfus</a:t>
            </a:r>
          </a:p>
          <a:p>
            <a:pPr marL="457200" indent="-285750" rtl="0">
              <a:buFont typeface="Arial" pitchFamily="34" charset="0"/>
              <a:buChar char="•"/>
            </a:pPr>
            <a:r>
              <a:rPr lang="tr" sz="1400" b="0" i="0" u="none" strike="noStrike" dirty="0">
                <a:highlight>
                  <a:srgbClr val="000000">
                    <a:alpha val="0"/>
                  </a:srgbClr>
                </a:highlight>
                <a:latin typeface="Source Sans Pro" charset="0"/>
              </a:rPr>
              <a:t>Nüfusun %58'nin</a:t>
            </a:r>
            <a:r>
              <a:rPr lang="tr" sz="1400" b="1" i="0" u="none" strike="noStrike" dirty="0">
                <a:latin typeface="Source Sans Pro" charset="0"/>
              </a:rPr>
              <a:t> </a:t>
            </a:r>
            <a:r>
              <a:rPr lang="tr" sz="1400" b="0" i="0" u="none" strike="noStrike" dirty="0">
                <a:highlight>
                  <a:srgbClr val="000000">
                    <a:alpha val="0"/>
                  </a:srgbClr>
                </a:highlight>
                <a:latin typeface="Source Sans Pro" charset="0"/>
              </a:rPr>
              <a:t>500 metrelik</a:t>
            </a:r>
            <a:r>
              <a:rPr lang="tr" sz="1400" b="1" i="0" u="none" strike="noStrike" dirty="0">
                <a:latin typeface="Source Sans Pro" charset="0"/>
              </a:rPr>
              <a:t> boş ve terk edilmiş arazi içinde yaşaması</a:t>
            </a:r>
          </a:p>
          <a:p>
            <a:pPr marL="457200" indent="-285750" rtl="0">
              <a:buFont typeface="Arial" pitchFamily="34" charset="0"/>
              <a:buChar char="•"/>
            </a:pPr>
            <a:r>
              <a:rPr lang="tr" sz="1400" b="0" i="0" u="none" strike="noStrike" dirty="0">
                <a:highlight>
                  <a:srgbClr val="000000">
                    <a:alpha val="0"/>
                  </a:srgbClr>
                </a:highlight>
                <a:latin typeface="Source Sans Pro" charset="0"/>
              </a:rPr>
              <a:t>%13 oranında resmî niteliklere sahip olmayan yetişkinin olması</a:t>
            </a:r>
            <a:endParaRPr lang="en-US" sz="1400" b="1" dirty="0"/>
          </a:p>
          <a:p>
            <a:pPr marL="457200" indent="-285750" rtl="0">
              <a:buFont typeface="Arial" pitchFamily="34" charset="0"/>
              <a:buChar char="•"/>
            </a:pPr>
            <a:r>
              <a:rPr lang="tr" sz="1400" b="0" i="0" u="none" strike="noStrike" dirty="0">
                <a:latin typeface="Source Sans Pro" charset="0"/>
              </a:rPr>
              <a:t>Ulusal ortalamanın iki katı </a:t>
            </a:r>
            <a:r>
              <a:rPr lang="tr" sz="1400" b="1" i="0" u="none" strike="noStrike" dirty="0">
                <a:highlight>
                  <a:srgbClr val="000000">
                    <a:alpha val="0"/>
                  </a:srgbClr>
                </a:highlight>
                <a:latin typeface="Source Sans Pro" charset="0"/>
              </a:rPr>
              <a:t>şiddet suçu oranı</a:t>
            </a:r>
          </a:p>
          <a:p>
            <a:pPr marL="457200" indent="-285750" rtl="0">
              <a:buFont typeface="Arial" pitchFamily="34" charset="0"/>
              <a:buChar char="•"/>
            </a:pPr>
            <a:r>
              <a:rPr lang="tr" sz="1400" b="1" i="0" u="none" strike="noStrike" dirty="0">
                <a:latin typeface="Source Sans Pro" charset="0"/>
              </a:rPr>
              <a:t>Hanelerin </a:t>
            </a:r>
            <a:r>
              <a:rPr lang="tr" sz="1400" b="0" i="0" u="none" strike="noStrike" dirty="0">
                <a:highlight>
                  <a:srgbClr val="000000">
                    <a:alpha val="0"/>
                  </a:srgbClr>
                </a:highlight>
                <a:latin typeface="Source Sans Pro" charset="0"/>
              </a:rPr>
              <a:t>%36'sının</a:t>
            </a:r>
            <a:r>
              <a:rPr lang="tr" sz="1400" b="1" i="0" u="none" strike="noStrike" dirty="0">
                <a:latin typeface="Source Sans Pro" charset="0"/>
              </a:rPr>
              <a:t> yakıt sıkıntısı çekmesi</a:t>
            </a:r>
          </a:p>
        </p:txBody>
      </p:sp>
      <p:sp>
        <p:nvSpPr>
          <p:cNvPr id="3" name="Slide Number Placeholder 2">
            <a:extLst>
              <a:ext uri="{FF2B5EF4-FFF2-40B4-BE49-F238E27FC236}">
                <a16:creationId xmlns:a16="http://schemas.microsoft.com/office/drawing/2014/main" id="{F7B62C61-A6AB-4597-8299-455B825C31FA}"/>
              </a:ext>
            </a:extLst>
          </p:cNvPr>
          <p:cNvSpPr>
            <a:spLocks noGrp="1"/>
          </p:cNvSpPr>
          <p:nvPr>
            <p:ph type="sldNum" idx="12"/>
          </p:nvPr>
        </p:nvSpPr>
        <p:spPr/>
        <p:txBody>
          <a:bodyPr>
            <a:noAutofit/>
          </a:bodyPr>
          <a:lstStyle/>
          <a:p>
            <a:pPr rtl="0"/>
            <a:r>
              <a:rPr lang="tr" sz="900" b="0" i="0" u="none" strike="noStrike">
                <a:latin typeface="Calibri"/>
              </a:rPr>
              <a:t>108</a:t>
            </a:r>
            <a:endParaRPr lang="ca-ES"/>
          </a:p>
        </p:txBody>
      </p:sp>
      <p:sp>
        <p:nvSpPr>
          <p:cNvPr id="4" name="Text Placeholder 3">
            <a:extLst>
              <a:ext uri="{FF2B5EF4-FFF2-40B4-BE49-F238E27FC236}">
                <a16:creationId xmlns:a16="http://schemas.microsoft.com/office/drawing/2014/main" id="{9DF9D521-3CA8-484E-8967-1852B72FE2AF}"/>
              </a:ext>
            </a:extLst>
          </p:cNvPr>
          <p:cNvSpPr>
            <a:spLocks noGrp="1"/>
          </p:cNvSpPr>
          <p:nvPr>
            <p:ph type="body" idx="2"/>
          </p:nvPr>
        </p:nvSpPr>
        <p:spPr/>
        <p:txBody>
          <a:bodyPr>
            <a:noAutofit/>
          </a:bodyPr>
          <a:lstStyle/>
          <a:p>
            <a:endParaRPr lang="en-GB"/>
          </a:p>
        </p:txBody>
      </p:sp>
      <p:pic>
        <p:nvPicPr>
          <p:cNvPr id="9" name="Picture 8">
            <a:extLst>
              <a:ext uri="{FF2B5EF4-FFF2-40B4-BE49-F238E27FC236}">
                <a16:creationId xmlns:a16="http://schemas.microsoft.com/office/drawing/2014/main" id="{80CCF52B-1421-4B64-9869-7CB764F183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156201" y="1389180"/>
            <a:ext cx="3648210" cy="4967178"/>
          </a:xfrm>
          <a:prstGeom prst="rect">
            <a:avLst/>
          </a:prstGeom>
        </p:spPr>
      </p:pic>
      <p:sp>
        <p:nvSpPr>
          <p:cNvPr id="11" name="TextBox 10">
            <a:extLst>
              <a:ext uri="{FF2B5EF4-FFF2-40B4-BE49-F238E27FC236}">
                <a16:creationId xmlns:a16="http://schemas.microsoft.com/office/drawing/2014/main" id="{8839AAAA-0B9A-41E0-8D5D-3F7D103D1E1F}"/>
              </a:ext>
            </a:extLst>
          </p:cNvPr>
          <p:cNvSpPr txBox="1"/>
          <p:nvPr/>
        </p:nvSpPr>
        <p:spPr>
          <a:xfrm>
            <a:off x="314069" y="2224863"/>
            <a:ext cx="5071725" cy="338554"/>
          </a:xfrm>
          <a:prstGeom prst="rect">
            <a:avLst/>
          </a:prstGeom>
          <a:noFill/>
        </p:spPr>
        <p:txBody>
          <a:bodyPr wrap="square">
            <a:noAutofit/>
          </a:bodyPr>
          <a:lstStyle/>
          <a:p>
            <a:pPr algn="ctr" rtl="0"/>
            <a:r>
              <a:rPr lang="tr" sz="1600" b="1" i="0" u="none" strike="noStrike" baseline="0">
                <a:latin typeface="Source Sans Pro" charset="0"/>
                <a:ea typeface="Source Sans Pro" charset="0"/>
              </a:rPr>
              <a:t>Dirençlilikte Karşılaşılan Başlıca Zorluklar</a:t>
            </a:r>
            <a:endParaRPr lang="en-GB" sz="1600">
              <a:latin typeface="Source Sans Pro" panose="020B0503030403020204" pitchFamily="34" charset="0"/>
              <a:ea typeface="Source Sans Pro" panose="020B0503030403020204" pitchFamily="34" charset="0"/>
            </a:endParaRPr>
          </a:p>
        </p:txBody>
      </p:sp>
      <p:sp>
        <p:nvSpPr>
          <p:cNvPr id="13" name="Arrow: Right 12">
            <a:extLst>
              <a:ext uri="{FF2B5EF4-FFF2-40B4-BE49-F238E27FC236}">
                <a16:creationId xmlns:a16="http://schemas.microsoft.com/office/drawing/2014/main" id="{3D355246-D049-4379-944D-725A4B817685}"/>
              </a:ext>
            </a:extLst>
          </p:cNvPr>
          <p:cNvSpPr/>
          <p:nvPr/>
        </p:nvSpPr>
        <p:spPr>
          <a:xfrm>
            <a:off x="3916760" y="3200400"/>
            <a:ext cx="1057274" cy="2286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ctr"/>
            <a:endParaRPr lang="en-GB"/>
          </a:p>
        </p:txBody>
      </p:sp>
      <p:cxnSp>
        <p:nvCxnSpPr>
          <p:cNvPr id="5" name="Google Shape;193;p8">
            <a:extLst>
              <a:ext uri="{FF2B5EF4-FFF2-40B4-BE49-F238E27FC236}">
                <a16:creationId xmlns:a16="http://schemas.microsoft.com/office/drawing/2014/main" id="{9126FC3D-D507-FED0-2F9C-7F2F5885CDCB}"/>
              </a:ext>
            </a:extLst>
          </p:cNvPr>
          <p:cNvCxnSpPr/>
          <p:nvPr/>
        </p:nvCxnSpPr>
        <p:spPr>
          <a:xfrm>
            <a:off x="250569" y="1399618"/>
            <a:ext cx="8053554" cy="0"/>
          </a:xfrm>
          <a:prstGeom prst="straightConnector1">
            <a:avLst/>
          </a:prstGeom>
          <a:noFill/>
          <a:ln w="28575" cap="flat" cmpd="sng">
            <a:solidFill>
              <a:schemeClr val="dk1"/>
            </a:solidFill>
            <a:prstDash val="solid"/>
            <a:round/>
            <a:headEnd type="none" w="sm" len="sm"/>
            <a:tailEnd type="none" w="sm" len="sm"/>
          </a:ln>
        </p:spPr>
      </p:cxnSp>
      <p:sp>
        <p:nvSpPr>
          <p:cNvPr id="6" name="Google Shape;192;p8">
            <a:extLst>
              <a:ext uri="{FF2B5EF4-FFF2-40B4-BE49-F238E27FC236}">
                <a16:creationId xmlns:a16="http://schemas.microsoft.com/office/drawing/2014/main" id="{8867F195-94C6-AB71-DEBF-9E0B57B24812}"/>
              </a:ext>
            </a:extLst>
          </p:cNvPr>
          <p:cNvSpPr txBox="1"/>
          <p:nvPr/>
        </p:nvSpPr>
        <p:spPr>
          <a:xfrm>
            <a:off x="250569" y="958508"/>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Direnç stratejilerine sahip şehirlerden örnekler</a:t>
            </a:r>
            <a:endParaRPr sz="2100">
              <a:solidFill>
                <a:schemeClr val="dk1"/>
              </a:solidFill>
              <a:latin typeface="Arial"/>
              <a:ea typeface="Arial"/>
              <a:cs typeface="Arial"/>
              <a:sym typeface="Arial"/>
            </a:endParaRPr>
          </a:p>
        </p:txBody>
      </p:sp>
    </p:spTree>
    <p:extLst>
      <p:ext uri="{BB962C8B-B14F-4D97-AF65-F5344CB8AC3E}">
        <p14:creationId xmlns:p14="http://schemas.microsoft.com/office/powerpoint/2010/main" val="70584170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71501" y="1921565"/>
            <a:ext cx="7696199" cy="3787938"/>
          </a:xfrm>
          <a:prstGeom prst="rect">
            <a:avLst/>
          </a:prstGeom>
          <a:noFill/>
          <a:ln>
            <a:noFill/>
          </a:ln>
        </p:spPr>
        <p:txBody>
          <a:bodyPr spcFirstLastPara="1" vert="horz" wrap="square" lIns="67500" tIns="34275" rIns="67500" bIns="34275" rtlCol="0" anchor="t" anchorCtr="0">
            <a:noAutofit/>
          </a:bodyPr>
          <a:lstStyle/>
          <a:p>
            <a:pPr marL="0" indent="0" algn="ctr" rtl="0">
              <a:lnSpc>
                <a:spcPct val="150000"/>
              </a:lnSpc>
              <a:spcBef>
                <a:spcPct val="0"/>
              </a:spcBef>
            </a:pPr>
            <a:r>
              <a:rPr lang="tr" sz="1400" b="1" i="0" u="none" strike="noStrike">
                <a:solidFill>
                  <a:srgbClr val="F79646"/>
                </a:solidFill>
                <a:latin typeface="Source Sans Pro" charset="0"/>
              </a:rPr>
              <a:t>Eğitimli ve katılımcı topluluklar, direncin geliştirilmesinde yararlanılmayan bir değerdir</a:t>
            </a:r>
          </a:p>
          <a:p>
            <a:pPr marL="0" indent="0" algn="just" rtl="0">
              <a:lnSpc>
                <a:spcPct val="150000"/>
              </a:lnSpc>
              <a:spcBef>
                <a:spcPct val="0"/>
              </a:spcBef>
            </a:pPr>
            <a:r>
              <a:rPr lang="tr" sz="1400" b="1" i="0" u="none" strike="noStrike">
                <a:solidFill>
                  <a:srgbClr val="000000"/>
                </a:solidFill>
                <a:latin typeface="Source Sans Pro" charset="0"/>
              </a:rPr>
              <a:t>Dirençlilik Stratejisi için benimsenen tedbirler;</a:t>
            </a:r>
          </a:p>
          <a:p>
            <a:pPr marL="285750" indent="-285750" algn="just" rtl="0">
              <a:lnSpc>
                <a:spcPct val="150000"/>
              </a:lnSpc>
              <a:spcBef>
                <a:spcPct val="0"/>
              </a:spcBef>
              <a:buFont typeface="Arial" pitchFamily="34" charset="0"/>
              <a:buChar char="•"/>
            </a:pPr>
            <a:r>
              <a:rPr lang="tr" sz="1400" b="0" i="0" u="none" strike="noStrike">
                <a:solidFill>
                  <a:srgbClr val="000000"/>
                </a:solidFill>
                <a:highlight>
                  <a:srgbClr val="000000">
                    <a:alpha val="0"/>
                  </a:srgbClr>
                </a:highlight>
                <a:latin typeface="Source Sans Pro" charset="0"/>
              </a:rPr>
              <a:t>Stalled Spaces projesi</a:t>
            </a:r>
            <a:r>
              <a:rPr lang="tr" sz="1400" b="1" i="0" u="none" strike="noStrike">
                <a:solidFill>
                  <a:srgbClr val="F79646"/>
                </a:solidFill>
                <a:latin typeface="Source Sans Pro" charset="0"/>
              </a:rPr>
              <a:t>; boş arazilerin</a:t>
            </a:r>
            <a:r>
              <a:rPr lang="tr" sz="1400" b="0" i="0" u="none" strike="noStrike">
                <a:solidFill>
                  <a:srgbClr val="000000"/>
                </a:solidFill>
                <a:highlight>
                  <a:srgbClr val="000000">
                    <a:alpha val="0"/>
                  </a:srgbClr>
                </a:highlight>
                <a:latin typeface="Source Sans Pro" charset="0"/>
              </a:rPr>
              <a:t>, </a:t>
            </a:r>
            <a:r>
              <a:rPr lang="tr" sz="1400" b="1" i="0" u="none" strike="noStrike">
                <a:solidFill>
                  <a:srgbClr val="F79646"/>
                </a:solidFill>
                <a:latin typeface="Source Sans Pro" charset="0"/>
              </a:rPr>
              <a:t>yeterince kullanılmayan açık alanların </a:t>
            </a:r>
            <a:r>
              <a:rPr lang="tr" sz="1400" b="0" i="0" u="none" strike="noStrike">
                <a:solidFill>
                  <a:srgbClr val="000000"/>
                </a:solidFill>
                <a:highlight>
                  <a:srgbClr val="000000">
                    <a:alpha val="0"/>
                  </a:srgbClr>
                </a:highlight>
                <a:latin typeface="Source Sans Pro" charset="0"/>
              </a:rPr>
              <a:t>ve</a:t>
            </a:r>
            <a:r>
              <a:rPr lang="tr" sz="1400" b="1" i="0" u="none" strike="noStrike">
                <a:solidFill>
                  <a:srgbClr val="F79646"/>
                </a:solidFill>
                <a:latin typeface="Source Sans Pro" charset="0"/>
              </a:rPr>
              <a:t> gelişim için ayrılmış alanların geçici süreyle kullanımına odaklanmaktadır</a:t>
            </a:r>
            <a:r>
              <a:rPr lang="tr" sz="1400" b="0" i="0" u="none" strike="noStrike">
                <a:solidFill>
                  <a:srgbClr val="000000"/>
                </a:solidFill>
                <a:highlight>
                  <a:srgbClr val="000000">
                    <a:alpha val="0"/>
                  </a:srgbClr>
                </a:highlight>
                <a:latin typeface="Source Sans Pro" charset="0"/>
              </a:rPr>
              <a:t>. Proje 2011'den bu yana 22 hektardan fazla alanı</a:t>
            </a:r>
            <a:r>
              <a:rPr lang="tr" sz="1400" b="1" i="0" u="none" strike="noStrike">
                <a:solidFill>
                  <a:srgbClr val="F79646"/>
                </a:solidFill>
                <a:latin typeface="Source Sans Pro" charset="0"/>
              </a:rPr>
              <a:t> başta yeşil alanı bulunan spor salonları, aktif oyun alanları, açılır kapanır heykellerin sergilendiği alanlar, açık havada eğitim ve yetiştirme alanları olmak üzere kamu yararına geçici kullanıma açmıştır</a:t>
            </a:r>
            <a:r>
              <a:rPr lang="tr" sz="1400" b="0" i="0" u="none" strike="noStrike">
                <a:solidFill>
                  <a:srgbClr val="000000"/>
                </a:solidFill>
                <a:highlight>
                  <a:srgbClr val="000000">
                    <a:alpha val="0"/>
                  </a:srgbClr>
                </a:highlight>
                <a:latin typeface="Source Sans Pro" charset="0"/>
              </a:rPr>
              <a:t>.</a:t>
            </a:r>
          </a:p>
          <a:p>
            <a:pPr marL="285750" indent="-285750" algn="just" rtl="0">
              <a:lnSpc>
                <a:spcPct val="150000"/>
              </a:lnSpc>
              <a:spcBef>
                <a:spcPct val="0"/>
              </a:spcBef>
              <a:buFont typeface="Arial" pitchFamily="34" charset="0"/>
              <a:buChar char="•"/>
            </a:pPr>
            <a:r>
              <a:rPr lang="tr" sz="1400" b="1" i="0" u="none" strike="noStrike">
                <a:solidFill>
                  <a:srgbClr val="F79646"/>
                </a:solidFill>
                <a:highlight>
                  <a:srgbClr val="000000">
                    <a:alpha val="0"/>
                  </a:srgbClr>
                </a:highlight>
                <a:latin typeface="Source Sans Pro" charset="0"/>
              </a:rPr>
              <a:t>İklim Direnci</a:t>
            </a:r>
            <a:r>
              <a:rPr lang="tr" sz="1400" b="0" i="0" u="none" strike="noStrike">
                <a:solidFill>
                  <a:srgbClr val="F79646"/>
                </a:solidFill>
                <a:highlight>
                  <a:srgbClr val="000000">
                    <a:alpha val="0"/>
                  </a:srgbClr>
                </a:highlight>
                <a:latin typeface="Source Sans Pro" charset="0"/>
              </a:rPr>
              <a:t>:</a:t>
            </a:r>
            <a:r>
              <a:rPr lang="tr" sz="1400" b="0" i="0" u="none" strike="noStrike">
                <a:solidFill>
                  <a:srgbClr val="000000"/>
                </a:solidFill>
                <a:latin typeface="Source Sans Pro" charset="0"/>
              </a:rPr>
              <a:t> Artan yağışlar ve olası sellerle başa çıkmak için altyapı iyileştirmelerinin yapılması, sürdürülebilir kentsel planlama ve tasarımın uygulanması ve sera gazı emisyonlarını azaltmak için yenilenebilir enerji kaynaklarına geçiş yapılması.</a:t>
            </a:r>
          </a:p>
          <a:p>
            <a:pPr marL="285750" indent="-285750" algn="just" rtl="0">
              <a:lnSpc>
                <a:spcPct val="150000"/>
              </a:lnSpc>
              <a:spcBef>
                <a:spcPct val="0"/>
              </a:spcBef>
              <a:buFont typeface="Arial" pitchFamily="34" charset="0"/>
              <a:buChar char="•"/>
            </a:pPr>
            <a:r>
              <a:rPr lang="tr" sz="1400" b="1" i="0" u="none" strike="noStrike">
                <a:solidFill>
                  <a:srgbClr val="F79646"/>
                </a:solidFill>
                <a:highlight>
                  <a:srgbClr val="000000">
                    <a:alpha val="0"/>
                  </a:srgbClr>
                </a:highlight>
                <a:latin typeface="Source Sans Pro" charset="0"/>
              </a:rPr>
              <a:t>İş Birliği ve Ortaklıklar</a:t>
            </a:r>
            <a:r>
              <a:rPr lang="tr" sz="1400" b="0" i="0" u="none" strike="noStrike">
                <a:solidFill>
                  <a:srgbClr val="000000"/>
                </a:solidFill>
                <a:latin typeface="Source Sans Pro" charset="0"/>
              </a:rPr>
              <a:t>: Dirençliliği artırmak amacıyla bilgi ve kaynak paylaşımı için komşu şehirler, bölgesel yönetimler ve uluslararası kuruluşlarla ilişkiler kurulması.</a:t>
            </a:r>
          </a:p>
          <a:p>
            <a:pPr marL="0" indent="0">
              <a:lnSpc>
                <a:spcPct val="150000"/>
              </a:lnSpc>
              <a:spcBef>
                <a:spcPct val="0"/>
              </a:spcBef>
            </a:pPr>
            <a:endParaRPr sz="1400" b="1">
              <a:solidFill>
                <a:schemeClr val="accent6"/>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109</a:t>
            </a:r>
            <a:endParaRPr lang="ca-ES"/>
          </a:p>
        </p:txBody>
      </p:sp>
      <p:cxnSp>
        <p:nvCxnSpPr>
          <p:cNvPr id="8" name="Google Shape;193;p8"/>
          <p:cNvCxnSpPr/>
          <p:nvPr/>
        </p:nvCxnSpPr>
        <p:spPr>
          <a:xfrm>
            <a:off x="314069" y="1417181"/>
            <a:ext cx="8053554" cy="0"/>
          </a:xfrm>
          <a:prstGeom prst="straightConnector1">
            <a:avLst/>
          </a:prstGeom>
          <a:noFill/>
          <a:ln w="28575" cap="flat" cmpd="sng">
            <a:solidFill>
              <a:schemeClr val="dk1"/>
            </a:solidFill>
            <a:prstDash val="solid"/>
            <a:round/>
            <a:headEnd type="none" w="sm" len="sm"/>
            <a:tailEnd type="none" w="sm" len="sm"/>
          </a:ln>
        </p:spPr>
      </p:cxnSp>
      <p:sp>
        <p:nvSpPr>
          <p:cNvPr id="6" name="Google Shape;192;p8">
            <a:extLst>
              <a:ext uri="{FF2B5EF4-FFF2-40B4-BE49-F238E27FC236}">
                <a16:creationId xmlns:a16="http://schemas.microsoft.com/office/drawing/2014/main" id="{D9C7F139-7BFA-411D-B62D-82FC80BA2E6E}"/>
              </a:ext>
            </a:extLst>
          </p:cNvPr>
          <p:cNvSpPr txBox="1"/>
          <p:nvPr/>
        </p:nvSpPr>
        <p:spPr>
          <a:xfrm>
            <a:off x="314069" y="976071"/>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Direnç stratejilerine sahip şehirlerden örnekler</a:t>
            </a:r>
            <a:endParaRPr sz="2100">
              <a:solidFill>
                <a:schemeClr val="dk1"/>
              </a:solidFill>
              <a:latin typeface="Arial"/>
              <a:ea typeface="Arial"/>
              <a:cs typeface="Arial"/>
              <a:sym typeface="Arial"/>
            </a:endParaRPr>
          </a:p>
        </p:txBody>
      </p:sp>
      <p:sp>
        <p:nvSpPr>
          <p:cNvPr id="7" name="TextBox 6">
            <a:extLst>
              <a:ext uri="{FF2B5EF4-FFF2-40B4-BE49-F238E27FC236}">
                <a16:creationId xmlns:a16="http://schemas.microsoft.com/office/drawing/2014/main" id="{3B537411-AB07-46F0-A93F-A9ECC591F54D}"/>
              </a:ext>
            </a:extLst>
          </p:cNvPr>
          <p:cNvSpPr txBox="1"/>
          <p:nvPr/>
        </p:nvSpPr>
        <p:spPr>
          <a:xfrm>
            <a:off x="843352" y="6029934"/>
            <a:ext cx="7614848" cy="338554"/>
          </a:xfrm>
          <a:prstGeom prst="rect">
            <a:avLst/>
          </a:prstGeom>
          <a:noFill/>
        </p:spPr>
        <p:txBody>
          <a:bodyPr wrap="square">
            <a:noAutofit/>
          </a:bodyPr>
          <a:lstStyle/>
          <a:p>
            <a:pPr algn="just" rtl="0"/>
            <a:r>
              <a:rPr lang="tr" sz="800" b="0" i="0" u="none" strike="noStrike" baseline="0">
                <a:solidFill>
                  <a:srgbClr val="4C4C4E"/>
                </a:solidFill>
                <a:latin typeface="DINPro-Light"/>
              </a:rPr>
              <a:t>Bknz. Resilient Glasgow, “Our Resilient Glasgow, A City Strategy”, 2016 https://www.glasgow.gov.uk/CouncillorsandCommittees/ viewSelectedDocument.asp?c=P62AFQDNT1Z3UTT1DX </a:t>
            </a:r>
            <a:endParaRPr lang="en-GB"/>
          </a:p>
        </p:txBody>
      </p:sp>
      <p:sp>
        <p:nvSpPr>
          <p:cNvPr id="9" name="TextBox 8">
            <a:extLst>
              <a:ext uri="{FF2B5EF4-FFF2-40B4-BE49-F238E27FC236}">
                <a16:creationId xmlns:a16="http://schemas.microsoft.com/office/drawing/2014/main" id="{ED2973B0-4652-48C3-85F7-25B8677EE8B5}"/>
              </a:ext>
            </a:extLst>
          </p:cNvPr>
          <p:cNvSpPr txBox="1"/>
          <p:nvPr/>
        </p:nvSpPr>
        <p:spPr>
          <a:xfrm>
            <a:off x="1888574" y="1537454"/>
            <a:ext cx="4576762" cy="338554"/>
          </a:xfrm>
          <a:prstGeom prst="rect">
            <a:avLst/>
          </a:prstGeom>
          <a:noFill/>
        </p:spPr>
        <p:txBody>
          <a:bodyPr wrap="square">
            <a:noAutofit/>
          </a:bodyPr>
          <a:lstStyle/>
          <a:p>
            <a:pPr algn="ctr" rtl="0"/>
            <a:r>
              <a:rPr lang="tr" sz="1600" b="1" i="0" u="none" strike="noStrike">
                <a:solidFill>
                  <a:srgbClr val="000000"/>
                </a:solidFill>
                <a:latin typeface="Source Sans Pro" charset="0"/>
                <a:ea typeface="Source Sans Pro" charset="0"/>
              </a:rPr>
              <a:t>Dirençli Glasgow'umuz - Bir Şehir Stratejisi</a:t>
            </a:r>
            <a:endParaRPr lang="en-GB" sz="1600" b="1">
              <a:latin typeface="Source Sans Pro" panose="020B0503030403020204" pitchFamily="34" charset="0"/>
              <a:ea typeface="Source Sans Pro" panose="020B0503030403020204" pitchFamily="34" charset="0"/>
            </a:endParaRPr>
          </a:p>
        </p:txBody>
      </p:sp>
      <p:pic>
        <p:nvPicPr>
          <p:cNvPr id="5" name="Picture 4">
            <a:extLst>
              <a:ext uri="{FF2B5EF4-FFF2-40B4-BE49-F238E27FC236}">
                <a16:creationId xmlns:a16="http://schemas.microsoft.com/office/drawing/2014/main" id="{E600558E-2527-4F00-9147-99F88479E034}"/>
              </a:ext>
            </a:extLst>
          </p:cNvPr>
          <p:cNvPicPr>
            <a:picLocks noChangeAspect="1"/>
          </p:cNvPicPr>
          <p:nvPr/>
        </p:nvPicPr>
        <p:blipFill>
          <a:blip r:embed="rId3"/>
          <a:stretch>
            <a:fillRect/>
          </a:stretch>
        </p:blipFill>
        <p:spPr>
          <a:xfrm>
            <a:off x="7948510" y="1753820"/>
            <a:ext cx="717587" cy="777915"/>
          </a:xfrm>
          <a:prstGeom prst="rect">
            <a:avLst/>
          </a:prstGeom>
        </p:spPr>
      </p:pic>
    </p:spTree>
    <p:extLst>
      <p:ext uri="{BB962C8B-B14F-4D97-AF65-F5344CB8AC3E}">
        <p14:creationId xmlns:p14="http://schemas.microsoft.com/office/powerpoint/2010/main" val="7522625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484584" y="1534654"/>
            <a:ext cx="8348420" cy="1272488"/>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800" b="0" i="0" u="none" strike="noStrike">
                <a:solidFill>
                  <a:srgbClr val="000000"/>
                </a:solidFill>
                <a:latin typeface="Source Sans Pro" charset="0"/>
              </a:rPr>
              <a:t>Kentler ve kasırgalar</a:t>
            </a:r>
            <a:endParaRPr lang="ca-ES" sz="1800">
              <a:solidFill>
                <a:schemeClr val="dk1"/>
              </a:solidFill>
            </a:endParaRPr>
          </a:p>
          <a:p>
            <a:pPr marL="285750" indent="-285750" algn="just" rtl="0">
              <a:lnSpc>
                <a:spcPct val="150000"/>
              </a:lnSpc>
              <a:spcBef>
                <a:spcPct val="0"/>
              </a:spcBef>
              <a:buFont typeface="Arial" pitchFamily="34" charset="0"/>
              <a:buChar char="•"/>
            </a:pPr>
            <a:r>
              <a:rPr lang="tr" sz="1800" b="1" i="0" u="none" strike="noStrike">
                <a:solidFill>
                  <a:srgbClr val="000000"/>
                </a:solidFill>
                <a:latin typeface="Source Sans Pro" charset="0"/>
              </a:rPr>
              <a:t>Aşırı dirençli tasarım: Daha yüksek bentler, setler ve duvarlar. </a:t>
            </a:r>
          </a:p>
          <a:p>
            <a:pPr marL="285750" indent="-285750" algn="just" rtl="0">
              <a:lnSpc>
                <a:spcPct val="150000"/>
              </a:lnSpc>
              <a:spcBef>
                <a:spcPct val="0"/>
              </a:spcBef>
              <a:buFont typeface="Arial" pitchFamily="34" charset="0"/>
              <a:buChar char="•"/>
            </a:pPr>
            <a:r>
              <a:rPr lang="tr" sz="1800" b="1" i="0" u="none" strike="noStrike">
                <a:solidFill>
                  <a:srgbClr val="000000"/>
                </a:solidFill>
                <a:latin typeface="Source Sans Pro" charset="0"/>
              </a:rPr>
              <a:t>Ancak başka bir kasırga tarafından vurulduğunda, şehir yeniden inşa edildiğinde eski hâline geri döner. Ancak sistem hâlâ savunmasızdır.</a:t>
            </a:r>
            <a:endParaRPr sz="18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a:t>
            </a:r>
            <a:endParaRPr lang="ca-ES"/>
          </a:p>
        </p:txBody>
      </p:sp>
      <p:sp>
        <p:nvSpPr>
          <p:cNvPr id="7" name="Google Shape;192;p8"/>
          <p:cNvSpPr txBox="1"/>
          <p:nvPr/>
        </p:nvSpPr>
        <p:spPr>
          <a:xfrm>
            <a:off x="314069" y="1014377"/>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direnç</a:t>
            </a:r>
          </a:p>
        </p:txBody>
      </p:sp>
      <p:cxnSp>
        <p:nvCxnSpPr>
          <p:cNvPr id="8" name="Google Shape;193;p8"/>
          <p:cNvCxnSpPr/>
          <p:nvPr/>
        </p:nvCxnSpPr>
        <p:spPr>
          <a:xfrm>
            <a:off x="314069" y="1455486"/>
            <a:ext cx="8053554" cy="0"/>
          </a:xfrm>
          <a:prstGeom prst="straightConnector1">
            <a:avLst/>
          </a:prstGeom>
          <a:noFill/>
          <a:ln w="28575" cap="flat" cmpd="sng">
            <a:solidFill>
              <a:schemeClr val="dk1"/>
            </a:solidFill>
            <a:prstDash val="solid"/>
            <a:round/>
            <a:headEnd type="none" w="sm" len="sm"/>
            <a:tailEnd type="none" w="sm" len="sm"/>
          </a:ln>
        </p:spPr>
      </p:cxnSp>
      <p:pic>
        <p:nvPicPr>
          <p:cNvPr id="4" name="Picture 3">
            <a:extLst>
              <a:ext uri="{FF2B5EF4-FFF2-40B4-BE49-F238E27FC236}">
                <a16:creationId xmlns:a16="http://schemas.microsoft.com/office/drawing/2014/main" id="{2B04185C-C563-4F10-21C4-964F67047DC2}"/>
              </a:ext>
            </a:extLst>
          </p:cNvPr>
          <p:cNvPicPr>
            <a:picLocks noChangeAspect="1"/>
          </p:cNvPicPr>
          <p:nvPr/>
        </p:nvPicPr>
        <p:blipFill>
          <a:blip r:embed="rId3"/>
          <a:stretch>
            <a:fillRect/>
          </a:stretch>
        </p:blipFill>
        <p:spPr>
          <a:xfrm>
            <a:off x="1838130" y="3252146"/>
            <a:ext cx="5872219" cy="3114181"/>
          </a:xfrm>
          <a:prstGeom prst="rect">
            <a:avLst/>
          </a:prstGeom>
        </p:spPr>
      </p:pic>
    </p:spTree>
    <p:extLst>
      <p:ext uri="{BB962C8B-B14F-4D97-AF65-F5344CB8AC3E}">
        <p14:creationId xmlns:p14="http://schemas.microsoft.com/office/powerpoint/2010/main" val="414307525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1500B84-18AC-4E61-9E96-BF2F456C4F1A}"/>
              </a:ext>
            </a:extLst>
          </p:cNvPr>
          <p:cNvGraphicFramePr/>
          <p:nvPr>
            <p:extLst>
              <p:ext uri="{D42A27DB-BD31-4B8C-83A1-F6EECF244321}">
                <p14:modId xmlns:p14="http://schemas.microsoft.com/office/powerpoint/2010/main" val="4146279011"/>
              </p:ext>
            </p:extLst>
          </p:nvPr>
        </p:nvGraphicFramePr>
        <p:xfrm>
          <a:off x="167997" y="3061915"/>
          <a:ext cx="8808006" cy="3783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110</a:t>
            </a:r>
            <a:endParaRPr lang="ca-ES"/>
          </a:p>
        </p:txBody>
      </p:sp>
      <p:sp>
        <p:nvSpPr>
          <p:cNvPr id="7" name="Google Shape;192;p8"/>
          <p:cNvSpPr txBox="1"/>
          <p:nvPr/>
        </p:nvSpPr>
        <p:spPr>
          <a:xfrm>
            <a:off x="323594" y="883903"/>
            <a:ext cx="6151267" cy="312971"/>
          </a:xfrm>
          <a:prstGeom prst="rect">
            <a:avLst/>
          </a:prstGeom>
          <a:noFill/>
          <a:ln>
            <a:noFill/>
          </a:ln>
        </p:spPr>
        <p:txBody>
          <a:bodyPr spcFirstLastPara="1" wrap="square" lIns="64500" tIns="32231" rIns="64500" bIns="32231" anchor="t" anchorCtr="0">
            <a:noAutofit/>
          </a:bodyPr>
          <a:lstStyle/>
          <a:p>
            <a:pPr rtl="0"/>
            <a:r>
              <a:rPr lang="tr" sz="2000" b="1" i="0" u="none" strike="noStrike">
                <a:latin typeface="Source Sans Pro" charset="0"/>
                <a:ea typeface="Source Sans Pro" charset="0"/>
              </a:rPr>
              <a:t>Brezilya'nın BELO HORIZONTE kenti</a:t>
            </a:r>
          </a:p>
        </p:txBody>
      </p:sp>
      <p:cxnSp>
        <p:nvCxnSpPr>
          <p:cNvPr id="8" name="Google Shape;193;p8"/>
          <p:cNvCxnSpPr/>
          <p:nvPr/>
        </p:nvCxnSpPr>
        <p:spPr>
          <a:xfrm>
            <a:off x="323594" y="1325013"/>
            <a:ext cx="5096131" cy="0"/>
          </a:xfrm>
          <a:prstGeom prst="straightConnector1">
            <a:avLst/>
          </a:prstGeom>
          <a:noFill/>
          <a:ln w="28575" cap="flat" cmpd="sng">
            <a:solidFill>
              <a:schemeClr val="dk1"/>
            </a:solidFill>
            <a:prstDash val="solid"/>
            <a:round/>
            <a:headEnd type="none" w="sm" len="sm"/>
            <a:tailEnd type="none" w="sm" len="sm"/>
          </a:ln>
        </p:spPr>
      </p:cxnSp>
      <p:sp>
        <p:nvSpPr>
          <p:cNvPr id="20" name="TextBox 19">
            <a:extLst>
              <a:ext uri="{FF2B5EF4-FFF2-40B4-BE49-F238E27FC236}">
                <a16:creationId xmlns:a16="http://schemas.microsoft.com/office/drawing/2014/main" id="{C52E8940-AC8D-442C-AF9C-731C0CDB9E7B}"/>
              </a:ext>
            </a:extLst>
          </p:cNvPr>
          <p:cNvSpPr txBox="1"/>
          <p:nvPr/>
        </p:nvSpPr>
        <p:spPr>
          <a:xfrm>
            <a:off x="519850" y="1634823"/>
            <a:ext cx="5033226" cy="1384995"/>
          </a:xfrm>
          <a:prstGeom prst="rect">
            <a:avLst/>
          </a:prstGeom>
          <a:noFill/>
        </p:spPr>
        <p:txBody>
          <a:bodyPr wrap="square">
            <a:noAutofit/>
          </a:bodyPr>
          <a:lstStyle/>
          <a:p>
            <a:pPr rtl="0"/>
            <a:r>
              <a:rPr lang="tr" sz="1400" b="1" i="0" u="none" strike="noStrike">
                <a:latin typeface="Source Sans Pro" charset="0"/>
                <a:ea typeface="Source Sans Pro" charset="0"/>
              </a:rPr>
              <a:t>Belo Horizonte'nin dirençliliği karşısındaki zorluklar</a:t>
            </a:r>
          </a:p>
          <a:p>
            <a:pPr marL="285750" indent="-285750" algn="just" rtl="0">
              <a:buFont typeface="Arial" pitchFamily="34" charset="0"/>
              <a:buChar char="•"/>
            </a:pPr>
            <a:r>
              <a:rPr lang="tr" sz="1400" b="0" i="0" u="none" strike="noStrike">
                <a:latin typeface="Source Sans Pro" charset="0"/>
                <a:ea typeface="Source Sans Pro" charset="0"/>
              </a:rPr>
              <a:t>	Belo Horizonte ve komşu belediyelerin topraklarında yaşayan düşük gelirli nüfus, sel ve toprak kaymalarına karşı daha savunmasızdır</a:t>
            </a:r>
          </a:p>
          <a:p>
            <a:pPr marL="285750" indent="-285750" rtl="0">
              <a:buFont typeface="Arial" pitchFamily="34" charset="0"/>
              <a:buChar char="•"/>
            </a:pPr>
            <a:r>
              <a:rPr lang="tr" sz="1400" b="1" i="0" u="none" strike="noStrike">
                <a:latin typeface="Source Sans Pro" charset="0"/>
                <a:ea typeface="Source Sans Pro" charset="0"/>
              </a:rPr>
              <a:t>Belo Horizonte'de dirençlilik oluşturma unsurları</a:t>
            </a:r>
          </a:p>
          <a:p>
            <a:pPr marL="285750" indent="-285750">
              <a:buFont typeface="Arial" pitchFamily="34" charset="0"/>
              <a:buChar char="•"/>
            </a:pPr>
            <a:endParaRPr lang="en-US" sz="1400" b="1">
              <a:latin typeface="Source Sans Pro" panose="020B0503030403020204" pitchFamily="34" charset="0"/>
              <a:ea typeface="Source Sans Pro" panose="020B0503030403020204" pitchFamily="34" charset="0"/>
            </a:endParaRPr>
          </a:p>
        </p:txBody>
      </p:sp>
      <p:pic>
        <p:nvPicPr>
          <p:cNvPr id="5" name="Picture 4" descr="A city with trees and buildings&#10;&#10;Description automatically generated">
            <a:extLst>
              <a:ext uri="{FF2B5EF4-FFF2-40B4-BE49-F238E27FC236}">
                <a16:creationId xmlns:a16="http://schemas.microsoft.com/office/drawing/2014/main" id="{68BD49BA-5DBA-BE73-58D4-86AAF69D04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7680" y="1279755"/>
            <a:ext cx="3011648" cy="1740063"/>
          </a:xfrm>
          <a:prstGeom prst="rect">
            <a:avLst/>
          </a:prstGeom>
        </p:spPr>
      </p:pic>
    </p:spTree>
    <p:extLst>
      <p:ext uri="{BB962C8B-B14F-4D97-AF65-F5344CB8AC3E}">
        <p14:creationId xmlns:p14="http://schemas.microsoft.com/office/powerpoint/2010/main" val="43782576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1500B84-18AC-4E61-9E96-BF2F456C4F1A}"/>
              </a:ext>
            </a:extLst>
          </p:cNvPr>
          <p:cNvGraphicFramePr/>
          <p:nvPr>
            <p:extLst>
              <p:ext uri="{D42A27DB-BD31-4B8C-83A1-F6EECF244321}">
                <p14:modId xmlns:p14="http://schemas.microsoft.com/office/powerpoint/2010/main" val="3514541758"/>
              </p:ext>
            </p:extLst>
          </p:nvPr>
        </p:nvGraphicFramePr>
        <p:xfrm>
          <a:off x="406575" y="2711586"/>
          <a:ext cx="8537400" cy="37089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111</a:t>
            </a:r>
            <a:endParaRPr lang="ca-ES"/>
          </a:p>
        </p:txBody>
      </p:sp>
      <p:sp>
        <p:nvSpPr>
          <p:cNvPr id="7" name="Google Shape;192;p8"/>
          <p:cNvSpPr txBox="1"/>
          <p:nvPr/>
        </p:nvSpPr>
        <p:spPr>
          <a:xfrm>
            <a:off x="314069" y="838498"/>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Birleşik Krallık'ın CARDIFF kenti</a:t>
            </a:r>
          </a:p>
        </p:txBody>
      </p:sp>
      <p:cxnSp>
        <p:nvCxnSpPr>
          <p:cNvPr id="8" name="Google Shape;193;p8"/>
          <p:cNvCxnSpPr/>
          <p:nvPr/>
        </p:nvCxnSpPr>
        <p:spPr>
          <a:xfrm>
            <a:off x="314069" y="1279608"/>
            <a:ext cx="5534281" cy="0"/>
          </a:xfrm>
          <a:prstGeom prst="straightConnector1">
            <a:avLst/>
          </a:prstGeom>
          <a:noFill/>
          <a:ln w="28575" cap="flat" cmpd="sng">
            <a:solidFill>
              <a:schemeClr val="dk1"/>
            </a:solidFill>
            <a:prstDash val="solid"/>
            <a:round/>
            <a:headEnd type="none" w="sm" len="sm"/>
            <a:tailEnd type="none" w="sm" len="sm"/>
          </a:ln>
        </p:spPr>
      </p:cxnSp>
      <p:sp>
        <p:nvSpPr>
          <p:cNvPr id="20" name="TextBox 19">
            <a:extLst>
              <a:ext uri="{FF2B5EF4-FFF2-40B4-BE49-F238E27FC236}">
                <a16:creationId xmlns:a16="http://schemas.microsoft.com/office/drawing/2014/main" id="{C52E8940-AC8D-442C-AF9C-731C0CDB9E7B}"/>
              </a:ext>
            </a:extLst>
          </p:cNvPr>
          <p:cNvSpPr txBox="1"/>
          <p:nvPr/>
        </p:nvSpPr>
        <p:spPr>
          <a:xfrm>
            <a:off x="406575" y="1407748"/>
            <a:ext cx="5859071" cy="1384995"/>
          </a:xfrm>
          <a:prstGeom prst="rect">
            <a:avLst/>
          </a:prstGeom>
          <a:noFill/>
        </p:spPr>
        <p:txBody>
          <a:bodyPr wrap="square">
            <a:noAutofit/>
          </a:bodyPr>
          <a:lstStyle/>
          <a:p>
            <a:pPr rtl="0"/>
            <a:r>
              <a:rPr lang="tr" sz="1400" b="1" i="0" u="none" strike="noStrike" dirty="0">
                <a:latin typeface="Source Sans Pro" charset="0"/>
                <a:ea typeface="Source Sans Pro" charset="0"/>
              </a:rPr>
              <a:t>Cardiff'in dirençliliği karşısındaki zorluklar </a:t>
            </a:r>
          </a:p>
          <a:p>
            <a:pPr marL="285750" indent="-285750" rtl="0">
              <a:buFont typeface="Arial" pitchFamily="34" charset="0"/>
              <a:buChar char="•"/>
            </a:pPr>
            <a:r>
              <a:rPr lang="tr" sz="1400" b="0" i="0" u="none" strike="noStrike" dirty="0">
                <a:latin typeface="Source Sans Pro" charset="0"/>
                <a:ea typeface="Source Sans Pro" charset="0"/>
              </a:rPr>
              <a:t>Küresel rekabette vasıflı işçilere ihtiyaç duyulurken, düşük vasıflı iş gücünün sürece katılımı büyük önem taşımaktadır.</a:t>
            </a:r>
          </a:p>
          <a:p>
            <a:pPr marL="285750" indent="-285750" rtl="0">
              <a:buFont typeface="Arial" pitchFamily="34" charset="0"/>
              <a:buChar char="•"/>
            </a:pPr>
            <a:r>
              <a:rPr lang="tr" sz="1400" b="0" i="0" u="none" strike="noStrike" dirty="0">
                <a:latin typeface="Source Sans Pro" charset="0"/>
                <a:ea typeface="Source Sans Pro" charset="0"/>
              </a:rPr>
              <a:t>Artan nüfus akışıyla birlikte kompakt bir şehrin inşası</a:t>
            </a:r>
          </a:p>
          <a:p>
            <a:pPr marL="285750" indent="-285750" rtl="0">
              <a:buFont typeface="Arial" pitchFamily="34" charset="0"/>
              <a:buChar char="•"/>
            </a:pPr>
            <a:r>
              <a:rPr lang="tr" sz="1400" b="0" i="0" u="none" strike="noStrike" dirty="0">
                <a:latin typeface="Source Sans Pro" charset="0"/>
                <a:ea typeface="Source Sans Pro" charset="0"/>
              </a:rPr>
              <a:t>Büyüyen bir şehirde toplumsal eşitsizlik</a:t>
            </a:r>
          </a:p>
          <a:p>
            <a:pPr rtl="0"/>
            <a:r>
              <a:rPr lang="tr-TR" sz="1400" b="1" i="0" u="none" strike="noStrike" dirty="0">
                <a:latin typeface="Source Sans Pro" charset="0"/>
                <a:ea typeface="Source Sans Pro" charset="0"/>
              </a:rPr>
              <a:t>Cardiff'te dirençlilik oluşturma unsurları</a:t>
            </a:r>
            <a:endParaRPr lang="tr" sz="1400" b="1" i="0" u="none" strike="noStrike" dirty="0">
              <a:latin typeface="Source Sans Pro" charset="0"/>
              <a:ea typeface="Source Sans Pro" charset="0"/>
            </a:endParaRPr>
          </a:p>
        </p:txBody>
      </p:sp>
      <p:pic>
        <p:nvPicPr>
          <p:cNvPr id="5" name="Picture 4" descr="A large building with a clock tower and a large building with a large dome&#10;&#10;Description automatically generated">
            <a:extLst>
              <a:ext uri="{FF2B5EF4-FFF2-40B4-BE49-F238E27FC236}">
                <a16:creationId xmlns:a16="http://schemas.microsoft.com/office/drawing/2014/main" id="{FA9D0E9A-1C1A-0A9F-FFC8-FA9101E9FB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5646" y="877750"/>
            <a:ext cx="2646466" cy="1763208"/>
          </a:xfrm>
          <a:prstGeom prst="rect">
            <a:avLst/>
          </a:prstGeom>
        </p:spPr>
      </p:pic>
      <p:sp>
        <p:nvSpPr>
          <p:cNvPr id="3" name="Rectangle 1">
            <a:extLst>
              <a:ext uri="{FF2B5EF4-FFF2-40B4-BE49-F238E27FC236}">
                <a16:creationId xmlns:a16="http://schemas.microsoft.com/office/drawing/2014/main" id="{2D5A4B71-969B-CDB7-CF81-5BDB6635DCF4}"/>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tr-TR" sz="1000" b="0" i="0" u="none" strike="noStrike" cap="none" normalizeH="0" baseline="0">
                <a:ln>
                  <a:noFill/>
                </a:ln>
                <a:solidFill>
                  <a:srgbClr val="FFFFFF"/>
                </a:solidFill>
                <a:effectLst/>
                <a:latin typeface="inherit"/>
              </a:rPr>
              <a:t>Cardiff'te dirençlilik oluşturma unsurları</a:t>
            </a:r>
            <a:r>
              <a:rPr kumimoji="0" lang="tr-TR" altLang="tr-TR" sz="600" b="0" i="0" u="none" strike="noStrike" cap="none" normalizeH="0" baseline="0">
                <a:ln>
                  <a:noFill/>
                </a:ln>
                <a:solidFill>
                  <a:schemeClr val="tx1"/>
                </a:solidFill>
                <a:effectLst/>
              </a:rPr>
              <a:t> </a:t>
            </a:r>
            <a:endParaRPr kumimoji="0" lang="tr-TR" altLang="tr-TR"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207120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1500B84-18AC-4E61-9E96-BF2F456C4F1A}"/>
              </a:ext>
            </a:extLst>
          </p:cNvPr>
          <p:cNvGraphicFramePr/>
          <p:nvPr>
            <p:extLst>
              <p:ext uri="{D42A27DB-BD31-4B8C-83A1-F6EECF244321}">
                <p14:modId xmlns:p14="http://schemas.microsoft.com/office/powerpoint/2010/main" val="3191206638"/>
              </p:ext>
            </p:extLst>
          </p:nvPr>
        </p:nvGraphicFramePr>
        <p:xfrm>
          <a:off x="292640" y="2208999"/>
          <a:ext cx="8824797" cy="4190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112</a:t>
            </a:r>
            <a:endParaRPr lang="ca-ES"/>
          </a:p>
        </p:txBody>
      </p:sp>
      <p:sp>
        <p:nvSpPr>
          <p:cNvPr id="7" name="Google Shape;192;p8"/>
          <p:cNvSpPr txBox="1"/>
          <p:nvPr/>
        </p:nvSpPr>
        <p:spPr>
          <a:xfrm>
            <a:off x="321302" y="642566"/>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latin typeface="Source Sans Pro" charset="0"/>
                <a:ea typeface="Source Sans Pro" charset="0"/>
                <a:cs typeface="Source Sans Pro" charset="0"/>
                <a:sym typeface="Source Sans Pro" charset="0"/>
              </a:rPr>
              <a:t>Japonya'nın KOBE kenti</a:t>
            </a:r>
          </a:p>
        </p:txBody>
      </p:sp>
      <p:cxnSp>
        <p:nvCxnSpPr>
          <p:cNvPr id="8" name="Google Shape;193;p8"/>
          <p:cNvCxnSpPr/>
          <p:nvPr/>
        </p:nvCxnSpPr>
        <p:spPr>
          <a:xfrm>
            <a:off x="321302" y="1095142"/>
            <a:ext cx="5010406" cy="0"/>
          </a:xfrm>
          <a:prstGeom prst="straightConnector1">
            <a:avLst/>
          </a:prstGeom>
          <a:noFill/>
          <a:ln w="28575" cap="flat" cmpd="sng">
            <a:solidFill>
              <a:schemeClr val="dk1"/>
            </a:solidFill>
            <a:prstDash val="solid"/>
            <a:round/>
            <a:headEnd type="none" w="sm" len="sm"/>
            <a:tailEnd type="none" w="sm" len="sm"/>
          </a:ln>
        </p:spPr>
      </p:cxnSp>
      <p:sp>
        <p:nvSpPr>
          <p:cNvPr id="20" name="TextBox 19">
            <a:extLst>
              <a:ext uri="{FF2B5EF4-FFF2-40B4-BE49-F238E27FC236}">
                <a16:creationId xmlns:a16="http://schemas.microsoft.com/office/drawing/2014/main" id="{C52E8940-AC8D-442C-AF9C-731C0CDB9E7B}"/>
              </a:ext>
            </a:extLst>
          </p:cNvPr>
          <p:cNvSpPr txBox="1"/>
          <p:nvPr/>
        </p:nvSpPr>
        <p:spPr>
          <a:xfrm>
            <a:off x="292640" y="1095142"/>
            <a:ext cx="6412846" cy="954107"/>
          </a:xfrm>
          <a:prstGeom prst="rect">
            <a:avLst/>
          </a:prstGeom>
          <a:noFill/>
        </p:spPr>
        <p:txBody>
          <a:bodyPr wrap="square">
            <a:noAutofit/>
          </a:bodyPr>
          <a:lstStyle/>
          <a:p>
            <a:pPr rtl="0"/>
            <a:r>
              <a:rPr lang="tr" sz="1400" b="1" i="0" u="none" strike="noStrike" dirty="0">
                <a:latin typeface="Source Sans Pro" charset="0"/>
                <a:ea typeface="Source Sans Pro" charset="0"/>
              </a:rPr>
              <a:t>Kobe'nin dirençliliği karşısındaki zorluklar</a:t>
            </a:r>
          </a:p>
          <a:p>
            <a:pPr marL="285750" indent="-285750" rtl="0">
              <a:buFont typeface="Arial" pitchFamily="34" charset="0"/>
              <a:buChar char="•"/>
            </a:pPr>
            <a:r>
              <a:rPr lang="tr" sz="1400" b="0" i="0" u="none" strike="noStrike" dirty="0">
                <a:latin typeface="Source Sans Pro" charset="0"/>
                <a:ea typeface="Source Sans Pro" charset="0"/>
              </a:rPr>
              <a:t>Kentsel yeniden geliştirme ve doğal afetlere karşı dirençliliğin artırılması</a:t>
            </a:r>
          </a:p>
          <a:p>
            <a:pPr marL="285750" indent="-285750" rtl="0">
              <a:buFont typeface="Arial" pitchFamily="34" charset="0"/>
              <a:buChar char="•"/>
            </a:pPr>
            <a:r>
              <a:rPr lang="tr" sz="1400" b="0" i="0" u="none" strike="noStrike" dirty="0">
                <a:latin typeface="Source Sans Pro" charset="0"/>
                <a:ea typeface="Source Sans Pro" charset="0"/>
              </a:rPr>
              <a:t>Ekonominin yeniden canlandırılması ve yeni bir Kobe sanayi merkezinin oluşturulması</a:t>
            </a:r>
          </a:p>
          <a:p>
            <a:pPr rtl="0"/>
            <a:r>
              <a:rPr lang="tr" sz="1400" b="1" i="0" u="none" strike="noStrike" dirty="0">
                <a:latin typeface="Source Sans Pro" charset="0"/>
                <a:ea typeface="Source Sans Pro" charset="0"/>
              </a:rPr>
              <a:t>Kobe'de direncin oluşturulmasına ilişkin unsurlar</a:t>
            </a:r>
          </a:p>
        </p:txBody>
      </p:sp>
      <p:pic>
        <p:nvPicPr>
          <p:cNvPr id="6" name="Picture 5" descr="A boat in the water next to a city&#10;&#10;Description automatically generated">
            <a:extLst>
              <a:ext uri="{FF2B5EF4-FFF2-40B4-BE49-F238E27FC236}">
                <a16:creationId xmlns:a16="http://schemas.microsoft.com/office/drawing/2014/main" id="{8BBFFE17-A297-97AB-22F2-11DC4572FA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6343" y="821983"/>
            <a:ext cx="2598967" cy="1731562"/>
          </a:xfrm>
          <a:prstGeom prst="rect">
            <a:avLst/>
          </a:prstGeom>
        </p:spPr>
      </p:pic>
    </p:spTree>
    <p:extLst>
      <p:ext uri="{BB962C8B-B14F-4D97-AF65-F5344CB8AC3E}">
        <p14:creationId xmlns:p14="http://schemas.microsoft.com/office/powerpoint/2010/main" val="29181784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1500B84-18AC-4E61-9E96-BF2F456C4F1A}"/>
              </a:ext>
            </a:extLst>
          </p:cNvPr>
          <p:cNvGraphicFramePr/>
          <p:nvPr>
            <p:extLst>
              <p:ext uri="{D42A27DB-BD31-4B8C-83A1-F6EECF244321}">
                <p14:modId xmlns:p14="http://schemas.microsoft.com/office/powerpoint/2010/main" val="4292651273"/>
              </p:ext>
            </p:extLst>
          </p:nvPr>
        </p:nvGraphicFramePr>
        <p:xfrm>
          <a:off x="410526" y="2145210"/>
          <a:ext cx="8394525" cy="4190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113</a:t>
            </a:r>
            <a:endParaRPr lang="ca-ES"/>
          </a:p>
        </p:txBody>
      </p:sp>
      <p:sp>
        <p:nvSpPr>
          <p:cNvPr id="7" name="Google Shape;192;p8"/>
          <p:cNvSpPr txBox="1"/>
          <p:nvPr/>
        </p:nvSpPr>
        <p:spPr>
          <a:xfrm>
            <a:off x="374737" y="999349"/>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Japonya, KYOTO kenti</a:t>
            </a:r>
          </a:p>
        </p:txBody>
      </p:sp>
      <p:cxnSp>
        <p:nvCxnSpPr>
          <p:cNvPr id="8" name="Google Shape;193;p8"/>
          <p:cNvCxnSpPr/>
          <p:nvPr/>
        </p:nvCxnSpPr>
        <p:spPr>
          <a:xfrm>
            <a:off x="374737" y="1440459"/>
            <a:ext cx="4492538" cy="0"/>
          </a:xfrm>
          <a:prstGeom prst="straightConnector1">
            <a:avLst/>
          </a:prstGeom>
          <a:noFill/>
          <a:ln w="28575" cap="flat" cmpd="sng">
            <a:solidFill>
              <a:schemeClr val="dk1"/>
            </a:solidFill>
            <a:prstDash val="solid"/>
            <a:round/>
            <a:headEnd type="none" w="sm" len="sm"/>
            <a:tailEnd type="none" w="sm" len="sm"/>
          </a:ln>
        </p:spPr>
      </p:cxnSp>
      <p:sp>
        <p:nvSpPr>
          <p:cNvPr id="20" name="TextBox 19">
            <a:extLst>
              <a:ext uri="{FF2B5EF4-FFF2-40B4-BE49-F238E27FC236}">
                <a16:creationId xmlns:a16="http://schemas.microsoft.com/office/drawing/2014/main" id="{C52E8940-AC8D-442C-AF9C-731C0CDB9E7B}"/>
              </a:ext>
            </a:extLst>
          </p:cNvPr>
          <p:cNvSpPr txBox="1"/>
          <p:nvPr/>
        </p:nvSpPr>
        <p:spPr>
          <a:xfrm>
            <a:off x="410526" y="1440459"/>
            <a:ext cx="4336011" cy="738664"/>
          </a:xfrm>
          <a:prstGeom prst="rect">
            <a:avLst/>
          </a:prstGeom>
          <a:noFill/>
        </p:spPr>
        <p:txBody>
          <a:bodyPr wrap="square">
            <a:noAutofit/>
          </a:bodyPr>
          <a:lstStyle/>
          <a:p>
            <a:pPr rtl="0"/>
            <a:r>
              <a:rPr lang="tr" sz="1400" b="1" i="0" u="none" strike="noStrike" dirty="0">
                <a:latin typeface="Source Sans Pro" charset="0"/>
                <a:ea typeface="Source Sans Pro" charset="0"/>
              </a:rPr>
              <a:t>Kyoto'nun dirençliliği karşısındaki zorluklar</a:t>
            </a:r>
          </a:p>
          <a:p>
            <a:pPr marL="285750" indent="-285750" rtl="0">
              <a:buFont typeface="Arial" pitchFamily="34" charset="0"/>
              <a:buChar char="•"/>
            </a:pPr>
            <a:r>
              <a:rPr lang="tr" sz="1400" b="0" i="0" u="none" strike="noStrike" dirty="0">
                <a:latin typeface="Source Sans Pro" charset="0"/>
                <a:ea typeface="Source Sans Pro" charset="0"/>
              </a:rPr>
              <a:t>Kuzeydeki ekonomik ve demografik gerilim</a:t>
            </a:r>
          </a:p>
          <a:p>
            <a:pPr rtl="0"/>
            <a:r>
              <a:rPr lang="tr" sz="1400" b="1" i="0" u="none" strike="noStrike" dirty="0">
                <a:latin typeface="Source Sans Pro" charset="0"/>
                <a:ea typeface="Source Sans Pro" charset="0"/>
              </a:rPr>
              <a:t>Kyoto'da dirençlilik oluşturma unsurları</a:t>
            </a:r>
          </a:p>
        </p:txBody>
      </p:sp>
      <p:pic>
        <p:nvPicPr>
          <p:cNvPr id="3" name="Picture 2">
            <a:extLst>
              <a:ext uri="{FF2B5EF4-FFF2-40B4-BE49-F238E27FC236}">
                <a16:creationId xmlns:a16="http://schemas.microsoft.com/office/drawing/2014/main" id="{6BD9AC59-B717-DC79-3390-12602733878F}"/>
              </a:ext>
            </a:extLst>
          </p:cNvPr>
          <p:cNvPicPr>
            <a:picLocks noChangeAspect="1"/>
          </p:cNvPicPr>
          <p:nvPr/>
        </p:nvPicPr>
        <p:blipFill>
          <a:blip r:embed="rId8"/>
          <a:stretch>
            <a:fillRect/>
          </a:stretch>
        </p:blipFill>
        <p:spPr>
          <a:xfrm>
            <a:off x="5805175" y="999349"/>
            <a:ext cx="2964087" cy="1447172"/>
          </a:xfrm>
          <a:prstGeom prst="rect">
            <a:avLst/>
          </a:prstGeom>
        </p:spPr>
      </p:pic>
    </p:spTree>
    <p:extLst>
      <p:ext uri="{BB962C8B-B14F-4D97-AF65-F5344CB8AC3E}">
        <p14:creationId xmlns:p14="http://schemas.microsoft.com/office/powerpoint/2010/main" val="398852501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1500B84-18AC-4E61-9E96-BF2F456C4F1A}"/>
              </a:ext>
            </a:extLst>
          </p:cNvPr>
          <p:cNvGraphicFramePr/>
          <p:nvPr>
            <p:extLst>
              <p:ext uri="{D42A27DB-BD31-4B8C-83A1-F6EECF244321}">
                <p14:modId xmlns:p14="http://schemas.microsoft.com/office/powerpoint/2010/main" val="3809070892"/>
              </p:ext>
            </p:extLst>
          </p:nvPr>
        </p:nvGraphicFramePr>
        <p:xfrm>
          <a:off x="384525" y="2206086"/>
          <a:ext cx="8630785" cy="4170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114</a:t>
            </a:r>
            <a:endParaRPr lang="ca-ES"/>
          </a:p>
        </p:txBody>
      </p:sp>
      <p:sp>
        <p:nvSpPr>
          <p:cNvPr id="7" name="Google Shape;192;p8"/>
          <p:cNvSpPr txBox="1"/>
          <p:nvPr/>
        </p:nvSpPr>
        <p:spPr>
          <a:xfrm>
            <a:off x="384526" y="751606"/>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Portekiz'in LİZBON kenti</a:t>
            </a:r>
          </a:p>
        </p:txBody>
      </p:sp>
      <p:cxnSp>
        <p:nvCxnSpPr>
          <p:cNvPr id="8" name="Google Shape;193;p8"/>
          <p:cNvCxnSpPr/>
          <p:nvPr/>
        </p:nvCxnSpPr>
        <p:spPr>
          <a:xfrm>
            <a:off x="384526" y="1192716"/>
            <a:ext cx="5616224" cy="0"/>
          </a:xfrm>
          <a:prstGeom prst="straightConnector1">
            <a:avLst/>
          </a:prstGeom>
          <a:noFill/>
          <a:ln w="28575" cap="flat" cmpd="sng">
            <a:solidFill>
              <a:schemeClr val="dk1"/>
            </a:solidFill>
            <a:prstDash val="solid"/>
            <a:round/>
            <a:headEnd type="none" w="sm" len="sm"/>
            <a:tailEnd type="none" w="sm" len="sm"/>
          </a:ln>
        </p:spPr>
      </p:cxnSp>
      <p:sp>
        <p:nvSpPr>
          <p:cNvPr id="20" name="TextBox 19">
            <a:extLst>
              <a:ext uri="{FF2B5EF4-FFF2-40B4-BE49-F238E27FC236}">
                <a16:creationId xmlns:a16="http://schemas.microsoft.com/office/drawing/2014/main" id="{C52E8940-AC8D-442C-AF9C-731C0CDB9E7B}"/>
              </a:ext>
            </a:extLst>
          </p:cNvPr>
          <p:cNvSpPr txBox="1"/>
          <p:nvPr/>
        </p:nvSpPr>
        <p:spPr>
          <a:xfrm>
            <a:off x="384525" y="1272555"/>
            <a:ext cx="6151267" cy="1169551"/>
          </a:xfrm>
          <a:prstGeom prst="rect">
            <a:avLst/>
          </a:prstGeom>
          <a:noFill/>
        </p:spPr>
        <p:txBody>
          <a:bodyPr wrap="square">
            <a:noAutofit/>
          </a:bodyPr>
          <a:lstStyle/>
          <a:p>
            <a:pPr rtl="0"/>
            <a:r>
              <a:rPr lang="tr" sz="1200" b="1" i="0" u="none" strike="noStrike" dirty="0">
                <a:latin typeface="Source Sans Pro" charset="0"/>
                <a:ea typeface="Source Sans Pro" charset="0"/>
              </a:rPr>
              <a:t>Lizbon'un dirençliliği karşısındaki zorluklar</a:t>
            </a:r>
          </a:p>
          <a:p>
            <a:pPr marL="285750" indent="-285750" rtl="0">
              <a:buFont typeface="Arial" pitchFamily="34" charset="0"/>
              <a:buChar char="•"/>
            </a:pPr>
            <a:r>
              <a:rPr lang="tr" sz="1200" b="0" i="0" u="none" strike="noStrike" dirty="0">
                <a:latin typeface="Source Sans Pro" charset="0"/>
                <a:ea typeface="Source Sans Pro" charset="0"/>
              </a:rPr>
              <a:t>Turizme ek olarak uluslararası rekabet gücü olan sektörlerin teşvik edilmesine duyulan ihtiyaç</a:t>
            </a:r>
          </a:p>
          <a:p>
            <a:pPr marL="285750" indent="-285750" rtl="0">
              <a:buFont typeface="Arial" pitchFamily="34" charset="0"/>
              <a:buChar char="•"/>
            </a:pPr>
            <a:r>
              <a:rPr lang="tr" sz="1200" b="0" i="0" u="none" strike="noStrike" dirty="0">
                <a:latin typeface="Source Sans Pro" charset="0"/>
                <a:ea typeface="Source Sans Pro" charset="0"/>
              </a:rPr>
              <a:t>Toplumsal kapsayıcılık ve kentsel dönüşüm</a:t>
            </a:r>
          </a:p>
          <a:p>
            <a:pPr rtl="0"/>
            <a:r>
              <a:rPr lang="tr" sz="1200" b="1" i="0" u="none" strike="noStrike" dirty="0">
                <a:latin typeface="Source Sans Pro" charset="0"/>
                <a:ea typeface="Source Sans Pro" charset="0"/>
              </a:rPr>
              <a:t>Lizbon'da dirençlilik oluşturma unsurları</a:t>
            </a:r>
          </a:p>
        </p:txBody>
      </p:sp>
      <p:pic>
        <p:nvPicPr>
          <p:cNvPr id="3" name="Picture 2">
            <a:extLst>
              <a:ext uri="{FF2B5EF4-FFF2-40B4-BE49-F238E27FC236}">
                <a16:creationId xmlns:a16="http://schemas.microsoft.com/office/drawing/2014/main" id="{68026F37-2CDF-64EE-CC85-29234FC9F8DB}"/>
              </a:ext>
            </a:extLst>
          </p:cNvPr>
          <p:cNvPicPr>
            <a:picLocks noChangeAspect="1"/>
          </p:cNvPicPr>
          <p:nvPr/>
        </p:nvPicPr>
        <p:blipFill>
          <a:blip r:embed="rId8"/>
          <a:stretch>
            <a:fillRect/>
          </a:stretch>
        </p:blipFill>
        <p:spPr>
          <a:xfrm>
            <a:off x="6381750" y="709178"/>
            <a:ext cx="2476500" cy="1857375"/>
          </a:xfrm>
          <a:prstGeom prst="rect">
            <a:avLst/>
          </a:prstGeom>
        </p:spPr>
      </p:pic>
    </p:spTree>
    <p:extLst>
      <p:ext uri="{BB962C8B-B14F-4D97-AF65-F5344CB8AC3E}">
        <p14:creationId xmlns:p14="http://schemas.microsoft.com/office/powerpoint/2010/main" val="332354577"/>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1500B84-18AC-4E61-9E96-BF2F456C4F1A}"/>
              </a:ext>
            </a:extLst>
          </p:cNvPr>
          <p:cNvGraphicFramePr/>
          <p:nvPr>
            <p:extLst>
              <p:ext uri="{D42A27DB-BD31-4B8C-83A1-F6EECF244321}">
                <p14:modId xmlns:p14="http://schemas.microsoft.com/office/powerpoint/2010/main" val="190360002"/>
              </p:ext>
            </p:extLst>
          </p:nvPr>
        </p:nvGraphicFramePr>
        <p:xfrm>
          <a:off x="443312" y="2185634"/>
          <a:ext cx="7925691" cy="4190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115</a:t>
            </a:r>
            <a:endParaRPr lang="ca-ES"/>
          </a:p>
        </p:txBody>
      </p:sp>
      <p:sp>
        <p:nvSpPr>
          <p:cNvPr id="7" name="Google Shape;192;p8"/>
          <p:cNvSpPr txBox="1"/>
          <p:nvPr/>
        </p:nvSpPr>
        <p:spPr>
          <a:xfrm>
            <a:off x="377998" y="740660"/>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Norveç'in OSLO kenti</a:t>
            </a:r>
          </a:p>
        </p:txBody>
      </p:sp>
      <p:cxnSp>
        <p:nvCxnSpPr>
          <p:cNvPr id="8" name="Google Shape;193;p8"/>
          <p:cNvCxnSpPr/>
          <p:nvPr/>
        </p:nvCxnSpPr>
        <p:spPr>
          <a:xfrm>
            <a:off x="377998" y="1181770"/>
            <a:ext cx="3946352" cy="0"/>
          </a:xfrm>
          <a:prstGeom prst="straightConnector1">
            <a:avLst/>
          </a:prstGeom>
          <a:noFill/>
          <a:ln w="28575" cap="flat" cmpd="sng">
            <a:solidFill>
              <a:schemeClr val="dk1"/>
            </a:solidFill>
            <a:prstDash val="solid"/>
            <a:round/>
            <a:headEnd type="none" w="sm" len="sm"/>
            <a:tailEnd type="none" w="sm" len="sm"/>
          </a:ln>
        </p:spPr>
      </p:cxnSp>
      <p:sp>
        <p:nvSpPr>
          <p:cNvPr id="20" name="TextBox 19">
            <a:extLst>
              <a:ext uri="{FF2B5EF4-FFF2-40B4-BE49-F238E27FC236}">
                <a16:creationId xmlns:a16="http://schemas.microsoft.com/office/drawing/2014/main" id="{C52E8940-AC8D-442C-AF9C-731C0CDB9E7B}"/>
              </a:ext>
            </a:extLst>
          </p:cNvPr>
          <p:cNvSpPr txBox="1"/>
          <p:nvPr/>
        </p:nvSpPr>
        <p:spPr>
          <a:xfrm>
            <a:off x="377998" y="1241942"/>
            <a:ext cx="5793336" cy="1169551"/>
          </a:xfrm>
          <a:prstGeom prst="rect">
            <a:avLst/>
          </a:prstGeom>
          <a:noFill/>
        </p:spPr>
        <p:txBody>
          <a:bodyPr wrap="square">
            <a:noAutofit/>
          </a:bodyPr>
          <a:lstStyle/>
          <a:p>
            <a:pPr rtl="0"/>
            <a:r>
              <a:rPr lang="tr" sz="1200" b="1" i="0" u="none" strike="noStrike" dirty="0">
                <a:latin typeface="Source Sans Pro" charset="0"/>
                <a:ea typeface="Source Sans Pro" charset="0"/>
              </a:rPr>
              <a:t>Oslo'nun dirençliliği karşısındaki zorluklar</a:t>
            </a:r>
          </a:p>
          <a:p>
            <a:pPr marL="285750" indent="-285750" rtl="0">
              <a:buFont typeface="Arial" pitchFamily="34" charset="0"/>
              <a:buChar char="•"/>
            </a:pPr>
            <a:r>
              <a:rPr lang="tr" sz="1200" b="0" i="0" u="none" strike="noStrike" dirty="0">
                <a:latin typeface="Source Sans Pro" charset="0"/>
                <a:ea typeface="Source Sans Pro" charset="0"/>
              </a:rPr>
              <a:t>Uluslararası düzeyde rekabetçi işletmeler nasıl teşvik edilir?</a:t>
            </a:r>
          </a:p>
          <a:p>
            <a:pPr marL="285750" indent="-285750" rtl="0">
              <a:buFont typeface="Arial" pitchFamily="34" charset="0"/>
              <a:buChar char="•"/>
            </a:pPr>
            <a:r>
              <a:rPr lang="tr" sz="1200" b="0" i="0" u="none" strike="noStrike" dirty="0">
                <a:latin typeface="Source Sans Pro" charset="0"/>
                <a:ea typeface="Source Sans Pro" charset="0"/>
              </a:rPr>
              <a:t>Nüfusunun %31'i yabancı kökenli olan Oslo'nun etnik çeşitliliğe sahip bir şehir olması nedeniyle kentsel alanlarda artan göç oranı nasıl karşılanmaktadır (2015)?  </a:t>
            </a:r>
          </a:p>
          <a:p>
            <a:pPr rtl="0"/>
            <a:r>
              <a:rPr lang="tr" sz="1200" b="1" i="0" u="none" strike="noStrike" dirty="0">
                <a:latin typeface="Source Sans Pro" charset="0"/>
                <a:ea typeface="Source Sans Pro" charset="0"/>
              </a:rPr>
              <a:t>Oslo'da dirençlilik oluşturma unsurları</a:t>
            </a:r>
          </a:p>
        </p:txBody>
      </p:sp>
      <p:pic>
        <p:nvPicPr>
          <p:cNvPr id="5" name="Picture 4">
            <a:extLst>
              <a:ext uri="{FF2B5EF4-FFF2-40B4-BE49-F238E27FC236}">
                <a16:creationId xmlns:a16="http://schemas.microsoft.com/office/drawing/2014/main" id="{0470B7D3-878A-7959-6D6F-478C21794705}"/>
              </a:ext>
            </a:extLst>
          </p:cNvPr>
          <p:cNvPicPr>
            <a:picLocks noChangeAspect="1"/>
          </p:cNvPicPr>
          <p:nvPr/>
        </p:nvPicPr>
        <p:blipFill>
          <a:blip r:embed="rId8"/>
          <a:stretch>
            <a:fillRect/>
          </a:stretch>
        </p:blipFill>
        <p:spPr>
          <a:xfrm>
            <a:off x="6315075" y="890874"/>
            <a:ext cx="2609850" cy="1648759"/>
          </a:xfrm>
          <a:prstGeom prst="rect">
            <a:avLst/>
          </a:prstGeom>
        </p:spPr>
      </p:pic>
    </p:spTree>
    <p:extLst>
      <p:ext uri="{BB962C8B-B14F-4D97-AF65-F5344CB8AC3E}">
        <p14:creationId xmlns:p14="http://schemas.microsoft.com/office/powerpoint/2010/main" val="223184324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116</a:t>
            </a:r>
            <a:endParaRPr lang="ca-ES"/>
          </a:p>
        </p:txBody>
      </p:sp>
      <p:sp>
        <p:nvSpPr>
          <p:cNvPr id="7" name="Google Shape;192;p8"/>
          <p:cNvSpPr txBox="1"/>
          <p:nvPr/>
        </p:nvSpPr>
        <p:spPr>
          <a:xfrm>
            <a:off x="248793" y="808642"/>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Kanada'nın OTTOWA kenti</a:t>
            </a:r>
          </a:p>
        </p:txBody>
      </p:sp>
      <p:cxnSp>
        <p:nvCxnSpPr>
          <p:cNvPr id="8" name="Google Shape;193;p8"/>
          <p:cNvCxnSpPr/>
          <p:nvPr/>
        </p:nvCxnSpPr>
        <p:spPr>
          <a:xfrm>
            <a:off x="248793" y="1249752"/>
            <a:ext cx="4761357" cy="0"/>
          </a:xfrm>
          <a:prstGeom prst="straightConnector1">
            <a:avLst/>
          </a:prstGeom>
          <a:noFill/>
          <a:ln w="28575" cap="flat" cmpd="sng">
            <a:solidFill>
              <a:schemeClr val="dk1"/>
            </a:solidFill>
            <a:prstDash val="solid"/>
            <a:round/>
            <a:headEnd type="none" w="sm" len="sm"/>
            <a:tailEnd type="none" w="sm" len="sm"/>
          </a:ln>
        </p:spPr>
      </p:cxnSp>
      <p:sp>
        <p:nvSpPr>
          <p:cNvPr id="20" name="TextBox 19">
            <a:extLst>
              <a:ext uri="{FF2B5EF4-FFF2-40B4-BE49-F238E27FC236}">
                <a16:creationId xmlns:a16="http://schemas.microsoft.com/office/drawing/2014/main" id="{C52E8940-AC8D-442C-AF9C-731C0CDB9E7B}"/>
              </a:ext>
            </a:extLst>
          </p:cNvPr>
          <p:cNvSpPr txBox="1"/>
          <p:nvPr/>
        </p:nvSpPr>
        <p:spPr>
          <a:xfrm>
            <a:off x="248793" y="1245482"/>
            <a:ext cx="5475215" cy="1384995"/>
          </a:xfrm>
          <a:prstGeom prst="rect">
            <a:avLst/>
          </a:prstGeom>
          <a:noFill/>
        </p:spPr>
        <p:txBody>
          <a:bodyPr wrap="square">
            <a:noAutofit/>
          </a:bodyPr>
          <a:lstStyle/>
          <a:p>
            <a:pPr rtl="0"/>
            <a:r>
              <a:rPr lang="tr" sz="1200" b="1" i="0" u="none" strike="noStrike" dirty="0">
                <a:latin typeface="Source Sans Pro" charset="0"/>
                <a:ea typeface="Source Sans Pro" charset="0"/>
              </a:rPr>
              <a:t>Ottawa'nın dirençliliği karşısındaki zorluklar</a:t>
            </a:r>
          </a:p>
          <a:p>
            <a:pPr marL="285750" indent="-285750" rtl="0">
              <a:buFont typeface="Arial" pitchFamily="34" charset="0"/>
              <a:buChar char="•"/>
            </a:pPr>
            <a:r>
              <a:rPr lang="tr" sz="1200" b="0" i="0" u="none" strike="noStrike" dirty="0">
                <a:latin typeface="Source Sans Pro" charset="0"/>
                <a:ea typeface="Source Sans Pro" charset="0"/>
              </a:rPr>
              <a:t>Nüfus artışı ve konut ihtiyacını karşılamak için kompakt şehir politikalarının teşvik edilmesi</a:t>
            </a:r>
          </a:p>
          <a:p>
            <a:pPr marL="285750" indent="-285750" rtl="0">
              <a:buFont typeface="Arial" pitchFamily="34" charset="0"/>
              <a:buChar char="•"/>
            </a:pPr>
            <a:r>
              <a:rPr lang="tr" sz="1200" b="0" i="0" u="none" strike="noStrike" dirty="0">
                <a:latin typeface="Source Sans Pro" charset="0"/>
                <a:ea typeface="Source Sans Pro" charset="0"/>
              </a:rPr>
              <a:t>Ekonomik büyüme ve istihdamı güvence altına almak için ekonomik faaliyetlerin çeşitlendirilmesi</a:t>
            </a:r>
          </a:p>
          <a:p>
            <a:pPr rtl="0"/>
            <a:r>
              <a:rPr lang="tr" sz="1200" b="1" i="0" u="none" strike="noStrike" dirty="0">
                <a:latin typeface="Source Sans Pro" charset="0"/>
                <a:ea typeface="Source Sans Pro" charset="0"/>
              </a:rPr>
              <a:t>Ottawa'da dirençlilik oluşturma unsurları</a:t>
            </a:r>
          </a:p>
        </p:txBody>
      </p:sp>
      <p:pic>
        <p:nvPicPr>
          <p:cNvPr id="3" name="Picture 2">
            <a:extLst>
              <a:ext uri="{FF2B5EF4-FFF2-40B4-BE49-F238E27FC236}">
                <a16:creationId xmlns:a16="http://schemas.microsoft.com/office/drawing/2014/main" id="{98640ACF-AF98-431C-CEC7-5B431B6525A0}"/>
              </a:ext>
            </a:extLst>
          </p:cNvPr>
          <p:cNvPicPr>
            <a:picLocks noChangeAspect="1"/>
          </p:cNvPicPr>
          <p:nvPr/>
        </p:nvPicPr>
        <p:blipFill>
          <a:blip r:embed="rId3"/>
          <a:stretch>
            <a:fillRect/>
          </a:stretch>
        </p:blipFill>
        <p:spPr>
          <a:xfrm>
            <a:off x="6048377" y="965127"/>
            <a:ext cx="2962068" cy="1665350"/>
          </a:xfrm>
          <a:prstGeom prst="rect">
            <a:avLst/>
          </a:prstGeom>
        </p:spPr>
      </p:pic>
      <p:sp>
        <p:nvSpPr>
          <p:cNvPr id="5" name="Dikdörtgen 4">
            <a:extLst>
              <a:ext uri="{FF2B5EF4-FFF2-40B4-BE49-F238E27FC236}">
                <a16:creationId xmlns:a16="http://schemas.microsoft.com/office/drawing/2014/main" id="{A0321BDC-EBD7-DFF3-D603-BDAAA72EFC0A}"/>
              </a:ext>
            </a:extLst>
          </p:cNvPr>
          <p:cNvSpPr/>
          <p:nvPr/>
        </p:nvSpPr>
        <p:spPr>
          <a:xfrm>
            <a:off x="1203649" y="6316824"/>
            <a:ext cx="7081935" cy="466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Diagram 3">
            <a:extLst>
              <a:ext uri="{FF2B5EF4-FFF2-40B4-BE49-F238E27FC236}">
                <a16:creationId xmlns:a16="http://schemas.microsoft.com/office/drawing/2014/main" id="{5C15E358-ADDE-C89E-D7FF-26850761634D}"/>
              </a:ext>
            </a:extLst>
          </p:cNvPr>
          <p:cNvGraphicFramePr/>
          <p:nvPr>
            <p:extLst>
              <p:ext uri="{D42A27DB-BD31-4B8C-83A1-F6EECF244321}">
                <p14:modId xmlns:p14="http://schemas.microsoft.com/office/powerpoint/2010/main" val="2104369070"/>
              </p:ext>
            </p:extLst>
          </p:nvPr>
        </p:nvGraphicFramePr>
        <p:xfrm>
          <a:off x="257897" y="2359174"/>
          <a:ext cx="8637310" cy="4256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0429254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1500B84-18AC-4E61-9E96-BF2F456C4F1A}"/>
              </a:ext>
            </a:extLst>
          </p:cNvPr>
          <p:cNvGraphicFramePr/>
          <p:nvPr>
            <p:extLst>
              <p:ext uri="{D42A27DB-BD31-4B8C-83A1-F6EECF244321}">
                <p14:modId xmlns:p14="http://schemas.microsoft.com/office/powerpoint/2010/main" val="494494218"/>
              </p:ext>
            </p:extLst>
          </p:nvPr>
        </p:nvGraphicFramePr>
        <p:xfrm>
          <a:off x="314070" y="2408931"/>
          <a:ext cx="8573378" cy="4190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117</a:t>
            </a:r>
            <a:endParaRPr lang="ca-ES"/>
          </a:p>
        </p:txBody>
      </p:sp>
      <p:sp>
        <p:nvSpPr>
          <p:cNvPr id="7" name="Google Shape;192;p8"/>
          <p:cNvSpPr txBox="1"/>
          <p:nvPr/>
        </p:nvSpPr>
        <p:spPr>
          <a:xfrm>
            <a:off x="314070" y="869608"/>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Finlandiya'nın TAMPERE kenti</a:t>
            </a:r>
          </a:p>
        </p:txBody>
      </p:sp>
      <p:cxnSp>
        <p:nvCxnSpPr>
          <p:cNvPr id="8" name="Google Shape;193;p8"/>
          <p:cNvCxnSpPr/>
          <p:nvPr/>
        </p:nvCxnSpPr>
        <p:spPr>
          <a:xfrm>
            <a:off x="314070" y="1310718"/>
            <a:ext cx="5381880" cy="0"/>
          </a:xfrm>
          <a:prstGeom prst="straightConnector1">
            <a:avLst/>
          </a:prstGeom>
          <a:noFill/>
          <a:ln w="28575" cap="flat" cmpd="sng">
            <a:solidFill>
              <a:schemeClr val="dk1"/>
            </a:solidFill>
            <a:prstDash val="solid"/>
            <a:round/>
            <a:headEnd type="none" w="sm" len="sm"/>
            <a:tailEnd type="none" w="sm" len="sm"/>
          </a:ln>
        </p:spPr>
      </p:cxnSp>
      <p:sp>
        <p:nvSpPr>
          <p:cNvPr id="20" name="TextBox 19">
            <a:extLst>
              <a:ext uri="{FF2B5EF4-FFF2-40B4-BE49-F238E27FC236}">
                <a16:creationId xmlns:a16="http://schemas.microsoft.com/office/drawing/2014/main" id="{C52E8940-AC8D-442C-AF9C-731C0CDB9E7B}"/>
              </a:ext>
            </a:extLst>
          </p:cNvPr>
          <p:cNvSpPr txBox="1"/>
          <p:nvPr/>
        </p:nvSpPr>
        <p:spPr>
          <a:xfrm>
            <a:off x="201365" y="1338048"/>
            <a:ext cx="5710161" cy="1384995"/>
          </a:xfrm>
          <a:prstGeom prst="rect">
            <a:avLst/>
          </a:prstGeom>
          <a:noFill/>
        </p:spPr>
        <p:txBody>
          <a:bodyPr wrap="square">
            <a:noAutofit/>
          </a:bodyPr>
          <a:lstStyle/>
          <a:p>
            <a:pPr rtl="0"/>
            <a:r>
              <a:rPr lang="tr" sz="1200" b="1" i="0" u="none" strike="noStrike" dirty="0">
                <a:latin typeface="Source Sans Pro" charset="0"/>
                <a:ea typeface="Source Sans Pro" charset="0"/>
              </a:rPr>
              <a:t>Tampere'nin dirençliliği karşısındaki zorluklar</a:t>
            </a:r>
          </a:p>
          <a:p>
            <a:pPr marL="285750" indent="-285750" rtl="0">
              <a:buFont typeface="Arial" pitchFamily="34" charset="0"/>
              <a:buChar char="•"/>
            </a:pPr>
            <a:r>
              <a:rPr lang="tr" sz="1200" b="0" i="0" u="none" strike="noStrike" dirty="0">
                <a:latin typeface="Source Sans Pro" charset="0"/>
                <a:ea typeface="Source Sans Pro" charset="0"/>
              </a:rPr>
              <a:t>Teknolojik değişimin ortasında yeniliklere öncülük etmek: Tampere Bölgesindeki inovasyon sistemi başlangıçta başta makine mühendisliği ve bilgi ve iletişim teknolojileri (BİT) olmak üzere birkaç temel kümelenme alanına odaklanarak yapılandırılmıştır.</a:t>
            </a:r>
          </a:p>
          <a:p>
            <a:pPr rtl="0"/>
            <a:r>
              <a:rPr lang="tr" sz="1200" b="1" i="0" u="none" strike="noStrike" dirty="0">
                <a:latin typeface="Source Sans Pro" charset="0"/>
                <a:ea typeface="Source Sans Pro" charset="0"/>
              </a:rPr>
              <a:t>Tampere'de dirençlilik oluşturma unsurları</a:t>
            </a:r>
          </a:p>
        </p:txBody>
      </p:sp>
      <p:pic>
        <p:nvPicPr>
          <p:cNvPr id="3" name="Picture 2">
            <a:extLst>
              <a:ext uri="{FF2B5EF4-FFF2-40B4-BE49-F238E27FC236}">
                <a16:creationId xmlns:a16="http://schemas.microsoft.com/office/drawing/2014/main" id="{5A8004C4-BD22-AE5F-DD22-3FC6F061F458}"/>
              </a:ext>
            </a:extLst>
          </p:cNvPr>
          <p:cNvPicPr>
            <a:picLocks noChangeAspect="1"/>
          </p:cNvPicPr>
          <p:nvPr/>
        </p:nvPicPr>
        <p:blipFill>
          <a:blip r:embed="rId8"/>
          <a:stretch>
            <a:fillRect/>
          </a:stretch>
        </p:blipFill>
        <p:spPr>
          <a:xfrm>
            <a:off x="5911526" y="1026093"/>
            <a:ext cx="3031109" cy="1705047"/>
          </a:xfrm>
          <a:prstGeom prst="rect">
            <a:avLst/>
          </a:prstGeom>
        </p:spPr>
      </p:pic>
    </p:spTree>
    <p:extLst>
      <p:ext uri="{BB962C8B-B14F-4D97-AF65-F5344CB8AC3E}">
        <p14:creationId xmlns:p14="http://schemas.microsoft.com/office/powerpoint/2010/main" val="3149093865"/>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128690" y="1378526"/>
            <a:ext cx="9015310" cy="2503968"/>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400" b="0" i="0" u="none" strike="noStrike">
                <a:solidFill>
                  <a:srgbClr val="000000"/>
                </a:solidFill>
                <a:latin typeface="Source Sans Pro" charset="0"/>
              </a:rPr>
              <a:t>Avustralya'da sıklıkla yaşanan orman yangınları, fırtınalar, sel ve sıcak hava deneyimleri, iklim acil durumunu ele almak için giderek daha da acil bir seyir alan şehir eylemlerine yol açmaktadır. </a:t>
            </a:r>
          </a:p>
          <a:p>
            <a:pPr marL="285750" indent="-285750" algn="just" rtl="0">
              <a:lnSpc>
                <a:spcPct val="150000"/>
              </a:lnSpc>
              <a:spcBef>
                <a:spcPct val="0"/>
              </a:spcBef>
              <a:buFont typeface="Arial" pitchFamily="34" charset="0"/>
              <a:buChar char="•"/>
            </a:pPr>
            <a:r>
              <a:rPr lang="tr" sz="1400" b="1" i="0" u="none" strike="noStrike">
                <a:solidFill>
                  <a:srgbClr val="F79646"/>
                </a:solidFill>
                <a:highlight>
                  <a:srgbClr val="000000">
                    <a:alpha val="0"/>
                  </a:srgbClr>
                </a:highlight>
                <a:latin typeface="Source Sans Pro" charset="0"/>
              </a:rPr>
              <a:t>Dirençli Sidney Uygulaması, kent konseyi düzeyinde iklim eylemlerinin stratejik planlamasında kullanılmak üzere şehir ölçeğinde çevresel ayak izlerinin görselleştirilmesine olanak tanıyan çevrim içi bir veri portalıdır</a:t>
            </a:r>
            <a:r>
              <a:rPr lang="tr" sz="1400" b="0" i="0" u="none" strike="noStrike">
                <a:solidFill>
                  <a:srgbClr val="000000"/>
                </a:solidFill>
                <a:latin typeface="Source Sans Pro" charset="0"/>
              </a:rPr>
              <a:t>. </a:t>
            </a:r>
          </a:p>
          <a:p>
            <a:pPr marL="285750" indent="-285750" algn="just" rtl="0">
              <a:lnSpc>
                <a:spcPct val="150000"/>
              </a:lnSpc>
              <a:spcBef>
                <a:spcPct val="0"/>
              </a:spcBef>
              <a:buFont typeface="Arial" pitchFamily="34" charset="0"/>
              <a:buChar char="•"/>
            </a:pPr>
            <a:r>
              <a:rPr lang="tr" sz="1400" b="0" i="0" u="none" strike="noStrike">
                <a:solidFill>
                  <a:srgbClr val="000000"/>
                </a:solidFill>
                <a:latin typeface="Source Sans Pro" charset="0"/>
              </a:rPr>
              <a:t>Uygulama, risklerin ve fırsatların şehir çapında şeffaf bir hâle bürünmesini ve sahadaki somut eylemlerde hesap verebilirliğin artmasını mümkün kılmıştır. </a:t>
            </a:r>
          </a:p>
          <a:p>
            <a:pPr marL="285750" indent="-285750" algn="just" rtl="0">
              <a:lnSpc>
                <a:spcPct val="150000"/>
              </a:lnSpc>
              <a:spcBef>
                <a:spcPct val="0"/>
              </a:spcBef>
              <a:buFont typeface="Arial" pitchFamily="34" charset="0"/>
              <a:buChar char="•"/>
            </a:pPr>
            <a:r>
              <a:rPr lang="tr" sz="1400" b="0" i="0" u="none" strike="noStrike">
                <a:solidFill>
                  <a:srgbClr val="000000"/>
                </a:solidFill>
                <a:latin typeface="Source Sans Pro" charset="0"/>
              </a:rPr>
              <a:t>Uygulama, şehir yönetimlerinin topluluklarındaki temel çevresel etkileri anlamalarını sağlamak için coğrafi etiketli verilere, görselleştirmelere ve araçlara ev sahipliği yapmaktadır.</a:t>
            </a:r>
            <a:endParaRPr sz="14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118</a:t>
            </a:r>
            <a:endParaRPr lang="ca-ES"/>
          </a:p>
        </p:txBody>
      </p:sp>
      <p:sp>
        <p:nvSpPr>
          <p:cNvPr id="7" name="Google Shape;192;p8"/>
          <p:cNvSpPr txBox="1"/>
          <p:nvPr/>
        </p:nvSpPr>
        <p:spPr>
          <a:xfrm>
            <a:off x="275969" y="937416"/>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Dijital sistem örneği: Dirençli Sidney Uygulaması</a:t>
            </a:r>
          </a:p>
        </p:txBody>
      </p:sp>
      <p:cxnSp>
        <p:nvCxnSpPr>
          <p:cNvPr id="8" name="Google Shape;193;p8"/>
          <p:cNvCxnSpPr/>
          <p:nvPr/>
        </p:nvCxnSpPr>
        <p:spPr>
          <a:xfrm>
            <a:off x="275969" y="1378526"/>
            <a:ext cx="8053554" cy="0"/>
          </a:xfrm>
          <a:prstGeom prst="straightConnector1">
            <a:avLst/>
          </a:prstGeom>
          <a:noFill/>
          <a:ln w="28575" cap="flat" cmpd="sng">
            <a:solidFill>
              <a:schemeClr val="dk1"/>
            </a:solidFill>
            <a:prstDash val="solid"/>
            <a:round/>
            <a:headEnd type="none" w="sm" len="sm"/>
            <a:tailEnd type="none" w="sm" len="sm"/>
          </a:ln>
        </p:spPr>
      </p:cxnSp>
      <p:pic>
        <p:nvPicPr>
          <p:cNvPr id="4" name="Picture 3">
            <a:extLst>
              <a:ext uri="{FF2B5EF4-FFF2-40B4-BE49-F238E27FC236}">
                <a16:creationId xmlns:a16="http://schemas.microsoft.com/office/drawing/2014/main" id="{42A73F27-700C-41A0-936D-1FE26A96ACAC}"/>
              </a:ext>
            </a:extLst>
          </p:cNvPr>
          <p:cNvPicPr>
            <a:picLocks noChangeAspect="1"/>
          </p:cNvPicPr>
          <p:nvPr/>
        </p:nvPicPr>
        <p:blipFill>
          <a:blip r:embed="rId3"/>
          <a:stretch>
            <a:fillRect/>
          </a:stretch>
        </p:blipFill>
        <p:spPr>
          <a:xfrm>
            <a:off x="6109079" y="3995942"/>
            <a:ext cx="2469930" cy="2381772"/>
          </a:xfrm>
          <a:prstGeom prst="rect">
            <a:avLst/>
          </a:prstGeom>
        </p:spPr>
      </p:pic>
      <p:pic>
        <p:nvPicPr>
          <p:cNvPr id="11" name="Picture 10">
            <a:extLst>
              <a:ext uri="{FF2B5EF4-FFF2-40B4-BE49-F238E27FC236}">
                <a16:creationId xmlns:a16="http://schemas.microsoft.com/office/drawing/2014/main" id="{269141D5-6BC3-47D8-8D76-EACAEF9DE4E0}"/>
              </a:ext>
            </a:extLst>
          </p:cNvPr>
          <p:cNvPicPr>
            <a:picLocks noChangeAspect="1"/>
          </p:cNvPicPr>
          <p:nvPr/>
        </p:nvPicPr>
        <p:blipFill>
          <a:blip r:embed="rId4"/>
          <a:stretch>
            <a:fillRect/>
          </a:stretch>
        </p:blipFill>
        <p:spPr>
          <a:xfrm>
            <a:off x="824002" y="3995942"/>
            <a:ext cx="4793794" cy="2495220"/>
          </a:xfrm>
          <a:prstGeom prst="rect">
            <a:avLst/>
          </a:prstGeom>
        </p:spPr>
      </p:pic>
    </p:spTree>
    <p:extLst>
      <p:ext uri="{BB962C8B-B14F-4D97-AF65-F5344CB8AC3E}">
        <p14:creationId xmlns:p14="http://schemas.microsoft.com/office/powerpoint/2010/main" val="88344378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511D-6124-400B-8004-FDE7F6264A0A}"/>
              </a:ext>
            </a:extLst>
          </p:cNvPr>
          <p:cNvSpPr>
            <a:spLocks noGrp="1"/>
          </p:cNvSpPr>
          <p:nvPr>
            <p:ph type="title"/>
          </p:nvPr>
        </p:nvSpPr>
        <p:spPr/>
        <p:txBody>
          <a:bodyPr>
            <a:noAutofit/>
          </a:bodyPr>
          <a:lstStyle/>
          <a:p>
            <a:pPr rtl="0"/>
            <a:r>
              <a:rPr lang="tr" sz="1800" b="1" i="0" u="none" strike="noStrike">
                <a:latin typeface="Source Sans Pro" charset="0"/>
              </a:rPr>
              <a:t>Gündem</a:t>
            </a:r>
            <a:endParaRPr lang="en-GB"/>
          </a:p>
        </p:txBody>
      </p:sp>
      <p:sp>
        <p:nvSpPr>
          <p:cNvPr id="4" name="Slide Number Placeholder 3">
            <a:extLst>
              <a:ext uri="{FF2B5EF4-FFF2-40B4-BE49-F238E27FC236}">
                <a16:creationId xmlns:a16="http://schemas.microsoft.com/office/drawing/2014/main" id="{C17088C1-3683-4F09-A570-DBE3080C0A39}"/>
              </a:ext>
            </a:extLst>
          </p:cNvPr>
          <p:cNvSpPr>
            <a:spLocks noGrp="1"/>
          </p:cNvSpPr>
          <p:nvPr>
            <p:ph type="sldNum" sz="quarter" idx="12"/>
          </p:nvPr>
        </p:nvSpPr>
        <p:spPr/>
        <p:txBody>
          <a:bodyPr>
            <a:noAutofit/>
          </a:bodyPr>
          <a:lstStyle/>
          <a:p>
            <a:pPr rtl="0"/>
            <a:r>
              <a:rPr lang="tr" sz="1800" b="0" i="0" u="none" strike="noStrike" noProof="0">
                <a:latin typeface="Calibri"/>
              </a:rPr>
              <a:t>119</a:t>
            </a:r>
            <a:endParaRPr lang="ca-ES" noProof="0"/>
          </a:p>
        </p:txBody>
      </p:sp>
      <p:graphicFrame>
        <p:nvGraphicFramePr>
          <p:cNvPr id="12" name="Taula 11"/>
          <p:cNvGraphicFramePr>
            <a:graphicFrameLocks noGrp="1"/>
          </p:cNvGraphicFramePr>
          <p:nvPr>
            <p:extLst>
              <p:ext uri="{D42A27DB-BD31-4B8C-83A1-F6EECF244321}">
                <p14:modId xmlns:p14="http://schemas.microsoft.com/office/powerpoint/2010/main" val="1125030508"/>
              </p:ext>
            </p:extLst>
          </p:nvPr>
        </p:nvGraphicFramePr>
        <p:xfrm>
          <a:off x="454699" y="1434624"/>
          <a:ext cx="8298776" cy="4440873"/>
        </p:xfrm>
        <a:graphic>
          <a:graphicData uri="http://schemas.openxmlformats.org/drawingml/2006/table">
            <a:tbl>
              <a:tblPr firstRow="1" firstCol="1" bandRow="1">
                <a:tableStyleId>{5C22544A-7EE6-4342-B048-85BDC9FD1C3A}</a:tableStyleId>
              </a:tblPr>
              <a:tblGrid>
                <a:gridCol w="1377650">
                  <a:extLst>
                    <a:ext uri="{9D8B030D-6E8A-4147-A177-3AD203B41FA5}">
                      <a16:colId xmlns:a16="http://schemas.microsoft.com/office/drawing/2014/main" val="468044428"/>
                    </a:ext>
                  </a:extLst>
                </a:gridCol>
                <a:gridCol w="6921126">
                  <a:extLst>
                    <a:ext uri="{9D8B030D-6E8A-4147-A177-3AD203B41FA5}">
                      <a16:colId xmlns:a16="http://schemas.microsoft.com/office/drawing/2014/main" val="4177223117"/>
                    </a:ext>
                  </a:extLst>
                </a:gridCol>
              </a:tblGrid>
              <a:tr h="213995">
                <a:tc>
                  <a:txBody>
                    <a:bodyPr/>
                    <a:lstStyle/>
                    <a:p>
                      <a:pPr marL="182880" algn="ctr" rtl="0">
                        <a:lnSpc>
                          <a:spcPct val="115000"/>
                        </a:lnSpc>
                        <a:spcBef>
                          <a:spcPts val="600"/>
                        </a:spcBef>
                        <a:spcAft>
                          <a:spcPct val="0"/>
                        </a:spcAft>
                      </a:pPr>
                      <a:r>
                        <a:rPr lang="tr" sz="1400" b="1" i="0" u="none" strike="noStrike">
                          <a:latin typeface="Calibri"/>
                        </a:rPr>
                        <a:t>Saat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rtl="0">
                        <a:lnSpc>
                          <a:spcPct val="115000"/>
                        </a:lnSpc>
                        <a:spcBef>
                          <a:spcPts val="600"/>
                        </a:spcBef>
                        <a:spcAft>
                          <a:spcPct val="0"/>
                        </a:spcAft>
                      </a:pPr>
                      <a:r>
                        <a:rPr lang="tr" sz="1400" b="1" i="0" u="none" strike="noStrike">
                          <a:latin typeface="Calibri"/>
                        </a:rPr>
                        <a:t>Başlık/Faaliyet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0193192"/>
                  </a:ext>
                </a:extLst>
              </a:tr>
              <a:tr h="323850">
                <a:tc>
                  <a:txBody>
                    <a:bodyPr/>
                    <a:lstStyle/>
                    <a:p>
                      <a:pPr marL="0" algn="ctr" defTabSz="914400" rtl="0" eaLnBrk="1" fontAlgn="ctr" latinLnBrk="0" hangingPunct="1">
                        <a:lnSpc>
                          <a:spcPct val="115000"/>
                        </a:lnSpc>
                        <a:spcBef>
                          <a:spcPct val="0"/>
                        </a:spcBef>
                        <a:spcAft>
                          <a:spcPct val="0"/>
                        </a:spcAft>
                      </a:pPr>
                      <a:r>
                        <a:rPr lang="tr" sz="1400" b="1" i="0" u="none" strike="noStrike" kern="1200">
                          <a:solidFill>
                            <a:srgbClr val="FFFFFF"/>
                          </a:solidFill>
                          <a:latin typeface="Calibri"/>
                          <a:ea typeface="+mn-ea"/>
                          <a:cs typeface="+mn-cs"/>
                        </a:rPr>
                        <a:t>09:30-10:00</a:t>
                      </a:r>
                      <a:endParaRPr lang="es-ES" sz="1400" b="1" kern="1200">
                        <a:solidFill>
                          <a:schemeClr val="lt1"/>
                        </a:solidFill>
                        <a:effectLst/>
                        <a:latin typeface="+mn-lt"/>
                        <a:ea typeface="+mn-ea"/>
                        <a:cs typeface="+mn-cs"/>
                      </a:endParaRPr>
                    </a:p>
                  </a:txBody>
                  <a:tcPr marL="68580" marR="68580" marT="0" marB="0" anchor="ctr"/>
                </a:tc>
                <a:tc>
                  <a:txBody>
                    <a:bodyPr/>
                    <a:lstStyle/>
                    <a:p>
                      <a:pPr marL="0" algn="l" defTabSz="914400" rtl="0" eaLnBrk="1" fontAlgn="ctr" latinLnBrk="0" hangingPunct="1">
                        <a:lnSpc>
                          <a:spcPct val="115000"/>
                        </a:lnSpc>
                        <a:spcBef>
                          <a:spcPct val="0"/>
                        </a:spcBef>
                        <a:spcAft>
                          <a:spcPct val="0"/>
                        </a:spcAft>
                      </a:pPr>
                      <a:r>
                        <a:rPr lang="tr" sz="1000" b="0" i="0" u="none" strike="noStrike" kern="1200">
                          <a:solidFill>
                            <a:srgbClr val="000000"/>
                          </a:solidFill>
                          <a:latin typeface="Calibri"/>
                          <a:ea typeface="+mn-ea"/>
                          <a:cs typeface="+mn-cs"/>
                        </a:rPr>
                        <a:t>Varış ve Kayıt</a:t>
                      </a:r>
                      <a:endParaRPr lang="es-ES" sz="1000" b="0" i="0" u="none" strike="noStrike" kern="1200">
                        <a:solidFill>
                          <a:srgbClr val="000000"/>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465268718"/>
                  </a:ext>
                </a:extLst>
              </a:tr>
              <a:tr h="323850">
                <a:tc>
                  <a:txBody>
                    <a:bodyPr/>
                    <a:lstStyle/>
                    <a:p>
                      <a:pPr marL="182880" algn="l" rtl="0">
                        <a:lnSpc>
                          <a:spcPct val="115000"/>
                        </a:lnSpc>
                        <a:spcBef>
                          <a:spcPts val="600"/>
                        </a:spcBef>
                        <a:spcAft>
                          <a:spcPct val="0"/>
                        </a:spcAft>
                      </a:pPr>
                      <a:r>
                        <a:rPr lang="tr" sz="1400" b="1" i="0" u="none" strike="noStrike" kern="1200">
                          <a:solidFill>
                            <a:srgbClr val="FFFFFF"/>
                          </a:solidFill>
                          <a:latin typeface="Calibri"/>
                          <a:ea typeface="+mn-ea"/>
                          <a:cs typeface="+mn-cs"/>
                        </a:rPr>
                        <a:t>10:00-10:05</a:t>
                      </a:r>
                      <a:endParaRPr lang="es-ES" sz="1400" b="1" kern="1200">
                        <a:solidFill>
                          <a:schemeClr val="lt1"/>
                        </a:solidFill>
                        <a:effectLst/>
                        <a:latin typeface="+mn-lt"/>
                        <a:ea typeface="+mn-ea"/>
                        <a:cs typeface="+mn-cs"/>
                      </a:endParaRPr>
                    </a:p>
                  </a:txBody>
                  <a:tcPr marL="68580" marR="68580" marT="0" marB="0" anchor="ctr">
                    <a:solidFill>
                      <a:schemeClr val="accent1"/>
                    </a:solidFill>
                  </a:tcPr>
                </a:tc>
                <a:tc>
                  <a:txBody>
                    <a:bodyPr/>
                    <a:lstStyle/>
                    <a:p>
                      <a:pPr marL="0" algn="l" defTabSz="914400" rtl="0" eaLnBrk="1" latinLnBrk="0" hangingPunct="1">
                        <a:lnSpc>
                          <a:spcPct val="115000"/>
                        </a:lnSpc>
                        <a:spcBef>
                          <a:spcPct val="0"/>
                        </a:spcBef>
                        <a:spcAft>
                          <a:spcPct val="0"/>
                        </a:spcAft>
                      </a:pPr>
                      <a:r>
                        <a:rPr lang="tr" sz="1000" b="0" i="0" u="none" strike="noStrike" kern="1200">
                          <a:solidFill>
                            <a:srgbClr val="000000"/>
                          </a:solidFill>
                          <a:latin typeface="Calibri"/>
                          <a:ea typeface="+mn-ea"/>
                          <a:cs typeface="+mn-cs"/>
                        </a:rPr>
                        <a:t>Eğitim Gündeminin Tanıtılması</a:t>
                      </a:r>
                      <a:endParaRPr lang="es-ES" sz="1000" kern="1200">
                        <a:solidFill>
                          <a:srgbClr val="000000"/>
                        </a:solidFill>
                        <a:effectLst/>
                        <a:latin typeface="Calibri" panose="020F0502020204030204" pitchFamily="34" charset="0"/>
                        <a:ea typeface="+mn-ea"/>
                        <a:cs typeface="+mn-cs"/>
                      </a:endParaRPr>
                    </a:p>
                  </a:txBody>
                  <a:tcPr marL="68580" marR="68580" marT="0" marB="0" anchor="ctr">
                    <a:solidFill>
                      <a:srgbClr val="E9EDF4"/>
                    </a:solidFill>
                  </a:tcPr>
                </a:tc>
                <a:extLst>
                  <a:ext uri="{0D108BD9-81ED-4DB2-BD59-A6C34878D82A}">
                    <a16:rowId xmlns:a16="http://schemas.microsoft.com/office/drawing/2014/main" val="398195845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10:05-10:35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Dirençliliğin Tanıtılması</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358136126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10:35-11:00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Risk ve Belirsizlik</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122467091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11.00-11:15</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29398602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11:15-11:40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Ulaşımda Risk Değerlendirme Örnekleri</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15912385"/>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11:40-12:30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kern="1200">
                          <a:solidFill>
                            <a:srgbClr val="000000"/>
                          </a:solidFill>
                          <a:latin typeface="Calibri"/>
                          <a:ea typeface="Calibri"/>
                          <a:cs typeface="Source Sans Pro" charset="0"/>
                        </a:rPr>
                        <a:t>Ulaşım Sistemlerinde Direnç (Temel Kavramlar ve Örnekler)</a:t>
                      </a:r>
                      <a:endParaRPr lang="es-ES" sz="1000" kern="1200">
                        <a:solidFill>
                          <a:srgbClr val="000000"/>
                        </a:solidFill>
                        <a:effectLst/>
                        <a:latin typeface="Calibri" panose="020F050202020403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39736086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12:30-13:30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Öğle Yemeği</a:t>
                      </a:r>
                      <a:endParaRPr lang="es-ES">
                        <a:effectLst/>
                      </a:endParaRPr>
                    </a:p>
                  </a:txBody>
                  <a:tcPr marL="73025" marR="73025" anchor="ctr"/>
                </a:tc>
                <a:extLst>
                  <a:ext uri="{0D108BD9-81ED-4DB2-BD59-A6C34878D82A}">
                    <a16:rowId xmlns:a16="http://schemas.microsoft.com/office/drawing/2014/main" val="32906208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13:30-14:00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kern="1200">
                          <a:solidFill>
                            <a:srgbClr val="000000"/>
                          </a:solidFill>
                          <a:latin typeface="Calibri"/>
                          <a:ea typeface="Calibri"/>
                          <a:cs typeface="Source Sans Pro" charset="0"/>
                        </a:rPr>
                        <a:t>Şehirlerde Direnç (Temel Kavramlar ve Örnekler)</a:t>
                      </a:r>
                      <a:endParaRPr lang="es-ES" sz="1000" kern="1200">
                        <a:solidFill>
                          <a:srgbClr val="000000"/>
                        </a:solidFill>
                        <a:effectLst/>
                        <a:latin typeface="Calibri" panose="020F050202020403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642214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14:00-14:45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600" b="1" i="0" u="none" strike="noStrike">
                          <a:solidFill>
                            <a:srgbClr val="000000"/>
                          </a:solidFill>
                          <a:latin typeface="Calibri"/>
                          <a:ea typeface="Calibri"/>
                          <a:cs typeface="Source Sans Pro" charset="0"/>
                        </a:rPr>
                        <a:t>Akıllı Şehir Kavramları, Eğilimleri, Yenilikleri ve Örnekleri</a:t>
                      </a:r>
                      <a:endParaRPr lang="es-ES" sz="1400" b="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88424661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14:45-15:00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156987033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15:00-15:50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0000"/>
                          </a:solidFill>
                          <a:latin typeface="Calibri"/>
                        </a:rPr>
                        <a:t>Risk ve Direnç Değerlendirme Alıştırması</a:t>
                      </a:r>
                      <a:endParaRPr lang="es-ES">
                        <a:effectLst/>
                      </a:endParaRPr>
                    </a:p>
                  </a:txBody>
                  <a:tcPr marL="73025" marR="73025" anchor="ctr"/>
                </a:tc>
                <a:extLst>
                  <a:ext uri="{0D108BD9-81ED-4DB2-BD59-A6C34878D82A}">
                    <a16:rowId xmlns:a16="http://schemas.microsoft.com/office/drawing/2014/main" val="39400670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15:50-16:00</a:t>
                      </a:r>
                      <a:endParaRPr lang="es-ES" sz="1400" b="1" kern="1200">
                        <a:solidFill>
                          <a:schemeClr val="lt1"/>
                        </a:solidFill>
                        <a:effectLst/>
                        <a:latin typeface="+mn-lt"/>
                        <a:ea typeface="+mn-ea"/>
                        <a:cs typeface="+mn-cs"/>
                      </a:endParaRPr>
                    </a:p>
                  </a:txBody>
                  <a:tcPr marL="68580" marR="68580" marT="0" marB="0" anchor="ctr"/>
                </a:tc>
                <a:tc>
                  <a:txBody>
                    <a:bodyPr/>
                    <a:lstStyle/>
                    <a:p>
                      <a:pPr rtl="0" fontAlgn="ctr">
                        <a:spcBef>
                          <a:spcPct val="0"/>
                        </a:spcBef>
                        <a:spcAft>
                          <a:spcPct val="0"/>
                        </a:spcAft>
                      </a:pPr>
                      <a:r>
                        <a:rPr lang="tr" sz="1000" b="0" i="0" u="none" strike="noStrike" dirty="0">
                          <a:solidFill>
                            <a:srgbClr val="000000"/>
                          </a:solidFill>
                          <a:latin typeface="Calibri"/>
                        </a:rPr>
                        <a:t>Sorular ve Kapanış Konuşmaları</a:t>
                      </a:r>
                      <a:endParaRPr lang="es-ES" dirty="0">
                        <a:effectLst/>
                      </a:endParaRPr>
                    </a:p>
                  </a:txBody>
                  <a:tcPr marL="73025" marR="73025" anchor="ctr"/>
                </a:tc>
                <a:extLst>
                  <a:ext uri="{0D108BD9-81ED-4DB2-BD59-A6C34878D82A}">
                    <a16:rowId xmlns:a16="http://schemas.microsoft.com/office/drawing/2014/main" val="1358072520"/>
                  </a:ext>
                </a:extLst>
              </a:tr>
            </a:tbl>
          </a:graphicData>
        </a:graphic>
      </p:graphicFrame>
      <p:sp>
        <p:nvSpPr>
          <p:cNvPr id="3" name="Rectangle 2"/>
          <p:cNvSpPr/>
          <p:nvPr/>
        </p:nvSpPr>
        <p:spPr>
          <a:xfrm>
            <a:off x="519328" y="4588592"/>
            <a:ext cx="8298776" cy="31055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387998401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490781" y="1675548"/>
            <a:ext cx="8348420" cy="1272488"/>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800" b="0" i="0" u="none" strike="noStrike" dirty="0">
                <a:solidFill>
                  <a:srgbClr val="000000"/>
                </a:solidFill>
                <a:latin typeface="Source Sans Pro" charset="0"/>
              </a:rPr>
              <a:t>Bir sarsılma veya bozuntuya uğrama durumunda:</a:t>
            </a:r>
          </a:p>
          <a:p>
            <a:pPr marL="285750" indent="-285750" algn="just" rtl="0">
              <a:lnSpc>
                <a:spcPct val="150000"/>
              </a:lnSpc>
              <a:spcBef>
                <a:spcPct val="0"/>
              </a:spcBef>
              <a:buFont typeface="Arial" pitchFamily="34" charset="0"/>
              <a:buChar char="•"/>
            </a:pPr>
            <a:r>
              <a:rPr lang="tr" sz="1800" b="1" i="0" u="none" strike="noStrike" dirty="0">
                <a:solidFill>
                  <a:srgbClr val="000000"/>
                </a:solidFill>
                <a:latin typeface="Source Sans Pro" charset="0"/>
              </a:rPr>
              <a:t>Dirençliliğin 4 ana unsuru</a:t>
            </a:r>
            <a:endParaRPr sz="1800" dirty="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12</a:t>
            </a:r>
            <a:endParaRPr lang="ca-ES"/>
          </a:p>
        </p:txBody>
      </p:sp>
      <p:sp>
        <p:nvSpPr>
          <p:cNvPr id="7" name="Google Shape;192;p8"/>
          <p:cNvSpPr txBox="1"/>
          <p:nvPr/>
        </p:nvSpPr>
        <p:spPr>
          <a:xfrm>
            <a:off x="314069" y="939760"/>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direnç</a:t>
            </a:r>
          </a:p>
        </p:txBody>
      </p:sp>
      <p:cxnSp>
        <p:nvCxnSpPr>
          <p:cNvPr id="8" name="Google Shape;193;p8"/>
          <p:cNvCxnSpPr/>
          <p:nvPr/>
        </p:nvCxnSpPr>
        <p:spPr>
          <a:xfrm>
            <a:off x="314069" y="1380869"/>
            <a:ext cx="8053554" cy="0"/>
          </a:xfrm>
          <a:prstGeom prst="straightConnector1">
            <a:avLst/>
          </a:prstGeom>
          <a:noFill/>
          <a:ln w="28575" cap="flat" cmpd="sng">
            <a:solidFill>
              <a:schemeClr val="dk1"/>
            </a:solidFill>
            <a:prstDash val="solid"/>
            <a:round/>
            <a:headEnd type="none" w="sm" len="sm"/>
            <a:tailEnd type="none" w="sm" len="sm"/>
          </a:ln>
        </p:spPr>
      </p:cxnSp>
      <p:sp>
        <p:nvSpPr>
          <p:cNvPr id="6" name="TextBox 5">
            <a:extLst>
              <a:ext uri="{FF2B5EF4-FFF2-40B4-BE49-F238E27FC236}">
                <a16:creationId xmlns:a16="http://schemas.microsoft.com/office/drawing/2014/main" id="{9F319791-29FE-3D3A-6615-94BF7F892F30}"/>
              </a:ext>
            </a:extLst>
          </p:cNvPr>
          <p:cNvSpPr txBox="1"/>
          <p:nvPr/>
        </p:nvSpPr>
        <p:spPr>
          <a:xfrm>
            <a:off x="6999953" y="4923996"/>
            <a:ext cx="1754290" cy="369332"/>
          </a:xfrm>
          <a:prstGeom prst="rect">
            <a:avLst/>
          </a:prstGeom>
          <a:noFill/>
          <a:ln>
            <a:solidFill>
              <a:schemeClr val="accent6">
                <a:lumMod val="75000"/>
              </a:schemeClr>
            </a:solidFill>
          </a:ln>
        </p:spPr>
        <p:txBody>
          <a:bodyPr wrap="square" rtlCol="0">
            <a:noAutofit/>
          </a:bodyPr>
          <a:lstStyle/>
          <a:p>
            <a:pPr algn="ctr" rtl="0"/>
            <a:r>
              <a:rPr lang="tr" sz="1800" b="1" i="0" u="none" strike="noStrike">
                <a:latin typeface="Calibri"/>
              </a:rPr>
              <a:t>Çabukluk</a:t>
            </a:r>
            <a:endParaRPr lang="es-ES" b="1"/>
          </a:p>
        </p:txBody>
      </p:sp>
      <p:sp>
        <p:nvSpPr>
          <p:cNvPr id="9" name="TextBox 8">
            <a:extLst>
              <a:ext uri="{FF2B5EF4-FFF2-40B4-BE49-F238E27FC236}">
                <a16:creationId xmlns:a16="http://schemas.microsoft.com/office/drawing/2014/main" id="{B914D7AF-C811-4AA1-2E75-BAAE74521A6C}"/>
              </a:ext>
            </a:extLst>
          </p:cNvPr>
          <p:cNvSpPr txBox="1"/>
          <p:nvPr/>
        </p:nvSpPr>
        <p:spPr>
          <a:xfrm>
            <a:off x="2993922" y="4739330"/>
            <a:ext cx="1754290" cy="369332"/>
          </a:xfrm>
          <a:prstGeom prst="rect">
            <a:avLst/>
          </a:prstGeom>
          <a:noFill/>
          <a:ln>
            <a:solidFill>
              <a:schemeClr val="accent6">
                <a:lumMod val="75000"/>
              </a:schemeClr>
            </a:solidFill>
          </a:ln>
        </p:spPr>
        <p:txBody>
          <a:bodyPr wrap="square" rtlCol="0">
            <a:noAutofit/>
          </a:bodyPr>
          <a:lstStyle/>
          <a:p>
            <a:pPr algn="ctr" rtl="0"/>
            <a:r>
              <a:rPr lang="tr" sz="1800" b="1" i="0" u="none" strike="noStrike">
                <a:latin typeface="Calibri"/>
              </a:rPr>
              <a:t>Yedeklilik</a:t>
            </a:r>
            <a:endParaRPr lang="es-ES" b="1"/>
          </a:p>
        </p:txBody>
      </p:sp>
      <p:sp>
        <p:nvSpPr>
          <p:cNvPr id="10" name="TextBox 9">
            <a:extLst>
              <a:ext uri="{FF2B5EF4-FFF2-40B4-BE49-F238E27FC236}">
                <a16:creationId xmlns:a16="http://schemas.microsoft.com/office/drawing/2014/main" id="{963552F3-547B-BADE-206B-CA454433B8E7}"/>
              </a:ext>
            </a:extLst>
          </p:cNvPr>
          <p:cNvSpPr txBox="1"/>
          <p:nvPr/>
        </p:nvSpPr>
        <p:spPr>
          <a:xfrm>
            <a:off x="579411" y="3155066"/>
            <a:ext cx="1754290" cy="369332"/>
          </a:xfrm>
          <a:prstGeom prst="rect">
            <a:avLst/>
          </a:prstGeom>
          <a:noFill/>
          <a:ln>
            <a:solidFill>
              <a:schemeClr val="accent6">
                <a:lumMod val="75000"/>
              </a:schemeClr>
            </a:solidFill>
          </a:ln>
        </p:spPr>
        <p:txBody>
          <a:bodyPr wrap="square" rtlCol="0">
            <a:noAutofit/>
          </a:bodyPr>
          <a:lstStyle/>
          <a:p>
            <a:pPr algn="ctr" rtl="0"/>
            <a:r>
              <a:rPr lang="tr" sz="1800" b="1" i="0" u="none" strike="noStrike">
                <a:latin typeface="Calibri"/>
              </a:rPr>
              <a:t>Dayanıklılık</a:t>
            </a:r>
            <a:endParaRPr lang="es-ES" b="1"/>
          </a:p>
        </p:txBody>
      </p:sp>
      <p:sp>
        <p:nvSpPr>
          <p:cNvPr id="11" name="TextBox 10">
            <a:extLst>
              <a:ext uri="{FF2B5EF4-FFF2-40B4-BE49-F238E27FC236}">
                <a16:creationId xmlns:a16="http://schemas.microsoft.com/office/drawing/2014/main" id="{FCC79693-2AAB-3C17-68A3-D9A56D2DA1D0}"/>
              </a:ext>
            </a:extLst>
          </p:cNvPr>
          <p:cNvSpPr txBox="1"/>
          <p:nvPr/>
        </p:nvSpPr>
        <p:spPr>
          <a:xfrm>
            <a:off x="5056008" y="4057060"/>
            <a:ext cx="1754290" cy="369332"/>
          </a:xfrm>
          <a:prstGeom prst="rect">
            <a:avLst/>
          </a:prstGeom>
          <a:noFill/>
          <a:ln>
            <a:solidFill>
              <a:schemeClr val="accent6">
                <a:lumMod val="75000"/>
              </a:schemeClr>
            </a:solidFill>
          </a:ln>
        </p:spPr>
        <p:txBody>
          <a:bodyPr wrap="square" rtlCol="0">
            <a:noAutofit/>
          </a:bodyPr>
          <a:lstStyle/>
          <a:p>
            <a:pPr algn="ctr" rtl="0"/>
            <a:r>
              <a:rPr lang="tr" sz="1800" b="1" i="0" u="none" strike="noStrike">
                <a:latin typeface="Calibri"/>
              </a:rPr>
              <a:t>Beceriklilik</a:t>
            </a:r>
            <a:endParaRPr lang="es-ES" b="1"/>
          </a:p>
        </p:txBody>
      </p:sp>
      <p:cxnSp>
        <p:nvCxnSpPr>
          <p:cNvPr id="13" name="Connector: Elbow 12">
            <a:extLst>
              <a:ext uri="{FF2B5EF4-FFF2-40B4-BE49-F238E27FC236}">
                <a16:creationId xmlns:a16="http://schemas.microsoft.com/office/drawing/2014/main" id="{C47F4FC5-C61F-11C8-0FF4-EF3517F0AD81}"/>
              </a:ext>
            </a:extLst>
          </p:cNvPr>
          <p:cNvCxnSpPr>
            <a:stCxn id="10" idx="3"/>
            <a:endCxn id="9" idx="1"/>
          </p:cNvCxnSpPr>
          <p:nvPr/>
        </p:nvCxnSpPr>
        <p:spPr>
          <a:xfrm>
            <a:off x="2333701" y="3339732"/>
            <a:ext cx="660221" cy="158426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A5576AE9-C925-AFBE-ACCC-E76B64885FBF}"/>
              </a:ext>
            </a:extLst>
          </p:cNvPr>
          <p:cNvCxnSpPr>
            <a:stCxn id="9" idx="3"/>
            <a:endCxn id="11" idx="1"/>
          </p:cNvCxnSpPr>
          <p:nvPr/>
        </p:nvCxnSpPr>
        <p:spPr>
          <a:xfrm flipV="1">
            <a:off x="4748212" y="4241726"/>
            <a:ext cx="307796" cy="68227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1A40E422-C860-F33C-9B7A-16B333D661AC}"/>
              </a:ext>
            </a:extLst>
          </p:cNvPr>
          <p:cNvCxnSpPr>
            <a:stCxn id="11" idx="3"/>
            <a:endCxn id="6" idx="1"/>
          </p:cNvCxnSpPr>
          <p:nvPr/>
        </p:nvCxnSpPr>
        <p:spPr>
          <a:xfrm>
            <a:off x="6810298" y="4241726"/>
            <a:ext cx="189655" cy="86693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4E717ED-C090-6EF3-DB3C-B53DFA80CC08}"/>
              </a:ext>
            </a:extLst>
          </p:cNvPr>
          <p:cNvSpPr txBox="1"/>
          <p:nvPr/>
        </p:nvSpPr>
        <p:spPr>
          <a:xfrm>
            <a:off x="579411" y="3738270"/>
            <a:ext cx="1943946" cy="2031325"/>
          </a:xfrm>
          <a:prstGeom prst="rect">
            <a:avLst/>
          </a:prstGeom>
          <a:noFill/>
        </p:spPr>
        <p:txBody>
          <a:bodyPr wrap="square">
            <a:noAutofit/>
          </a:bodyPr>
          <a:lstStyle/>
          <a:p>
            <a:pPr rtl="0"/>
            <a:r>
              <a:rPr lang="tr" sz="1800" b="0" i="0" u="none" strike="noStrike">
                <a:latin typeface="Calibri"/>
              </a:rPr>
              <a:t>Sistemlerin işlev kaybına uğramadan </a:t>
            </a:r>
            <a:r>
              <a:rPr lang="tr" sz="1800" b="1" i="0" u="none" strike="noStrike">
                <a:highlight>
                  <a:srgbClr val="000000">
                    <a:alpha val="0"/>
                  </a:srgbClr>
                </a:highlight>
                <a:latin typeface="Calibri"/>
              </a:rPr>
              <a:t>belirli bir düzeydeki gerilime dayanma kabiliyetidir</a:t>
            </a:r>
            <a:r>
              <a:rPr lang="tr" sz="1800" b="0" i="0" u="none" strike="noStrike">
                <a:latin typeface="Calibri"/>
              </a:rPr>
              <a:t>.</a:t>
            </a:r>
            <a:endParaRPr lang="es-ES"/>
          </a:p>
        </p:txBody>
      </p:sp>
      <p:sp>
        <p:nvSpPr>
          <p:cNvPr id="27" name="TextBox 26">
            <a:extLst>
              <a:ext uri="{FF2B5EF4-FFF2-40B4-BE49-F238E27FC236}">
                <a16:creationId xmlns:a16="http://schemas.microsoft.com/office/drawing/2014/main" id="{B83B9804-2AE6-ED23-B526-0BFEEFD9E1D1}"/>
              </a:ext>
            </a:extLst>
          </p:cNvPr>
          <p:cNvSpPr txBox="1"/>
          <p:nvPr/>
        </p:nvSpPr>
        <p:spPr>
          <a:xfrm>
            <a:off x="3052992" y="2494133"/>
            <a:ext cx="1943946" cy="2031325"/>
          </a:xfrm>
          <a:prstGeom prst="rect">
            <a:avLst/>
          </a:prstGeom>
          <a:noFill/>
        </p:spPr>
        <p:txBody>
          <a:bodyPr wrap="square">
            <a:noAutofit/>
          </a:bodyPr>
          <a:lstStyle/>
          <a:p>
            <a:pPr rtl="0"/>
            <a:r>
              <a:rPr lang="tr" sz="1600" b="1" i="0" u="none" strike="noStrike" dirty="0">
                <a:latin typeface="Calibri"/>
              </a:rPr>
              <a:t>Bir sistemde, </a:t>
            </a:r>
            <a:r>
              <a:rPr lang="tr" sz="1600" b="0" i="0" u="none" strike="noStrike" dirty="0">
                <a:highlight>
                  <a:srgbClr val="000000">
                    <a:alpha val="0"/>
                  </a:srgbClr>
                </a:highlight>
                <a:latin typeface="Calibri"/>
              </a:rPr>
              <a:t>işlevin devamını sağlamak için</a:t>
            </a:r>
            <a:r>
              <a:rPr lang="tr" sz="1600" b="1" i="0" u="none" strike="noStrike" dirty="0">
                <a:latin typeface="Calibri"/>
              </a:rPr>
              <a:t> kuvvetlerin aktarılabileceği çeşitli yolları bünyesinde bulundurma </a:t>
            </a:r>
            <a:r>
              <a:rPr lang="tr" sz="1600" b="0" i="0" u="none" strike="noStrike" dirty="0">
                <a:highlight>
                  <a:srgbClr val="000000">
                    <a:alpha val="0"/>
                  </a:srgbClr>
                </a:highlight>
                <a:latin typeface="Calibri"/>
              </a:rPr>
              <a:t>becerisidir</a:t>
            </a:r>
            <a:r>
              <a:rPr lang="tr" sz="1600" b="1" i="0" u="none" strike="noStrike" dirty="0">
                <a:latin typeface="Calibri"/>
              </a:rPr>
              <a:t>.</a:t>
            </a:r>
            <a:endParaRPr lang="es-ES" sz="1600" dirty="0"/>
          </a:p>
        </p:txBody>
      </p:sp>
      <p:sp>
        <p:nvSpPr>
          <p:cNvPr id="28" name="TextBox 27">
            <a:extLst>
              <a:ext uri="{FF2B5EF4-FFF2-40B4-BE49-F238E27FC236}">
                <a16:creationId xmlns:a16="http://schemas.microsoft.com/office/drawing/2014/main" id="{8FA1E66D-21BA-DDB1-06DE-D5649286859B}"/>
              </a:ext>
            </a:extLst>
          </p:cNvPr>
          <p:cNvSpPr txBox="1"/>
          <p:nvPr/>
        </p:nvSpPr>
        <p:spPr>
          <a:xfrm>
            <a:off x="5056008" y="4629318"/>
            <a:ext cx="1943946" cy="1754326"/>
          </a:xfrm>
          <a:prstGeom prst="rect">
            <a:avLst/>
          </a:prstGeom>
          <a:noFill/>
        </p:spPr>
        <p:txBody>
          <a:bodyPr wrap="square">
            <a:noAutofit/>
          </a:bodyPr>
          <a:lstStyle/>
          <a:p>
            <a:pPr rtl="0"/>
            <a:r>
              <a:rPr lang="tr" sz="1600" b="0" i="0" u="none" strike="noStrike" dirty="0">
                <a:latin typeface="Calibri"/>
              </a:rPr>
              <a:t>Tehditlerin sistemi sekteye uğratabileceği durumlarda </a:t>
            </a:r>
            <a:r>
              <a:rPr lang="tr" sz="1600" b="1" i="0" u="none" strike="noStrike" dirty="0">
                <a:highlight>
                  <a:srgbClr val="000000">
                    <a:alpha val="0"/>
                  </a:srgbClr>
                </a:highlight>
                <a:latin typeface="Calibri"/>
              </a:rPr>
              <a:t>sorunları ve kaynakları tespit etme</a:t>
            </a:r>
            <a:r>
              <a:rPr lang="tr" sz="1600" b="0" i="0" u="none" strike="noStrike" dirty="0">
                <a:latin typeface="Calibri"/>
              </a:rPr>
              <a:t> becerisidir.</a:t>
            </a:r>
            <a:endParaRPr lang="es-ES" sz="1600" dirty="0"/>
          </a:p>
        </p:txBody>
      </p:sp>
      <p:sp>
        <p:nvSpPr>
          <p:cNvPr id="29" name="TextBox 28">
            <a:extLst>
              <a:ext uri="{FF2B5EF4-FFF2-40B4-BE49-F238E27FC236}">
                <a16:creationId xmlns:a16="http://schemas.microsoft.com/office/drawing/2014/main" id="{86DC5AD6-0200-D76C-9A23-02C71E257B50}"/>
              </a:ext>
            </a:extLst>
          </p:cNvPr>
          <p:cNvSpPr txBox="1"/>
          <p:nvPr/>
        </p:nvSpPr>
        <p:spPr>
          <a:xfrm>
            <a:off x="7071364" y="2788811"/>
            <a:ext cx="1943946" cy="1477328"/>
          </a:xfrm>
          <a:prstGeom prst="rect">
            <a:avLst/>
          </a:prstGeom>
          <a:noFill/>
        </p:spPr>
        <p:txBody>
          <a:bodyPr wrap="square">
            <a:noAutofit/>
          </a:bodyPr>
          <a:lstStyle/>
          <a:p>
            <a:pPr rtl="0"/>
            <a:r>
              <a:rPr lang="tr" sz="1600" b="1" i="0" u="none" strike="noStrike" dirty="0">
                <a:latin typeface="Calibri"/>
              </a:rPr>
              <a:t>Kayıpları ve </a:t>
            </a:r>
            <a:r>
              <a:rPr lang="tr" sz="1600" b="0" i="0" u="none" strike="noStrike" dirty="0">
                <a:highlight>
                  <a:srgbClr val="000000">
                    <a:alpha val="0"/>
                  </a:srgbClr>
                </a:highlight>
                <a:latin typeface="Calibri"/>
              </a:rPr>
              <a:t>gelecekteki aksaklıkları</a:t>
            </a:r>
            <a:r>
              <a:rPr lang="tr" sz="1600" b="1" i="0" u="none" strike="noStrike" dirty="0">
                <a:latin typeface="Calibri"/>
              </a:rPr>
              <a:t> önlemek için öncelikleri ve hedefleri zamanında karşılama </a:t>
            </a:r>
            <a:r>
              <a:rPr lang="tr" sz="1600" b="0" i="0" u="none" strike="noStrike" dirty="0">
                <a:highlight>
                  <a:srgbClr val="000000">
                    <a:alpha val="0"/>
                  </a:srgbClr>
                </a:highlight>
                <a:latin typeface="Calibri"/>
              </a:rPr>
              <a:t>becerisidir</a:t>
            </a:r>
            <a:r>
              <a:rPr lang="tr" sz="1600" b="1" i="0" u="none" strike="noStrike" dirty="0">
                <a:latin typeface="Calibri"/>
              </a:rPr>
              <a:t>.</a:t>
            </a:r>
            <a:endParaRPr lang="es-ES" sz="1600" dirty="0"/>
          </a:p>
        </p:txBody>
      </p:sp>
    </p:spTree>
    <p:extLst>
      <p:ext uri="{BB962C8B-B14F-4D97-AF65-F5344CB8AC3E}">
        <p14:creationId xmlns:p14="http://schemas.microsoft.com/office/powerpoint/2010/main" val="3343175948"/>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57201" y="1028700"/>
            <a:ext cx="5085183" cy="1443912"/>
          </a:xfrm>
        </p:spPr>
        <p:txBody>
          <a:bodyPr>
            <a:noAutofit/>
          </a:bodyPr>
          <a:lstStyle/>
          <a:p>
            <a:pPr marL="0" indent="0" rtl="0">
              <a:buNone/>
            </a:pPr>
            <a:r>
              <a:rPr lang="tr" sz="2800" b="1" i="0" u="none" strike="noStrike">
                <a:latin typeface="Source Sans Pro" charset="0"/>
              </a:rPr>
              <a:t>Akıllı Şehir Kavramları</a:t>
            </a:r>
          </a:p>
        </p:txBody>
      </p:sp>
      <p:sp>
        <p:nvSpPr>
          <p:cNvPr id="3" name="Contenidor de contingut 2"/>
          <p:cNvSpPr>
            <a:spLocks noGrp="1"/>
          </p:cNvSpPr>
          <p:nvPr>
            <p:ph idx="1"/>
          </p:nvPr>
        </p:nvSpPr>
        <p:spPr/>
        <p:txBody>
          <a:bodyPr>
            <a:noAutofit/>
          </a:bodyPr>
          <a:lstStyle/>
          <a:p>
            <a:endParaRPr lang="es-ES"/>
          </a:p>
        </p:txBody>
      </p:sp>
      <p:sp>
        <p:nvSpPr>
          <p:cNvPr id="4" name="Contenidor de text 3"/>
          <p:cNvSpPr>
            <a:spLocks noGrp="1"/>
          </p:cNvSpPr>
          <p:nvPr>
            <p:ph type="body" sz="quarter" idx="13"/>
          </p:nvPr>
        </p:nvSpPr>
        <p:spPr/>
        <p:txBody>
          <a:bodyPr>
            <a:noAutofit/>
          </a:bodyPr>
          <a:lstStyle/>
          <a:p>
            <a:endParaRPr lang="es-ES"/>
          </a:p>
        </p:txBody>
      </p:sp>
      <p:sp>
        <p:nvSpPr>
          <p:cNvPr id="5" name="Contenidor de número de diapositiva 4"/>
          <p:cNvSpPr>
            <a:spLocks noGrp="1"/>
          </p:cNvSpPr>
          <p:nvPr>
            <p:ph type="sldNum" sz="quarter" idx="12"/>
          </p:nvPr>
        </p:nvSpPr>
        <p:spPr/>
        <p:txBody>
          <a:bodyPr>
            <a:noAutofit/>
          </a:bodyPr>
          <a:lstStyle/>
          <a:p>
            <a:pPr rtl="0"/>
            <a:r>
              <a:rPr lang="tr" sz="1800" b="0" i="0" u="none" strike="noStrike" noProof="0">
                <a:latin typeface="Calibri"/>
              </a:rPr>
              <a:t>120</a:t>
            </a:r>
            <a:endParaRPr lang="ca-ES" noProof="0"/>
          </a:p>
        </p:txBody>
      </p:sp>
    </p:spTree>
    <p:extLst>
      <p:ext uri="{BB962C8B-B14F-4D97-AF65-F5344CB8AC3E}">
        <p14:creationId xmlns:p14="http://schemas.microsoft.com/office/powerpoint/2010/main" val="421550896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121</a:t>
            </a:r>
            <a:endParaRPr lang="ca-ES"/>
          </a:p>
        </p:txBody>
      </p:sp>
      <p:sp>
        <p:nvSpPr>
          <p:cNvPr id="7" name="Google Shape;192;p8"/>
          <p:cNvSpPr txBox="1"/>
          <p:nvPr/>
        </p:nvSpPr>
        <p:spPr>
          <a:xfrm>
            <a:off x="380957" y="869682"/>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highlight>
                  <a:srgbClr val="000000">
                    <a:alpha val="0"/>
                  </a:srgbClr>
                </a:highlight>
                <a:latin typeface="Source Sans Pro"/>
                <a:ea typeface="Source Sans Pro"/>
                <a:cs typeface="Source Sans Pro"/>
                <a:sym typeface="Source Sans Pro"/>
              </a:rPr>
              <a:t>Ulaşım ve hareketlilik </a:t>
            </a:r>
          </a:p>
        </p:txBody>
      </p:sp>
      <p:cxnSp>
        <p:nvCxnSpPr>
          <p:cNvPr id="8" name="Google Shape;193;p8"/>
          <p:cNvCxnSpPr/>
          <p:nvPr/>
        </p:nvCxnSpPr>
        <p:spPr>
          <a:xfrm>
            <a:off x="380957" y="1310792"/>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sp>
        <p:nvSpPr>
          <p:cNvPr id="9" name="Rectángulo 8">
            <a:extLst>
              <a:ext uri="{FF2B5EF4-FFF2-40B4-BE49-F238E27FC236}">
                <a16:creationId xmlns:a16="http://schemas.microsoft.com/office/drawing/2014/main" id="{59E9DAA6-D7DC-7D6C-387F-E8046884D064}"/>
              </a:ext>
            </a:extLst>
          </p:cNvPr>
          <p:cNvSpPr/>
          <p:nvPr/>
        </p:nvSpPr>
        <p:spPr>
          <a:xfrm>
            <a:off x="325046" y="1371875"/>
            <a:ext cx="4246953" cy="1618713"/>
          </a:xfrm>
          <a:prstGeom prst="rect">
            <a:avLst/>
          </a:prstGeom>
        </p:spPr>
        <p:txBody>
          <a:bodyPr wrap="square">
            <a:noAutofit/>
          </a:bodyPr>
          <a:lstStyle/>
          <a:p>
            <a:pPr rtl="0">
              <a:lnSpc>
                <a:spcPts val="1985"/>
              </a:lnSpc>
            </a:pPr>
            <a:r>
              <a:rPr lang="tr" sz="1500" b="1" i="0" u="none" strike="noStrike" dirty="0">
                <a:solidFill>
                  <a:srgbClr val="262626"/>
                </a:solidFill>
                <a:latin typeface="Source Sans Pro" charset="0"/>
                <a:ea typeface="Source Sans Pro" charset="0"/>
              </a:rPr>
              <a:t>Zorluklar</a:t>
            </a:r>
          </a:p>
          <a:p>
            <a:pPr marL="285750" indent="-285750" rtl="0">
              <a:lnSpc>
                <a:spcPts val="1985"/>
              </a:lnSpc>
              <a:buFont typeface="Arial" pitchFamily="34" charset="0"/>
              <a:buChar char="•"/>
            </a:pPr>
            <a:r>
              <a:rPr lang="tr-TR" sz="1500" b="0" i="0" u="none" strike="noStrike" dirty="0">
                <a:solidFill>
                  <a:srgbClr val="262626"/>
                </a:solidFill>
                <a:latin typeface="Source Sans Pro" charset="0"/>
                <a:ea typeface="Source Sans Pro" charset="0"/>
              </a:rPr>
              <a:t>Karbondan arındırma </a:t>
            </a:r>
          </a:p>
          <a:p>
            <a:pPr marL="285750" indent="-285750" rtl="0">
              <a:lnSpc>
                <a:spcPts val="1985"/>
              </a:lnSpc>
              <a:buFont typeface="Arial" pitchFamily="34" charset="0"/>
              <a:buChar char="•"/>
            </a:pPr>
            <a:r>
              <a:rPr lang="tr-TR" sz="1500" b="0" i="0" u="none" strike="noStrike" dirty="0">
                <a:solidFill>
                  <a:srgbClr val="262626"/>
                </a:solidFill>
                <a:latin typeface="Source Sans Pro" charset="0"/>
                <a:ea typeface="Source Sans Pro" charset="0"/>
              </a:rPr>
              <a:t>Emniyet</a:t>
            </a:r>
          </a:p>
          <a:p>
            <a:pPr marL="285750" indent="-285750" rtl="0">
              <a:lnSpc>
                <a:spcPts val="1985"/>
              </a:lnSpc>
              <a:buFont typeface="Arial" pitchFamily="34" charset="0"/>
              <a:buChar char="•"/>
            </a:pPr>
            <a:r>
              <a:rPr lang="tr-TR" sz="1500" b="0" i="0" u="none" strike="noStrike" dirty="0">
                <a:solidFill>
                  <a:srgbClr val="262626"/>
                </a:solidFill>
                <a:latin typeface="Source Sans Pro" charset="0"/>
                <a:ea typeface="Source Sans Pro" charset="0"/>
              </a:rPr>
              <a:t>Talep yönetimi </a:t>
            </a:r>
          </a:p>
          <a:p>
            <a:pPr marL="285750" indent="-285750" rtl="0">
              <a:lnSpc>
                <a:spcPts val="1985"/>
              </a:lnSpc>
              <a:buFont typeface="Arial" pitchFamily="34" charset="0"/>
              <a:buChar char="•"/>
            </a:pPr>
            <a:r>
              <a:rPr lang="tr-TR" sz="1500" b="0" i="0" u="none" strike="noStrike" dirty="0">
                <a:solidFill>
                  <a:srgbClr val="262626"/>
                </a:solidFill>
                <a:latin typeface="Source Sans Pro" charset="0"/>
                <a:ea typeface="Source Sans Pro" charset="0"/>
              </a:rPr>
              <a:t>Kentsel yoğunluk ve tıkanıklık </a:t>
            </a:r>
          </a:p>
          <a:p>
            <a:pPr marL="285750" indent="-285750" rtl="0">
              <a:lnSpc>
                <a:spcPts val="1985"/>
              </a:lnSpc>
              <a:buFont typeface="Arial" pitchFamily="34" charset="0"/>
              <a:buChar char="•"/>
            </a:pPr>
            <a:r>
              <a:rPr lang="tr-TR" sz="1500" b="0" i="0" u="none" strike="noStrike" dirty="0">
                <a:solidFill>
                  <a:srgbClr val="262626"/>
                </a:solidFill>
                <a:latin typeface="Source Sans Pro" charset="0"/>
                <a:ea typeface="Source Sans Pro" charset="0"/>
              </a:rPr>
              <a:t>Altyapı bakım ve yönetimi</a:t>
            </a:r>
            <a:endParaRPr lang="tr" sz="1500" b="0" i="0" u="none" strike="noStrike" dirty="0">
              <a:solidFill>
                <a:srgbClr val="262626"/>
              </a:solidFill>
              <a:latin typeface="Source Sans Pro" charset="0"/>
              <a:ea typeface="Source Sans Pro" charset="0"/>
            </a:endParaRPr>
          </a:p>
        </p:txBody>
      </p:sp>
      <p:sp>
        <p:nvSpPr>
          <p:cNvPr id="10" name="Rectángulo 5">
            <a:extLst>
              <a:ext uri="{FF2B5EF4-FFF2-40B4-BE49-F238E27FC236}">
                <a16:creationId xmlns:a16="http://schemas.microsoft.com/office/drawing/2014/main" id="{A8A10DCD-FBE8-B3D1-6F51-E193D1FD1905}"/>
              </a:ext>
            </a:extLst>
          </p:cNvPr>
          <p:cNvSpPr/>
          <p:nvPr/>
        </p:nvSpPr>
        <p:spPr>
          <a:xfrm>
            <a:off x="5167489" y="1371875"/>
            <a:ext cx="3927476" cy="1875193"/>
          </a:xfrm>
          <a:prstGeom prst="rect">
            <a:avLst/>
          </a:prstGeom>
        </p:spPr>
        <p:txBody>
          <a:bodyPr wrap="square">
            <a:noAutofit/>
          </a:bodyPr>
          <a:lstStyle/>
          <a:p>
            <a:pPr rtl="0">
              <a:lnSpc>
                <a:spcPts val="1985"/>
              </a:lnSpc>
            </a:pPr>
            <a:r>
              <a:rPr lang="tr" sz="1400" b="1" i="0" u="none" strike="noStrike" dirty="0">
                <a:solidFill>
                  <a:srgbClr val="262626"/>
                </a:solidFill>
                <a:latin typeface="Source Sans Pro" charset="0"/>
                <a:ea typeface="Source Sans Pro" charset="0"/>
              </a:rPr>
              <a:t>Paydaşlar</a:t>
            </a:r>
          </a:p>
          <a:p>
            <a:pPr marL="285750" indent="-285750" rtl="0">
              <a:lnSpc>
                <a:spcPts val="1985"/>
              </a:lnSpc>
              <a:buFont typeface="Arial" pitchFamily="34" charset="0"/>
              <a:buChar char="•"/>
            </a:pPr>
            <a:r>
              <a:rPr lang="tr" sz="1400" b="0" i="0" u="none" strike="noStrike" dirty="0">
                <a:solidFill>
                  <a:srgbClr val="262626"/>
                </a:solidFill>
                <a:latin typeface="Source Sans Pro" charset="0"/>
                <a:ea typeface="Source Sans Pro" charset="0"/>
              </a:rPr>
              <a:t>Kullanıcılar</a:t>
            </a:r>
          </a:p>
          <a:p>
            <a:pPr marL="285750" indent="-285750" rtl="0">
              <a:lnSpc>
                <a:spcPts val="1985"/>
              </a:lnSpc>
              <a:buFont typeface="Arial" pitchFamily="34" charset="0"/>
              <a:buChar char="•"/>
            </a:pPr>
            <a:r>
              <a:rPr lang="tr" sz="1400" b="0" i="0" u="none" strike="noStrike" dirty="0">
                <a:solidFill>
                  <a:srgbClr val="262626"/>
                </a:solidFill>
                <a:latin typeface="Source Sans Pro" charset="0"/>
                <a:ea typeface="Source Sans Pro" charset="0"/>
              </a:rPr>
              <a:t>Hizmet sağlayıcılar</a:t>
            </a:r>
          </a:p>
          <a:p>
            <a:pPr marL="285750" indent="-285750" rtl="0">
              <a:lnSpc>
                <a:spcPts val="1985"/>
              </a:lnSpc>
              <a:buFont typeface="Arial" pitchFamily="34" charset="0"/>
              <a:buChar char="•"/>
            </a:pPr>
            <a:r>
              <a:rPr lang="tr" sz="1400" b="0" i="0" u="none" strike="noStrike" dirty="0">
                <a:solidFill>
                  <a:srgbClr val="262626"/>
                </a:solidFill>
                <a:latin typeface="Source Sans Pro" charset="0"/>
                <a:ea typeface="Source Sans Pro" charset="0"/>
              </a:rPr>
              <a:t>Teknoloji uzmanları</a:t>
            </a:r>
          </a:p>
          <a:p>
            <a:pPr marL="285750" indent="-285750" rtl="0">
              <a:lnSpc>
                <a:spcPts val="1985"/>
              </a:lnSpc>
              <a:buFont typeface="Arial" pitchFamily="34" charset="0"/>
              <a:buChar char="•"/>
            </a:pPr>
            <a:r>
              <a:rPr lang="tr" sz="1400" dirty="0">
                <a:solidFill>
                  <a:srgbClr val="262626"/>
                </a:solidFill>
                <a:latin typeface="Source Sans Pro" charset="0"/>
                <a:ea typeface="Source Sans Pro" charset="0"/>
              </a:rPr>
              <a:t>Yeni işletmeler</a:t>
            </a:r>
            <a:endParaRPr lang="tr" sz="1400" b="0" i="0" u="none" strike="noStrike" dirty="0">
              <a:solidFill>
                <a:srgbClr val="262626"/>
              </a:solidFill>
              <a:latin typeface="Source Sans Pro" charset="0"/>
              <a:ea typeface="Source Sans Pro" charset="0"/>
            </a:endParaRPr>
          </a:p>
          <a:p>
            <a:pPr marL="285750" indent="-285750" rtl="0">
              <a:lnSpc>
                <a:spcPts val="1985"/>
              </a:lnSpc>
              <a:buFont typeface="Arial" pitchFamily="34" charset="0"/>
              <a:buChar char="•"/>
            </a:pPr>
            <a:r>
              <a:rPr lang="tr-TR" sz="1400" b="0" i="0" u="none" strike="noStrike" dirty="0">
                <a:solidFill>
                  <a:srgbClr val="262626"/>
                </a:solidFill>
                <a:latin typeface="Source Sans Pro" charset="0"/>
                <a:ea typeface="Source Sans Pro" charset="0"/>
              </a:rPr>
              <a:t>Ulaştırma otoritesi / ulaştırma planlamacıları</a:t>
            </a:r>
          </a:p>
          <a:p>
            <a:pPr marL="285750" indent="-285750" rtl="0">
              <a:lnSpc>
                <a:spcPts val="1985"/>
              </a:lnSpc>
              <a:buFont typeface="Arial" pitchFamily="34" charset="0"/>
              <a:buChar char="•"/>
            </a:pPr>
            <a:r>
              <a:rPr lang="tr" sz="1400" b="0" i="0" u="none" strike="noStrike" dirty="0">
                <a:solidFill>
                  <a:srgbClr val="262626"/>
                </a:solidFill>
                <a:latin typeface="Source Sans Pro" charset="0"/>
                <a:ea typeface="Source Sans Pro" charset="0"/>
              </a:rPr>
              <a:t>Toplum</a:t>
            </a:r>
          </a:p>
        </p:txBody>
      </p:sp>
      <p:pic>
        <p:nvPicPr>
          <p:cNvPr id="12" name="Picture 2" descr="Less (cars) is more: how to go from new to sustainable mobility - Transport  &amp; Environment">
            <a:extLst>
              <a:ext uri="{FF2B5EF4-FFF2-40B4-BE49-F238E27FC236}">
                <a16:creationId xmlns:a16="http://schemas.microsoft.com/office/drawing/2014/main" id="{5000E9A8-4DDB-9931-2365-ACCB358383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577" y="3264164"/>
            <a:ext cx="4246953" cy="3001113"/>
          </a:xfrm>
          <a:prstGeom prst="rect">
            <a:avLst/>
          </a:prstGeom>
          <a:noFill/>
          <a:extLst>
            <a:ext uri="{909E8E84-426E-40DD-AFC4-6F175D3DCCD1}">
              <a14:hiddenFill xmlns:a14="http://schemas.microsoft.com/office/drawing/2010/main">
                <a:solidFill>
                  <a:srgbClr val="FFFFFF"/>
                </a:solidFill>
              </a14:hiddenFill>
            </a:ext>
          </a:extLst>
        </p:spPr>
      </p:pic>
      <p:pic>
        <p:nvPicPr>
          <p:cNvPr id="13" name="Gráfico 2" descr="Caminar">
            <a:extLst>
              <a:ext uri="{FF2B5EF4-FFF2-40B4-BE49-F238E27FC236}">
                <a16:creationId xmlns:a16="http://schemas.microsoft.com/office/drawing/2014/main" id="{9D9D3FCF-1A68-0A5D-6910-99CA4E7D63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54277" y="5255808"/>
            <a:ext cx="914400" cy="914400"/>
          </a:xfrm>
          <a:prstGeom prst="rect">
            <a:avLst/>
          </a:prstGeom>
        </p:spPr>
      </p:pic>
      <p:cxnSp>
        <p:nvCxnSpPr>
          <p:cNvPr id="14" name="Conector recto de flecha 6">
            <a:extLst>
              <a:ext uri="{FF2B5EF4-FFF2-40B4-BE49-F238E27FC236}">
                <a16:creationId xmlns:a16="http://schemas.microsoft.com/office/drawing/2014/main" id="{9E8EB9C1-B573-97A4-B98E-30BCE4322E96}"/>
              </a:ext>
            </a:extLst>
          </p:cNvPr>
          <p:cNvCxnSpPr>
            <a:stCxn id="13" idx="3"/>
          </p:cNvCxnSpPr>
          <p:nvPr/>
        </p:nvCxnSpPr>
        <p:spPr>
          <a:xfrm>
            <a:off x="6368677" y="5713008"/>
            <a:ext cx="23181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Gráfico 11" descr="Bus">
            <a:extLst>
              <a:ext uri="{FF2B5EF4-FFF2-40B4-BE49-F238E27FC236}">
                <a16:creationId xmlns:a16="http://schemas.microsoft.com/office/drawing/2014/main" id="{4D63EC88-555E-AA75-0CA4-6245972B2E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59185" y="4937819"/>
            <a:ext cx="704730" cy="704730"/>
          </a:xfrm>
          <a:prstGeom prst="rect">
            <a:avLst/>
          </a:prstGeom>
        </p:spPr>
      </p:pic>
      <p:pic>
        <p:nvPicPr>
          <p:cNvPr id="16" name="Gráfico 13" descr="Coche">
            <a:extLst>
              <a:ext uri="{FF2B5EF4-FFF2-40B4-BE49-F238E27FC236}">
                <a16:creationId xmlns:a16="http://schemas.microsoft.com/office/drawing/2014/main" id="{CC58FFDE-5348-1B95-F95F-3361F59057D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13620" y="4931864"/>
            <a:ext cx="767938" cy="767938"/>
          </a:xfrm>
          <a:prstGeom prst="rect">
            <a:avLst/>
          </a:prstGeom>
        </p:spPr>
      </p:pic>
      <p:sp>
        <p:nvSpPr>
          <p:cNvPr id="17" name="Paralelogramo 15">
            <a:extLst>
              <a:ext uri="{FF2B5EF4-FFF2-40B4-BE49-F238E27FC236}">
                <a16:creationId xmlns:a16="http://schemas.microsoft.com/office/drawing/2014/main" id="{89E670EB-8A61-308C-1CEC-373D3F375A26}"/>
              </a:ext>
            </a:extLst>
          </p:cNvPr>
          <p:cNvSpPr/>
          <p:nvPr/>
        </p:nvSpPr>
        <p:spPr>
          <a:xfrm>
            <a:off x="6368676" y="5848322"/>
            <a:ext cx="2318123" cy="215148"/>
          </a:xfrm>
          <a:prstGeom prst="parallelogram">
            <a:avLst>
              <a:gd name="adj" fmla="val 92612"/>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pic>
        <p:nvPicPr>
          <p:cNvPr id="18" name="Gráfico 18" descr="Nube">
            <a:extLst>
              <a:ext uri="{FF2B5EF4-FFF2-40B4-BE49-F238E27FC236}">
                <a16:creationId xmlns:a16="http://schemas.microsoft.com/office/drawing/2014/main" id="{B57B72F5-E255-5B52-15FF-11CE62E8781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192488">
            <a:off x="6223121" y="5102927"/>
            <a:ext cx="334971" cy="334971"/>
          </a:xfrm>
          <a:prstGeom prst="rect">
            <a:avLst/>
          </a:prstGeom>
        </p:spPr>
      </p:pic>
      <p:pic>
        <p:nvPicPr>
          <p:cNvPr id="19" name="Gráfico 20" descr="Semáforo">
            <a:extLst>
              <a:ext uri="{FF2B5EF4-FFF2-40B4-BE49-F238E27FC236}">
                <a16:creationId xmlns:a16="http://schemas.microsoft.com/office/drawing/2014/main" id="{56E9A12B-A4B2-0648-E542-619D2715094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68766" y="5000677"/>
            <a:ext cx="579014" cy="579014"/>
          </a:xfrm>
          <a:prstGeom prst="rect">
            <a:avLst/>
          </a:prstGeom>
        </p:spPr>
      </p:pic>
      <p:pic>
        <p:nvPicPr>
          <p:cNvPr id="20" name="Gráfico 26" descr="Nube">
            <a:extLst>
              <a:ext uri="{FF2B5EF4-FFF2-40B4-BE49-F238E27FC236}">
                <a16:creationId xmlns:a16="http://schemas.microsoft.com/office/drawing/2014/main" id="{D9270CFF-6288-254C-2649-94A806D02B2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192488">
            <a:off x="6111650" y="4868798"/>
            <a:ext cx="334971" cy="334971"/>
          </a:xfrm>
          <a:prstGeom prst="rect">
            <a:avLst/>
          </a:prstGeom>
        </p:spPr>
      </p:pic>
      <p:pic>
        <p:nvPicPr>
          <p:cNvPr id="21" name="Gráfico 27" descr="Nube">
            <a:extLst>
              <a:ext uri="{FF2B5EF4-FFF2-40B4-BE49-F238E27FC236}">
                <a16:creationId xmlns:a16="http://schemas.microsoft.com/office/drawing/2014/main" id="{8F27F791-D7CB-7B8C-6696-3161227D19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192488">
            <a:off x="7374889" y="5122698"/>
            <a:ext cx="334971" cy="334971"/>
          </a:xfrm>
          <a:prstGeom prst="rect">
            <a:avLst/>
          </a:prstGeom>
        </p:spPr>
      </p:pic>
      <p:pic>
        <p:nvPicPr>
          <p:cNvPr id="22" name="Gráfico 28" descr="Nube">
            <a:extLst>
              <a:ext uri="{FF2B5EF4-FFF2-40B4-BE49-F238E27FC236}">
                <a16:creationId xmlns:a16="http://schemas.microsoft.com/office/drawing/2014/main" id="{18363498-2382-5ED3-F999-2F36DAD8BA2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9192488">
            <a:off x="6321321" y="4908817"/>
            <a:ext cx="334971" cy="334971"/>
          </a:xfrm>
          <a:prstGeom prst="rect">
            <a:avLst/>
          </a:prstGeom>
        </p:spPr>
      </p:pic>
      <p:pic>
        <p:nvPicPr>
          <p:cNvPr id="23" name="Gráfico 24" descr="Reunión">
            <a:extLst>
              <a:ext uri="{FF2B5EF4-FFF2-40B4-BE49-F238E27FC236}">
                <a16:creationId xmlns:a16="http://schemas.microsoft.com/office/drawing/2014/main" id="{1FCB46AE-2AFA-9860-D299-848F4F46BF0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833765" y="3579423"/>
            <a:ext cx="914400" cy="914400"/>
          </a:xfrm>
          <a:prstGeom prst="rect">
            <a:avLst/>
          </a:prstGeom>
        </p:spPr>
      </p:pic>
      <p:pic>
        <p:nvPicPr>
          <p:cNvPr id="24" name="Gráfico 30" descr="Conexiones">
            <a:extLst>
              <a:ext uri="{FF2B5EF4-FFF2-40B4-BE49-F238E27FC236}">
                <a16:creationId xmlns:a16="http://schemas.microsoft.com/office/drawing/2014/main" id="{FE1D220B-9426-AB2B-C0BF-7025C91DD45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54276" y="3622931"/>
            <a:ext cx="914400" cy="914400"/>
          </a:xfrm>
          <a:prstGeom prst="rect">
            <a:avLst/>
          </a:prstGeom>
        </p:spPr>
      </p:pic>
      <p:sp>
        <p:nvSpPr>
          <p:cNvPr id="25" name="Abrir llave 31">
            <a:extLst>
              <a:ext uri="{FF2B5EF4-FFF2-40B4-BE49-F238E27FC236}">
                <a16:creationId xmlns:a16="http://schemas.microsoft.com/office/drawing/2014/main" id="{E08376BA-2515-1130-1DC2-AB5D6BDF8554}"/>
              </a:ext>
            </a:extLst>
          </p:cNvPr>
          <p:cNvSpPr/>
          <p:nvPr/>
        </p:nvSpPr>
        <p:spPr>
          <a:xfrm rot="5400000">
            <a:off x="7187397" y="3013855"/>
            <a:ext cx="261471" cy="3553665"/>
          </a:xfrm>
          <a:prstGeom prst="leftBrace">
            <a:avLst>
              <a:gd name="adj1" fmla="val 3634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a:p>
        </p:txBody>
      </p:sp>
      <p:sp>
        <p:nvSpPr>
          <p:cNvPr id="26" name="Rectángulo 34">
            <a:extLst>
              <a:ext uri="{FF2B5EF4-FFF2-40B4-BE49-F238E27FC236}">
                <a16:creationId xmlns:a16="http://schemas.microsoft.com/office/drawing/2014/main" id="{AF44CF7F-4F7A-D110-17A0-BB901A5FB70D}"/>
              </a:ext>
            </a:extLst>
          </p:cNvPr>
          <p:cNvSpPr/>
          <p:nvPr/>
        </p:nvSpPr>
        <p:spPr>
          <a:xfrm>
            <a:off x="4815284" y="5633511"/>
            <a:ext cx="900360" cy="336311"/>
          </a:xfrm>
          <a:prstGeom prst="rect">
            <a:avLst/>
          </a:prstGeom>
        </p:spPr>
        <p:txBody>
          <a:bodyPr wrap="square">
            <a:noAutofit/>
          </a:bodyPr>
          <a:lstStyle/>
          <a:p>
            <a:pPr algn="r" rtl="0">
              <a:lnSpc>
                <a:spcPts val="1985"/>
              </a:lnSpc>
            </a:pPr>
            <a:r>
              <a:rPr lang="tr" sz="1500" dirty="0">
                <a:solidFill>
                  <a:srgbClr val="262626"/>
                </a:solidFill>
                <a:latin typeface="Source Sans Pro" charset="0"/>
                <a:ea typeface="Source Sans Pro" charset="0"/>
              </a:rPr>
              <a:t>Yolcu</a:t>
            </a:r>
            <a:endParaRPr lang="tr" sz="1500" b="0" i="0" u="none" strike="noStrike" dirty="0">
              <a:solidFill>
                <a:srgbClr val="262626"/>
              </a:solidFill>
              <a:latin typeface="Source Sans Pro" charset="0"/>
              <a:ea typeface="Source Sans Pro" charset="0"/>
            </a:endParaRPr>
          </a:p>
        </p:txBody>
      </p:sp>
      <p:sp>
        <p:nvSpPr>
          <p:cNvPr id="27" name="Rectángulo 35">
            <a:extLst>
              <a:ext uri="{FF2B5EF4-FFF2-40B4-BE49-F238E27FC236}">
                <a16:creationId xmlns:a16="http://schemas.microsoft.com/office/drawing/2014/main" id="{F07D7805-60ED-D818-1162-EC9DD4A1A582}"/>
              </a:ext>
            </a:extLst>
          </p:cNvPr>
          <p:cNvSpPr/>
          <p:nvPr/>
        </p:nvSpPr>
        <p:spPr>
          <a:xfrm>
            <a:off x="6867953" y="4763970"/>
            <a:ext cx="900360" cy="336311"/>
          </a:xfrm>
          <a:prstGeom prst="rect">
            <a:avLst/>
          </a:prstGeom>
        </p:spPr>
        <p:txBody>
          <a:bodyPr wrap="square">
            <a:noAutofit/>
          </a:bodyPr>
          <a:lstStyle/>
          <a:p>
            <a:pPr algn="ctr" rtl="0">
              <a:lnSpc>
                <a:spcPts val="1985"/>
              </a:lnSpc>
            </a:pPr>
            <a:r>
              <a:rPr lang="tr" sz="1500" b="0" i="0" u="none" strike="noStrike" dirty="0">
                <a:solidFill>
                  <a:srgbClr val="262626"/>
                </a:solidFill>
                <a:latin typeface="Source Sans Pro" charset="0"/>
                <a:ea typeface="Source Sans Pro" charset="0"/>
              </a:rPr>
              <a:t>Mod</a:t>
            </a:r>
          </a:p>
        </p:txBody>
      </p:sp>
      <p:sp>
        <p:nvSpPr>
          <p:cNvPr id="28" name="Rectángulo 36">
            <a:extLst>
              <a:ext uri="{FF2B5EF4-FFF2-40B4-BE49-F238E27FC236}">
                <a16:creationId xmlns:a16="http://schemas.microsoft.com/office/drawing/2014/main" id="{C80CFC76-0285-33C5-56F5-E059D13E852E}"/>
              </a:ext>
            </a:extLst>
          </p:cNvPr>
          <p:cNvSpPr/>
          <p:nvPr/>
        </p:nvSpPr>
        <p:spPr>
          <a:xfrm>
            <a:off x="6623026" y="3411267"/>
            <a:ext cx="1366687" cy="336311"/>
          </a:xfrm>
          <a:prstGeom prst="rect">
            <a:avLst/>
          </a:prstGeom>
        </p:spPr>
        <p:txBody>
          <a:bodyPr wrap="square">
            <a:noAutofit/>
          </a:bodyPr>
          <a:lstStyle/>
          <a:p>
            <a:pPr algn="ctr" rtl="0">
              <a:lnSpc>
                <a:spcPts val="1985"/>
              </a:lnSpc>
            </a:pPr>
            <a:r>
              <a:rPr lang="tr" sz="1500" b="0" i="0" u="none" strike="noStrike" dirty="0">
                <a:solidFill>
                  <a:srgbClr val="262626"/>
                </a:solidFill>
                <a:latin typeface="Source Sans Pro" charset="0"/>
                <a:ea typeface="Source Sans Pro" charset="0"/>
              </a:rPr>
              <a:t>Yönetim</a:t>
            </a:r>
          </a:p>
        </p:txBody>
      </p:sp>
      <p:sp>
        <p:nvSpPr>
          <p:cNvPr id="29" name="Rectángulo 37">
            <a:extLst>
              <a:ext uri="{FF2B5EF4-FFF2-40B4-BE49-F238E27FC236}">
                <a16:creationId xmlns:a16="http://schemas.microsoft.com/office/drawing/2014/main" id="{6BD80BFF-3663-5DD9-FDDE-C3FCCCE6EC6D}"/>
              </a:ext>
            </a:extLst>
          </p:cNvPr>
          <p:cNvSpPr/>
          <p:nvPr/>
        </p:nvSpPr>
        <p:spPr>
          <a:xfrm>
            <a:off x="5146933" y="3397810"/>
            <a:ext cx="1366687" cy="336311"/>
          </a:xfrm>
          <a:prstGeom prst="rect">
            <a:avLst/>
          </a:prstGeom>
        </p:spPr>
        <p:txBody>
          <a:bodyPr wrap="square">
            <a:noAutofit/>
          </a:bodyPr>
          <a:lstStyle/>
          <a:p>
            <a:pPr algn="ctr" rtl="0">
              <a:lnSpc>
                <a:spcPts val="1985"/>
              </a:lnSpc>
            </a:pPr>
            <a:r>
              <a:rPr lang="tr" sz="1500" b="0" i="0" u="none" strike="noStrike">
                <a:solidFill>
                  <a:srgbClr val="262626"/>
                </a:solidFill>
                <a:latin typeface="Source Sans Pro" charset="0"/>
                <a:ea typeface="Source Sans Pro" charset="0"/>
              </a:rPr>
              <a:t>Toplum</a:t>
            </a:r>
          </a:p>
        </p:txBody>
      </p:sp>
      <p:sp>
        <p:nvSpPr>
          <p:cNvPr id="30" name="Rectángulo 38">
            <a:extLst>
              <a:ext uri="{FF2B5EF4-FFF2-40B4-BE49-F238E27FC236}">
                <a16:creationId xmlns:a16="http://schemas.microsoft.com/office/drawing/2014/main" id="{E2FD4931-22AF-6BF4-933C-9B6E8A0B144D}"/>
              </a:ext>
            </a:extLst>
          </p:cNvPr>
          <p:cNvSpPr/>
          <p:nvPr/>
        </p:nvSpPr>
        <p:spPr>
          <a:xfrm>
            <a:off x="6832535" y="6138914"/>
            <a:ext cx="1366687" cy="336311"/>
          </a:xfrm>
          <a:prstGeom prst="rect">
            <a:avLst/>
          </a:prstGeom>
        </p:spPr>
        <p:txBody>
          <a:bodyPr wrap="square">
            <a:noAutofit/>
          </a:bodyPr>
          <a:lstStyle/>
          <a:p>
            <a:pPr algn="ctr" rtl="0">
              <a:lnSpc>
                <a:spcPts val="1985"/>
              </a:lnSpc>
            </a:pPr>
            <a:r>
              <a:rPr lang="tr" sz="1500" b="0" i="0" u="none" strike="noStrike">
                <a:solidFill>
                  <a:srgbClr val="262626"/>
                </a:solidFill>
                <a:latin typeface="Source Sans Pro" charset="0"/>
                <a:ea typeface="Source Sans Pro" charset="0"/>
              </a:rPr>
              <a:t>Altyapı</a:t>
            </a:r>
          </a:p>
        </p:txBody>
      </p:sp>
      <p:sp>
        <p:nvSpPr>
          <p:cNvPr id="31" name="Flecha: a la derecha 32">
            <a:extLst>
              <a:ext uri="{FF2B5EF4-FFF2-40B4-BE49-F238E27FC236}">
                <a16:creationId xmlns:a16="http://schemas.microsoft.com/office/drawing/2014/main" id="{A92979DB-4F1D-A5A8-C6B1-25E0D01D2702}"/>
              </a:ext>
            </a:extLst>
          </p:cNvPr>
          <p:cNvSpPr/>
          <p:nvPr/>
        </p:nvSpPr>
        <p:spPr>
          <a:xfrm>
            <a:off x="4407734" y="4307521"/>
            <a:ext cx="352814"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cxnSp>
        <p:nvCxnSpPr>
          <p:cNvPr id="32" name="Conector recto de flecha 39">
            <a:extLst>
              <a:ext uri="{FF2B5EF4-FFF2-40B4-BE49-F238E27FC236}">
                <a16:creationId xmlns:a16="http://schemas.microsoft.com/office/drawing/2014/main" id="{C3330134-D2A1-35F8-99B6-0BB322F6C4DD}"/>
              </a:ext>
            </a:extLst>
          </p:cNvPr>
          <p:cNvCxnSpPr>
            <a:stCxn id="20" idx="0"/>
          </p:cNvCxnSpPr>
          <p:nvPr/>
        </p:nvCxnSpPr>
        <p:spPr>
          <a:xfrm flipH="1" flipV="1">
            <a:off x="6043132" y="4418312"/>
            <a:ext cx="128066" cy="489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ángulo 42">
            <a:extLst>
              <a:ext uri="{FF2B5EF4-FFF2-40B4-BE49-F238E27FC236}">
                <a16:creationId xmlns:a16="http://schemas.microsoft.com/office/drawing/2014/main" id="{CA563858-609F-26D5-81A6-C09A5BBE270D}"/>
              </a:ext>
            </a:extLst>
          </p:cNvPr>
          <p:cNvSpPr/>
          <p:nvPr/>
        </p:nvSpPr>
        <p:spPr>
          <a:xfrm>
            <a:off x="5070984" y="4433421"/>
            <a:ext cx="1289319" cy="321498"/>
          </a:xfrm>
          <a:prstGeom prst="rect">
            <a:avLst/>
          </a:prstGeom>
        </p:spPr>
        <p:txBody>
          <a:bodyPr wrap="square">
            <a:noAutofit/>
          </a:bodyPr>
          <a:lstStyle/>
          <a:p>
            <a:pPr algn="ctr" rtl="0">
              <a:lnSpc>
                <a:spcPts val="1985"/>
              </a:lnSpc>
            </a:pPr>
            <a:r>
              <a:rPr lang="tr" sz="1100" b="0" i="0" u="none" strike="noStrike" dirty="0">
                <a:solidFill>
                  <a:srgbClr val="262626"/>
                </a:solidFill>
                <a:latin typeface="Source Sans Pro" charset="0"/>
                <a:ea typeface="Source Sans Pro" charset="0"/>
              </a:rPr>
              <a:t>Dışsallıklar</a:t>
            </a:r>
          </a:p>
        </p:txBody>
      </p:sp>
    </p:spTree>
    <p:extLst>
      <p:ext uri="{BB962C8B-B14F-4D97-AF65-F5344CB8AC3E}">
        <p14:creationId xmlns:p14="http://schemas.microsoft.com/office/powerpoint/2010/main" val="2932257135"/>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122</a:t>
            </a:r>
            <a:endParaRPr lang="ca-ES"/>
          </a:p>
        </p:txBody>
      </p:sp>
      <p:sp>
        <p:nvSpPr>
          <p:cNvPr id="7" name="Google Shape;192;p8"/>
          <p:cNvSpPr txBox="1"/>
          <p:nvPr/>
        </p:nvSpPr>
        <p:spPr>
          <a:xfrm>
            <a:off x="352169" y="821135"/>
            <a:ext cx="6151267" cy="312971"/>
          </a:xfrm>
          <a:prstGeom prst="rect">
            <a:avLst/>
          </a:prstGeom>
          <a:noFill/>
          <a:ln>
            <a:noFill/>
          </a:ln>
        </p:spPr>
        <p:txBody>
          <a:bodyPr spcFirstLastPara="1" wrap="square" lIns="64500" tIns="32231" rIns="64500" bIns="32231" anchor="t" anchorCtr="0">
            <a:noAutofit/>
          </a:bodyPr>
          <a:lstStyle/>
          <a:p>
            <a:pPr rtl="0"/>
            <a:r>
              <a:rPr lang="tr" sz="1900" b="1" dirty="0">
                <a:solidFill>
                  <a:srgbClr val="000000"/>
                </a:solidFill>
                <a:highlight>
                  <a:srgbClr val="000000">
                    <a:alpha val="0"/>
                  </a:srgbClr>
                </a:highlight>
                <a:latin typeface="Source Sans Pro"/>
                <a:ea typeface="Source Sans Pro"/>
                <a:cs typeface="Source Sans Pro"/>
                <a:sym typeface="Source Sans Pro"/>
              </a:rPr>
              <a:t>Hareketlilikte yatırım trendleri</a:t>
            </a:r>
            <a:endParaRPr lang="tr" sz="1900" b="1" i="0" u="none" strike="noStrike" dirty="0">
              <a:solidFill>
                <a:srgbClr val="000000"/>
              </a:solidFill>
              <a:highlight>
                <a:srgbClr val="000000">
                  <a:alpha val="0"/>
                </a:srgbClr>
              </a:highlight>
              <a:latin typeface="Source Sans Pro"/>
              <a:ea typeface="Source Sans Pro"/>
              <a:cs typeface="Source Sans Pro"/>
              <a:sym typeface="Source Sans Pro"/>
            </a:endParaRPr>
          </a:p>
        </p:txBody>
      </p:sp>
      <p:cxnSp>
        <p:nvCxnSpPr>
          <p:cNvPr id="8" name="Google Shape;193;p8"/>
          <p:cNvCxnSpPr/>
          <p:nvPr/>
        </p:nvCxnSpPr>
        <p:spPr>
          <a:xfrm>
            <a:off x="352169" y="1262245"/>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pic>
        <p:nvPicPr>
          <p:cNvPr id="3" name="Imagen 1">
            <a:extLst>
              <a:ext uri="{FF2B5EF4-FFF2-40B4-BE49-F238E27FC236}">
                <a16:creationId xmlns:a16="http://schemas.microsoft.com/office/drawing/2014/main" id="{ED900E37-D6E6-B306-5F45-0BC2B8744638}"/>
              </a:ext>
            </a:extLst>
          </p:cNvPr>
          <p:cNvPicPr>
            <a:picLocks noChangeAspect="1"/>
          </p:cNvPicPr>
          <p:nvPr/>
        </p:nvPicPr>
        <p:blipFill>
          <a:blip r:embed="rId3"/>
          <a:stretch>
            <a:fillRect/>
          </a:stretch>
        </p:blipFill>
        <p:spPr>
          <a:xfrm>
            <a:off x="3238043" y="1556262"/>
            <a:ext cx="5776213" cy="5301738"/>
          </a:xfrm>
          <a:prstGeom prst="rect">
            <a:avLst/>
          </a:prstGeom>
        </p:spPr>
      </p:pic>
      <p:sp>
        <p:nvSpPr>
          <p:cNvPr id="4" name="Google Shape;402;p6">
            <a:extLst>
              <a:ext uri="{FF2B5EF4-FFF2-40B4-BE49-F238E27FC236}">
                <a16:creationId xmlns:a16="http://schemas.microsoft.com/office/drawing/2014/main" id="{FA391F03-A1D4-F731-FAB8-6BD442BA229C}"/>
              </a:ext>
            </a:extLst>
          </p:cNvPr>
          <p:cNvSpPr txBox="1"/>
          <p:nvPr/>
        </p:nvSpPr>
        <p:spPr>
          <a:xfrm>
            <a:off x="234507" y="5767949"/>
            <a:ext cx="3432858" cy="123111"/>
          </a:xfrm>
          <a:prstGeom prst="rect">
            <a:avLst/>
          </a:prstGeom>
          <a:noFill/>
          <a:ln>
            <a:noFill/>
          </a:ln>
        </p:spPr>
        <p:txBody>
          <a:bodyPr spcFirstLastPara="1" wrap="square" lIns="91425" tIns="0" rIns="91425" bIns="0" anchor="t" anchorCtr="0">
            <a:noAutofit/>
          </a:bodyPr>
          <a:lstStyle/>
          <a:p>
            <a:pPr lvl="0" algn="r" rtl="0">
              <a:buSzPts val="900"/>
            </a:pPr>
            <a:r>
              <a:rPr lang="tr" sz="800" b="0" i="0" u="none" strike="noStrike" cap="none" dirty="0">
                <a:solidFill>
                  <a:srgbClr val="7F7F7F"/>
                </a:solidFill>
                <a:highlight>
                  <a:srgbClr val="000000">
                    <a:alpha val="0"/>
                  </a:srgbClr>
                </a:highlight>
                <a:latin typeface="Source Sans Pro" charset="0"/>
                <a:ea typeface="Source Sans Pro" charset="0"/>
                <a:cs typeface="Source Sans Pro" charset="0"/>
                <a:sym typeface="Source Sans Pro" charset="0"/>
              </a:rPr>
              <a:t>Kaynak: McKinsey. 2019. </a:t>
            </a:r>
            <a:r>
              <a:rPr lang="tr" sz="800" b="0" i="0" u="none" strike="noStrike" dirty="0">
                <a:solidFill>
                  <a:srgbClr val="7F7F7F"/>
                </a:solidFill>
                <a:latin typeface="Source Sans Pro" charset="0"/>
                <a:ea typeface="Source Sans Pro" charset="0"/>
              </a:rPr>
              <a:t>Start me up: Where mobility investments are going</a:t>
            </a:r>
            <a:endParaRPr sz="800" dirty="0">
              <a:solidFill>
                <a:srgbClr val="7F7F7F"/>
              </a:solidFill>
              <a:latin typeface="Source Sans Pro" charset="0"/>
              <a:ea typeface="Source Sans Pro" charset="0"/>
              <a:sym typeface="Source Sans Pro" charset="0"/>
            </a:endParaRPr>
          </a:p>
        </p:txBody>
      </p:sp>
    </p:spTree>
    <p:extLst>
      <p:ext uri="{BB962C8B-B14F-4D97-AF65-F5344CB8AC3E}">
        <p14:creationId xmlns:p14="http://schemas.microsoft.com/office/powerpoint/2010/main" val="1231951362"/>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123</a:t>
            </a:r>
            <a:endParaRPr lang="ca-ES"/>
          </a:p>
        </p:txBody>
      </p:sp>
      <p:sp>
        <p:nvSpPr>
          <p:cNvPr id="7" name="Google Shape;192;p8"/>
          <p:cNvSpPr txBox="1"/>
          <p:nvPr/>
        </p:nvSpPr>
        <p:spPr>
          <a:xfrm>
            <a:off x="333119" y="877441"/>
            <a:ext cx="6151267" cy="312971"/>
          </a:xfrm>
          <a:prstGeom prst="rect">
            <a:avLst/>
          </a:prstGeom>
          <a:noFill/>
          <a:ln>
            <a:noFill/>
          </a:ln>
        </p:spPr>
        <p:txBody>
          <a:bodyPr spcFirstLastPara="1" wrap="square" lIns="64500" tIns="32231" rIns="64500" bIns="32231" anchor="t" anchorCtr="0">
            <a:noAutofit/>
          </a:bodyPr>
          <a:lstStyle/>
          <a:p>
            <a:pPr rtl="0"/>
            <a:r>
              <a:rPr lang="tr" sz="1900" b="1" dirty="0">
                <a:solidFill>
                  <a:srgbClr val="000000"/>
                </a:solidFill>
                <a:highlight>
                  <a:srgbClr val="000000">
                    <a:alpha val="0"/>
                  </a:srgbClr>
                </a:highlight>
                <a:latin typeface="Source Sans Pro"/>
                <a:ea typeface="Source Sans Pro"/>
                <a:cs typeface="Source Sans Pro"/>
                <a:sym typeface="Source Sans Pro"/>
              </a:rPr>
              <a:t>Hareketlilikte yatırım trendleri</a:t>
            </a:r>
            <a:endParaRPr lang="tr" sz="1900" b="1" i="0" u="none" strike="noStrike" dirty="0">
              <a:solidFill>
                <a:srgbClr val="000000"/>
              </a:solidFill>
              <a:highlight>
                <a:srgbClr val="000000">
                  <a:alpha val="0"/>
                </a:srgbClr>
              </a:highlight>
              <a:latin typeface="Source Sans Pro"/>
              <a:ea typeface="Source Sans Pro"/>
              <a:cs typeface="Source Sans Pro"/>
              <a:sym typeface="Source Sans Pro"/>
            </a:endParaRPr>
          </a:p>
        </p:txBody>
      </p:sp>
      <p:cxnSp>
        <p:nvCxnSpPr>
          <p:cNvPr id="8" name="Google Shape;193;p8"/>
          <p:cNvCxnSpPr/>
          <p:nvPr/>
        </p:nvCxnSpPr>
        <p:spPr>
          <a:xfrm>
            <a:off x="333119" y="1318551"/>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sp>
        <p:nvSpPr>
          <p:cNvPr id="6" name="Google Shape;402;p6">
            <a:extLst>
              <a:ext uri="{FF2B5EF4-FFF2-40B4-BE49-F238E27FC236}">
                <a16:creationId xmlns:a16="http://schemas.microsoft.com/office/drawing/2014/main" id="{FBCC92C5-67C2-D760-0E9C-DF779E2409E2}"/>
              </a:ext>
            </a:extLst>
          </p:cNvPr>
          <p:cNvSpPr txBox="1"/>
          <p:nvPr/>
        </p:nvSpPr>
        <p:spPr>
          <a:xfrm>
            <a:off x="-860962" y="6001923"/>
            <a:ext cx="3432858" cy="123111"/>
          </a:xfrm>
          <a:prstGeom prst="rect">
            <a:avLst/>
          </a:prstGeom>
          <a:noFill/>
          <a:ln>
            <a:noFill/>
          </a:ln>
        </p:spPr>
        <p:txBody>
          <a:bodyPr spcFirstLastPara="1" wrap="square" lIns="91425" tIns="0" rIns="91425" bIns="0" anchor="t" anchorCtr="0">
            <a:noAutofit/>
          </a:bodyPr>
          <a:lstStyle/>
          <a:p>
            <a:pPr lvl="0" algn="r" rtl="0">
              <a:buSzPts val="900"/>
            </a:pPr>
            <a:r>
              <a:rPr lang="tr" sz="800" b="0" i="0" u="none" strike="noStrike" cap="none" dirty="0">
                <a:solidFill>
                  <a:srgbClr val="7F7F7F"/>
                </a:solidFill>
                <a:latin typeface="Source Sans Pro" charset="0"/>
                <a:ea typeface="Source Sans Pro" charset="0"/>
                <a:cs typeface="Source Sans Pro" charset="0"/>
                <a:sym typeface="Source Sans Pro" charset="0"/>
              </a:rPr>
              <a:t>Kaynak: </a:t>
            </a:r>
            <a:r>
              <a:rPr lang="tr" sz="800" b="0" i="0" u="none" strike="noStrike" dirty="0">
                <a:solidFill>
                  <a:srgbClr val="7F7F7F"/>
                </a:solidFill>
                <a:highlight>
                  <a:srgbClr val="000000">
                    <a:alpha val="0"/>
                  </a:srgbClr>
                </a:highlight>
                <a:latin typeface="Source Sans Pro" charset="0"/>
                <a:ea typeface="Source Sans Pro" charset="0"/>
                <a:cs typeface="Source Sans Pro" charset="0"/>
                <a:sym typeface="Source Sans Pro" charset="0"/>
                <a:hlinkClick r:id="rId3"/>
              </a:rPr>
              <a:t>link</a:t>
            </a:r>
            <a:r>
              <a:rPr lang="tr" sz="800" b="0" i="0" u="none" strike="noStrike" cap="none" dirty="0">
                <a:solidFill>
                  <a:srgbClr val="7F7F7F"/>
                </a:solidFill>
                <a:latin typeface="Source Sans Pro" charset="0"/>
                <a:ea typeface="Source Sans Pro" charset="0"/>
                <a:cs typeface="Source Sans Pro" charset="0"/>
                <a:sym typeface="Source Sans Pro" charset="0"/>
              </a:rPr>
              <a:t> </a:t>
            </a:r>
            <a:endParaRPr sz="800" dirty="0">
              <a:solidFill>
                <a:srgbClr val="7F7F7F"/>
              </a:solidFill>
              <a:latin typeface="Source Sans Pro" charset="0"/>
              <a:ea typeface="Source Sans Pro" charset="0"/>
              <a:sym typeface="Source Sans Pro" charset="0"/>
            </a:endParaRPr>
          </a:p>
        </p:txBody>
      </p:sp>
      <p:pic>
        <p:nvPicPr>
          <p:cNvPr id="9" name="Imagen 2">
            <a:extLst>
              <a:ext uri="{FF2B5EF4-FFF2-40B4-BE49-F238E27FC236}">
                <a16:creationId xmlns:a16="http://schemas.microsoft.com/office/drawing/2014/main" id="{B4D7FF67-06F1-C6F3-2E16-AB2AB6FA3D4F}"/>
              </a:ext>
            </a:extLst>
          </p:cNvPr>
          <p:cNvPicPr>
            <a:picLocks noChangeAspect="1"/>
          </p:cNvPicPr>
          <p:nvPr/>
        </p:nvPicPr>
        <p:blipFill>
          <a:blip r:embed="rId4"/>
          <a:stretch>
            <a:fillRect/>
          </a:stretch>
        </p:blipFill>
        <p:spPr>
          <a:xfrm>
            <a:off x="3006708" y="1590698"/>
            <a:ext cx="6029357" cy="5265589"/>
          </a:xfrm>
          <a:prstGeom prst="rect">
            <a:avLst/>
          </a:prstGeom>
        </p:spPr>
      </p:pic>
    </p:spTree>
    <p:extLst>
      <p:ext uri="{BB962C8B-B14F-4D97-AF65-F5344CB8AC3E}">
        <p14:creationId xmlns:p14="http://schemas.microsoft.com/office/powerpoint/2010/main" val="2185179188"/>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124</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42644" y="869608"/>
            <a:ext cx="6151267"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Dijital dünya devrimi</a:t>
            </a:r>
          </a:p>
        </p:txBody>
      </p:sp>
      <p:cxnSp>
        <p:nvCxnSpPr>
          <p:cNvPr id="8" name="Google Shape;193;p8"/>
          <p:cNvCxnSpPr/>
          <p:nvPr/>
        </p:nvCxnSpPr>
        <p:spPr>
          <a:xfrm>
            <a:off x="342644" y="1310718"/>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sp>
        <p:nvSpPr>
          <p:cNvPr id="10" name="Google Shape;366;p5">
            <a:extLst>
              <a:ext uri="{FF2B5EF4-FFF2-40B4-BE49-F238E27FC236}">
                <a16:creationId xmlns:a16="http://schemas.microsoft.com/office/drawing/2014/main" id="{0A684104-6A54-A983-D70E-218F61D2A378}"/>
              </a:ext>
            </a:extLst>
          </p:cNvPr>
          <p:cNvSpPr txBox="1"/>
          <p:nvPr/>
        </p:nvSpPr>
        <p:spPr>
          <a:xfrm>
            <a:off x="454699" y="1310719"/>
            <a:ext cx="6841451" cy="2764780"/>
          </a:xfrm>
          <a:prstGeom prst="rect">
            <a:avLst/>
          </a:prstGeom>
          <a:noFill/>
          <a:ln>
            <a:noFill/>
          </a:ln>
        </p:spPr>
        <p:txBody>
          <a:bodyPr spcFirstLastPara="1" wrap="square" lIns="0" tIns="12700" rIns="0" bIns="0" anchor="t" anchorCtr="0">
            <a:noAutofit/>
          </a:bodyPr>
          <a:lstStyle/>
          <a:p>
            <a:pPr marL="425450" marR="0" lvl="0" indent="-285750" algn="just" defTabSz="914400" rtl="0" eaLnBrk="1" fontAlgn="auto" latinLnBrk="0" hangingPunct="1">
              <a:lnSpc>
                <a:spcPct val="100000"/>
              </a:lnSpc>
              <a:spcBef>
                <a:spcPct val="0"/>
              </a:spcBef>
              <a:spcAft>
                <a:spcPts val="1200"/>
              </a:spcAft>
              <a:buClr>
                <a:srgbClr val="000000"/>
              </a:buClr>
              <a:buSzPts val="1000"/>
              <a:buFont typeface="Arial" pitchFamily="34" charset="0"/>
              <a:buChar char="•"/>
              <a:tabLst/>
              <a:defRPr/>
            </a:pP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Nesnelerin İnterneti (Internet of Things / </a:t>
            </a:r>
            <a:r>
              <a:rPr kumimoji="0" lang="tr" sz="1800" b="1" i="0" u="sng"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IoT</a:t>
            </a: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a:t>
            </a:r>
          </a:p>
          <a:p>
            <a:pPr marL="425450" marR="0" lvl="0" indent="-285750" algn="just" defTabSz="914400" rtl="0" eaLnBrk="1" fontAlgn="auto" latinLnBrk="0" hangingPunct="1">
              <a:lnSpc>
                <a:spcPct val="100000"/>
              </a:lnSpc>
              <a:spcBef>
                <a:spcPct val="0"/>
              </a:spcBef>
              <a:spcAft>
                <a:spcPts val="1200"/>
              </a:spcAft>
              <a:buClr>
                <a:srgbClr val="000000"/>
              </a:buClr>
              <a:buSzPts val="1000"/>
              <a:buFont typeface="Arial" pitchFamily="34" charset="0"/>
              <a:buChar char="•"/>
              <a:tabLst/>
              <a:defRPr/>
            </a:pP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Büyük veri</a:t>
            </a:r>
          </a:p>
          <a:p>
            <a:pPr marL="425450" marR="0" lvl="0" indent="-285750" algn="just" defTabSz="914400" rtl="0" eaLnBrk="1" fontAlgn="auto" latinLnBrk="0" hangingPunct="1">
              <a:lnSpc>
                <a:spcPct val="100000"/>
              </a:lnSpc>
              <a:spcBef>
                <a:spcPct val="0"/>
              </a:spcBef>
              <a:spcAft>
                <a:spcPts val="1200"/>
              </a:spcAft>
              <a:buClr>
                <a:srgbClr val="000000"/>
              </a:buClr>
              <a:buSzPts val="1000"/>
              <a:buFont typeface="Arial" pitchFamily="34" charset="0"/>
              <a:buChar char="•"/>
              <a:tabLst/>
              <a:defRPr/>
            </a:pP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VUCA World (Volatility </a:t>
            </a:r>
            <a:r>
              <a:rPr kumimoji="0" lang="tr" sz="18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(İstikrarsızlık)</a:t>
            </a: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,Uncertainty </a:t>
            </a:r>
            <a:r>
              <a:rPr kumimoji="0" lang="tr" sz="18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(Kesin olmama durumu)</a:t>
            </a: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 Complexity </a:t>
            </a:r>
            <a:r>
              <a:rPr kumimoji="0" lang="tr" sz="18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(Karmaşıklık)</a:t>
            </a: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 Ambiguity </a:t>
            </a:r>
            <a:r>
              <a:rPr kumimoji="0" lang="tr" sz="18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(Belirsizlik)</a:t>
            </a:r>
            <a:endPar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endParaRPr>
          </a:p>
          <a:p>
            <a:pPr marL="425450" marR="0" lvl="0" indent="-285750" algn="just" defTabSz="914400" rtl="0" eaLnBrk="1" fontAlgn="auto" latinLnBrk="0" hangingPunct="1">
              <a:lnSpc>
                <a:spcPct val="100000"/>
              </a:lnSpc>
              <a:spcBef>
                <a:spcPct val="0"/>
              </a:spcBef>
              <a:spcAft>
                <a:spcPts val="1200"/>
              </a:spcAft>
              <a:buClr>
                <a:srgbClr val="000000"/>
              </a:buClr>
              <a:buSzPts val="1000"/>
              <a:buFont typeface="Arial" pitchFamily="34" charset="0"/>
              <a:buChar char="•"/>
              <a:tabLst/>
              <a:defRPr/>
            </a:pP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Sensörler </a:t>
            </a: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Wingdings"/>
              </a:rPr>
              <a:t> Bilgisayarla görme</a:t>
            </a:r>
            <a:endPar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endParaRPr>
          </a:p>
          <a:p>
            <a:pPr marL="425450" marR="0" lvl="0" indent="-285750" algn="just" defTabSz="914400" rtl="0" eaLnBrk="1" fontAlgn="auto" latinLnBrk="0" hangingPunct="1">
              <a:lnSpc>
                <a:spcPct val="100000"/>
              </a:lnSpc>
              <a:spcBef>
                <a:spcPct val="0"/>
              </a:spcBef>
              <a:spcAft>
                <a:spcPts val="1200"/>
              </a:spcAft>
              <a:buClr>
                <a:srgbClr val="000000"/>
              </a:buClr>
              <a:buSzPts val="1000"/>
              <a:buFont typeface="Arial" pitchFamily="34" charset="0"/>
              <a:buChar char="•"/>
              <a:tabLst/>
              <a:defRPr/>
            </a:pP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Laboratuar Şehirler </a:t>
            </a: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Wingdings"/>
              </a:rPr>
              <a:t> Dijital İkiz</a:t>
            </a:r>
            <a:endPar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endParaRPr>
          </a:p>
          <a:p>
            <a:pPr marL="425450" marR="0" lvl="0" indent="-285750" algn="just" defTabSz="914400" rtl="0" eaLnBrk="1" fontAlgn="auto" latinLnBrk="0" hangingPunct="1">
              <a:lnSpc>
                <a:spcPct val="100000"/>
              </a:lnSpc>
              <a:spcBef>
                <a:spcPct val="0"/>
              </a:spcBef>
              <a:spcAft>
                <a:spcPts val="1200"/>
              </a:spcAft>
              <a:buClr>
                <a:srgbClr val="000000"/>
              </a:buClr>
              <a:buSzPts val="1000"/>
              <a:buFont typeface="Arial" pitchFamily="34" charset="0"/>
              <a:buChar char="•"/>
              <a:tabLst/>
              <a:defRPr/>
            </a:pP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Metaverse</a:t>
            </a:r>
            <a:endParaRPr kumimoji="0" lang="en-US" sz="1800" b="0" i="0" u="none" strike="noStrike" kern="1200" cap="none" spc="0" normalizeH="0" baseline="0" noProof="0" dirty="0">
              <a:ln>
                <a:noFill/>
              </a:ln>
              <a:solidFill>
                <a:srgbClr val="262626"/>
              </a:solidFill>
              <a:effectLst/>
              <a:uLnTx/>
              <a:uFillTx/>
              <a:latin typeface="Source Sans Pro"/>
              <a:ea typeface="Source Sans Pro"/>
              <a:cs typeface="Source Sans Pro"/>
              <a:sym typeface="Source Sans Pro"/>
            </a:endParaRPr>
          </a:p>
        </p:txBody>
      </p:sp>
      <p:sp>
        <p:nvSpPr>
          <p:cNvPr id="9" name="TextBox 8">
            <a:extLst>
              <a:ext uri="{FF2B5EF4-FFF2-40B4-BE49-F238E27FC236}">
                <a16:creationId xmlns:a16="http://schemas.microsoft.com/office/drawing/2014/main" id="{84E591BB-2625-EC57-8B93-6F561EB16F21}"/>
              </a:ext>
            </a:extLst>
          </p:cNvPr>
          <p:cNvSpPr txBox="1"/>
          <p:nvPr/>
        </p:nvSpPr>
        <p:spPr>
          <a:xfrm>
            <a:off x="4207911" y="4477264"/>
            <a:ext cx="4572000" cy="147732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Akıllı ulaşım sistemleri ulaşım operasyonlarını ve güvenliğini iyileştirmek için tasarlanan teknolojik çözümlerdir ve IoT kapsamının içinde yer alırlar.</a:t>
            </a:r>
          </a:p>
        </p:txBody>
      </p:sp>
      <p:pic>
        <p:nvPicPr>
          <p:cNvPr id="12" name="Picture 11">
            <a:extLst>
              <a:ext uri="{FF2B5EF4-FFF2-40B4-BE49-F238E27FC236}">
                <a16:creationId xmlns:a16="http://schemas.microsoft.com/office/drawing/2014/main" id="{A5CAADC1-D0AA-C442-3F83-1A8C71FB30F6}"/>
              </a:ext>
            </a:extLst>
          </p:cNvPr>
          <p:cNvPicPr>
            <a:picLocks noChangeAspect="1"/>
          </p:cNvPicPr>
          <p:nvPr/>
        </p:nvPicPr>
        <p:blipFill>
          <a:blip r:embed="rId3"/>
          <a:stretch>
            <a:fillRect/>
          </a:stretch>
        </p:blipFill>
        <p:spPr>
          <a:xfrm>
            <a:off x="564598" y="4113892"/>
            <a:ext cx="3407327" cy="2242466"/>
          </a:xfrm>
          <a:prstGeom prst="rect">
            <a:avLst/>
          </a:prstGeom>
        </p:spPr>
      </p:pic>
    </p:spTree>
    <p:extLst>
      <p:ext uri="{BB962C8B-B14F-4D97-AF65-F5344CB8AC3E}">
        <p14:creationId xmlns:p14="http://schemas.microsoft.com/office/powerpoint/2010/main" val="250755830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45" name="Rectangle 44">
            <a:extLst>
              <a:ext uri="{FF2B5EF4-FFF2-40B4-BE49-F238E27FC236}">
                <a16:creationId xmlns:a16="http://schemas.microsoft.com/office/drawing/2014/main" id="{37345DD6-1BE6-B875-04C7-69B010AC96F4}"/>
              </a:ext>
            </a:extLst>
          </p:cNvPr>
          <p:cNvSpPr/>
          <p:nvPr/>
        </p:nvSpPr>
        <p:spPr>
          <a:xfrm>
            <a:off x="0" y="6275813"/>
            <a:ext cx="8603996" cy="5591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cs typeface="Arial"/>
            </a:endParaRPr>
          </a:p>
        </p:txBody>
      </p:sp>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125</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42644" y="869608"/>
            <a:ext cx="6151267"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Yıkıcı çerçeve: difüzyon eğrileri</a:t>
            </a:r>
          </a:p>
        </p:txBody>
      </p:sp>
      <p:cxnSp>
        <p:nvCxnSpPr>
          <p:cNvPr id="8" name="Google Shape;193;p8"/>
          <p:cNvCxnSpPr/>
          <p:nvPr/>
        </p:nvCxnSpPr>
        <p:spPr>
          <a:xfrm>
            <a:off x="342644" y="1310718"/>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cxnSp>
        <p:nvCxnSpPr>
          <p:cNvPr id="11" name="Google Shape;624;p61">
            <a:extLst>
              <a:ext uri="{FF2B5EF4-FFF2-40B4-BE49-F238E27FC236}">
                <a16:creationId xmlns:a16="http://schemas.microsoft.com/office/drawing/2014/main" id="{85C34CB7-7EBC-89C2-5BF5-321FFF5294EF}"/>
              </a:ext>
            </a:extLst>
          </p:cNvPr>
          <p:cNvCxnSpPr/>
          <p:nvPr/>
        </p:nvCxnSpPr>
        <p:spPr>
          <a:xfrm rot="10800000" flipH="1">
            <a:off x="322819" y="1782469"/>
            <a:ext cx="3300" cy="4462500"/>
          </a:xfrm>
          <a:prstGeom prst="straightConnector1">
            <a:avLst/>
          </a:prstGeom>
          <a:noFill/>
          <a:ln w="28575" cap="flat" cmpd="sng">
            <a:solidFill>
              <a:srgbClr val="444444"/>
            </a:solidFill>
            <a:prstDash val="solid"/>
            <a:round/>
            <a:headEnd type="none" w="sm" len="sm"/>
            <a:tailEnd type="triangle" w="med" len="med"/>
          </a:ln>
        </p:spPr>
      </p:cxnSp>
      <p:cxnSp>
        <p:nvCxnSpPr>
          <p:cNvPr id="13" name="Google Shape;625;p61">
            <a:extLst>
              <a:ext uri="{FF2B5EF4-FFF2-40B4-BE49-F238E27FC236}">
                <a16:creationId xmlns:a16="http://schemas.microsoft.com/office/drawing/2014/main" id="{E53936D1-B4D9-9CD4-C9B8-865F2750B1DC}"/>
              </a:ext>
            </a:extLst>
          </p:cNvPr>
          <p:cNvCxnSpPr/>
          <p:nvPr/>
        </p:nvCxnSpPr>
        <p:spPr>
          <a:xfrm rot="10800000" flipH="1">
            <a:off x="335919" y="6224344"/>
            <a:ext cx="7815900" cy="15300"/>
          </a:xfrm>
          <a:prstGeom prst="straightConnector1">
            <a:avLst/>
          </a:prstGeom>
          <a:noFill/>
          <a:ln w="28575" cap="flat" cmpd="sng">
            <a:solidFill>
              <a:srgbClr val="444444"/>
            </a:solidFill>
            <a:prstDash val="solid"/>
            <a:round/>
            <a:headEnd type="none" w="sm" len="sm"/>
            <a:tailEnd type="triangle" w="med" len="med"/>
          </a:ln>
        </p:spPr>
      </p:cxnSp>
      <p:sp>
        <p:nvSpPr>
          <p:cNvPr id="14" name="Google Shape;626;p61">
            <a:extLst>
              <a:ext uri="{FF2B5EF4-FFF2-40B4-BE49-F238E27FC236}">
                <a16:creationId xmlns:a16="http://schemas.microsoft.com/office/drawing/2014/main" id="{22608C60-D4C0-5CB8-1D2B-A458ADBF5E1D}"/>
              </a:ext>
            </a:extLst>
          </p:cNvPr>
          <p:cNvSpPr/>
          <p:nvPr/>
        </p:nvSpPr>
        <p:spPr>
          <a:xfrm>
            <a:off x="342644" y="1739419"/>
            <a:ext cx="7809200" cy="4510461"/>
          </a:xfrm>
          <a:custGeom>
            <a:avLst/>
            <a:gdLst/>
            <a:ahLst/>
            <a:cxnLst/>
            <a:rect l="l" t="t" r="r" b="b"/>
            <a:pathLst>
              <a:path w="312368" h="158987" extrusionOk="0">
                <a:moveTo>
                  <a:pt x="0" y="158987"/>
                </a:moveTo>
                <a:cubicBezTo>
                  <a:pt x="24342" y="155394"/>
                  <a:pt x="111677" y="159526"/>
                  <a:pt x="146052" y="137429"/>
                </a:cubicBezTo>
                <a:cubicBezTo>
                  <a:pt x="180427" y="115333"/>
                  <a:pt x="178533" y="49313"/>
                  <a:pt x="206252" y="26408"/>
                </a:cubicBezTo>
                <a:cubicBezTo>
                  <a:pt x="233971" y="3503"/>
                  <a:pt x="294682" y="4401"/>
                  <a:pt x="312368" y="0"/>
                </a:cubicBezTo>
              </a:path>
            </a:pathLst>
          </a:custGeom>
          <a:noFill/>
          <a:ln w="38100" cap="flat" cmpd="sng">
            <a:solidFill>
              <a:srgbClr val="F18F2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627;p61">
            <a:extLst>
              <a:ext uri="{FF2B5EF4-FFF2-40B4-BE49-F238E27FC236}">
                <a16:creationId xmlns:a16="http://schemas.microsoft.com/office/drawing/2014/main" id="{7E9A7D61-0CF3-3A6B-D94E-1042D1489BA1}"/>
              </a:ext>
            </a:extLst>
          </p:cNvPr>
          <p:cNvSpPr txBox="1"/>
          <p:nvPr/>
        </p:nvSpPr>
        <p:spPr>
          <a:xfrm>
            <a:off x="446413" y="3381244"/>
            <a:ext cx="3667500" cy="2339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 sz="1400" b="1"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Bariyerler</a:t>
            </a: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 </a:t>
            </a:r>
            <a:endParaRPr kumimoji="0" sz="1400" b="0" i="0" u="none" strike="noStrike" kern="1200" cap="none" spc="0" normalizeH="0" baseline="0" noProof="0" dirty="0">
              <a:ln>
                <a:noFill/>
              </a:ln>
              <a:solidFill>
                <a:srgbClr val="444444"/>
              </a:solidFill>
              <a:effectLst/>
              <a:uLnTx/>
              <a:uFillTx/>
              <a:latin typeface="Source Sans Pro"/>
              <a:ea typeface="Source Sans Pro"/>
              <a:cs typeface="Source Sans Pro"/>
              <a:sym typeface="Source Sans Pro"/>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Ekipman güncelleme(</a:t>
            </a:r>
            <a:r>
              <a:rPr kumimoji="0" lang="tr" sz="1400" b="1"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yatırım</a:t>
            </a: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 </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2025’e dek ağın ticarileşmesi</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Olgunlaşmamış son teknoloji</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Kalifiye eleman yetersizliği</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Düşük veri kalitesi</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Yatırımın karşılığının alınmasındaki belirsizlikler</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Liman ekosisteminin olgunluğu</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Yönetişim ve fonlama modelleri</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p:txBody>
      </p:sp>
      <p:sp>
        <p:nvSpPr>
          <p:cNvPr id="16" name="Google Shape;628;p61">
            <a:extLst>
              <a:ext uri="{FF2B5EF4-FFF2-40B4-BE49-F238E27FC236}">
                <a16:creationId xmlns:a16="http://schemas.microsoft.com/office/drawing/2014/main" id="{FCAB995D-3CA0-D1D4-8F79-135DBF408FDF}"/>
              </a:ext>
            </a:extLst>
          </p:cNvPr>
          <p:cNvSpPr txBox="1"/>
          <p:nvPr/>
        </p:nvSpPr>
        <p:spPr>
          <a:xfrm>
            <a:off x="5336294" y="2424369"/>
            <a:ext cx="3505500" cy="2985402"/>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 sz="1400" b="1"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İtici güçler: </a:t>
            </a:r>
            <a:endParaRPr kumimoji="0" sz="1400" b="1" i="0" u="none" strike="noStrike" kern="1200" cap="none" spc="0" normalizeH="0" baseline="0" noProof="0" dirty="0">
              <a:ln>
                <a:noFill/>
              </a:ln>
              <a:solidFill>
                <a:srgbClr val="444444"/>
              </a:solidFill>
              <a:effectLst/>
              <a:uLnTx/>
              <a:uFillTx/>
              <a:latin typeface="Source Sans Pro"/>
              <a:ea typeface="Source Sans Pro"/>
              <a:cs typeface="Source Sans Pro"/>
              <a:sym typeface="Source Sans Pro"/>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Hiper bağlanabilirlik </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Global trend olarak dijitalleşme</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1"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IoT ve Yapay Zeka </a:t>
            </a: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gelişimi</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5G’nin standartlaşması ve ticarileşmesi</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Limanlarda yatay ulaşım optimizasyonu </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1"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Uç hesaplama</a:t>
            </a:r>
            <a:endPar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1"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charset="0"/>
                <a:sym typeface="Source Sans Pro"/>
              </a:rPr>
              <a:t>Bilgisayarla görme</a:t>
            </a:r>
            <a:endParaRPr kumimoji="0" sz="1400" b="1"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İş gücünden tasarruf</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a:p>
            <a:pPr marL="457200" marR="0" lvl="0" indent="-317500" algn="l" defTabSz="914400" rtl="0" eaLnBrk="1" fontAlgn="auto" latinLnBrk="0" hangingPunct="1">
              <a:lnSpc>
                <a:spcPct val="100000"/>
              </a:lnSpc>
              <a:spcBef>
                <a:spcPct val="0"/>
              </a:spcBef>
              <a:spcAft>
                <a:spcPct val="0"/>
              </a:spcAft>
              <a:buClr>
                <a:srgbClr val="444444"/>
              </a:buClr>
              <a:buSzPts val="1400"/>
              <a:buFont typeface="Source Sans Pro" charset="0"/>
              <a:buChar char="●"/>
              <a:tabLst/>
              <a:defRPr/>
            </a:pPr>
            <a:r>
              <a:rPr kumimoji="0" lang="tr" sz="1400" b="0"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Daha güvenilir işletme ve ölçeklenebilme </a:t>
            </a:r>
            <a:endParaRPr kumimoji="0" sz="1400" b="0" i="0" u="none" strike="noStrike" kern="1200" cap="none" spc="0" normalizeH="0" baseline="0" noProof="0" dirty="0">
              <a:ln>
                <a:noFill/>
              </a:ln>
              <a:solidFill>
                <a:srgbClr val="444444"/>
              </a:solidFill>
              <a:effectLst/>
              <a:uLnTx/>
              <a:uFillTx/>
              <a:latin typeface="Source Sans Pro" charset="0"/>
              <a:ea typeface="Source Sans Pro" charset="0"/>
              <a:cs typeface="Source Sans Pro" charset="0"/>
              <a:sym typeface="Source Sans Pro" charset="0"/>
            </a:endParaRPr>
          </a:p>
        </p:txBody>
      </p:sp>
      <p:cxnSp>
        <p:nvCxnSpPr>
          <p:cNvPr id="17" name="Google Shape;629;p61">
            <a:extLst>
              <a:ext uri="{FF2B5EF4-FFF2-40B4-BE49-F238E27FC236}">
                <a16:creationId xmlns:a16="http://schemas.microsoft.com/office/drawing/2014/main" id="{A393D86A-5DBD-667E-8D73-3E50FA3E1AFC}"/>
              </a:ext>
            </a:extLst>
          </p:cNvPr>
          <p:cNvCxnSpPr/>
          <p:nvPr/>
        </p:nvCxnSpPr>
        <p:spPr>
          <a:xfrm rot="10800000" flipH="1">
            <a:off x="4290369" y="3082244"/>
            <a:ext cx="921000" cy="2736300"/>
          </a:xfrm>
          <a:prstGeom prst="straightConnector1">
            <a:avLst/>
          </a:prstGeom>
          <a:noFill/>
          <a:ln w="28575" cap="flat" cmpd="sng">
            <a:solidFill>
              <a:schemeClr val="dk2"/>
            </a:solidFill>
            <a:prstDash val="solid"/>
            <a:round/>
            <a:headEnd type="none" w="sm" len="sm"/>
            <a:tailEnd type="triangle" w="med" len="med"/>
          </a:ln>
        </p:spPr>
      </p:cxnSp>
      <p:cxnSp>
        <p:nvCxnSpPr>
          <p:cNvPr id="18" name="Google Shape;630;p61">
            <a:extLst>
              <a:ext uri="{FF2B5EF4-FFF2-40B4-BE49-F238E27FC236}">
                <a16:creationId xmlns:a16="http://schemas.microsoft.com/office/drawing/2014/main" id="{04CB8F5C-82A4-30EE-7866-C3B99391A313}"/>
              </a:ext>
            </a:extLst>
          </p:cNvPr>
          <p:cNvCxnSpPr/>
          <p:nvPr/>
        </p:nvCxnSpPr>
        <p:spPr>
          <a:xfrm>
            <a:off x="3979969" y="1385407"/>
            <a:ext cx="900" cy="4918500"/>
          </a:xfrm>
          <a:prstGeom prst="straightConnector1">
            <a:avLst/>
          </a:prstGeom>
          <a:noFill/>
          <a:ln w="9525" cap="flat" cmpd="sng">
            <a:solidFill>
              <a:srgbClr val="888888"/>
            </a:solidFill>
            <a:prstDash val="dash"/>
            <a:round/>
            <a:headEnd type="none" w="sm" len="sm"/>
            <a:tailEnd type="none" w="sm" len="sm"/>
          </a:ln>
        </p:spPr>
      </p:cxnSp>
      <p:sp>
        <p:nvSpPr>
          <p:cNvPr id="19" name="Google Shape;632;p61">
            <a:extLst>
              <a:ext uri="{FF2B5EF4-FFF2-40B4-BE49-F238E27FC236}">
                <a16:creationId xmlns:a16="http://schemas.microsoft.com/office/drawing/2014/main" id="{5CD7F4D4-2620-704B-9B79-3B4EAAD44588}"/>
              </a:ext>
            </a:extLst>
          </p:cNvPr>
          <p:cNvSpPr txBox="1"/>
          <p:nvPr/>
        </p:nvSpPr>
        <p:spPr>
          <a:xfrm>
            <a:off x="182430" y="1460119"/>
            <a:ext cx="1541400" cy="354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100"/>
              <a:buFont typeface="Arial"/>
              <a:buNone/>
              <a:tabLst/>
              <a:defRPr/>
            </a:pPr>
            <a:r>
              <a:rPr kumimoji="0" lang="tr" sz="11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Uygulama</a:t>
            </a:r>
            <a:endParaRPr kumimoji="0" sz="11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grpSp>
        <p:nvGrpSpPr>
          <p:cNvPr id="20" name="Google Shape;633;p61">
            <a:extLst>
              <a:ext uri="{FF2B5EF4-FFF2-40B4-BE49-F238E27FC236}">
                <a16:creationId xmlns:a16="http://schemas.microsoft.com/office/drawing/2014/main" id="{F572F75C-6D1B-D251-4790-0F0B7FC54268}"/>
              </a:ext>
            </a:extLst>
          </p:cNvPr>
          <p:cNvGrpSpPr/>
          <p:nvPr/>
        </p:nvGrpSpPr>
        <p:grpSpPr>
          <a:xfrm>
            <a:off x="372030" y="6275815"/>
            <a:ext cx="2052500" cy="560060"/>
            <a:chOff x="1592987" y="2322568"/>
            <a:chExt cx="2762450" cy="643357"/>
          </a:xfrm>
        </p:grpSpPr>
        <p:sp>
          <p:nvSpPr>
            <p:cNvPr id="21" name="Google Shape;634;p61">
              <a:extLst>
                <a:ext uri="{FF2B5EF4-FFF2-40B4-BE49-F238E27FC236}">
                  <a16:creationId xmlns:a16="http://schemas.microsoft.com/office/drawing/2014/main" id="{8131C5E7-3573-A4CB-998F-14E3464F7A54}"/>
                </a:ext>
              </a:extLst>
            </p:cNvPr>
            <p:cNvSpPr/>
            <p:nvPr/>
          </p:nvSpPr>
          <p:spPr>
            <a:xfrm flipH="1">
              <a:off x="2283005" y="2322569"/>
              <a:ext cx="1790400" cy="642600"/>
            </a:xfrm>
            <a:prstGeom prst="rect">
              <a:avLst/>
            </a:prstGeom>
            <a:solidFill>
              <a:srgbClr val="A7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635;p61">
              <a:extLst>
                <a:ext uri="{FF2B5EF4-FFF2-40B4-BE49-F238E27FC236}">
                  <a16:creationId xmlns:a16="http://schemas.microsoft.com/office/drawing/2014/main" id="{3EB4FBBF-3E78-840A-1F82-CB95D304053E}"/>
                </a:ext>
              </a:extLst>
            </p:cNvPr>
            <p:cNvSpPr/>
            <p:nvPr/>
          </p:nvSpPr>
          <p:spPr>
            <a:xfrm rot="-5400000">
              <a:off x="3412881" y="2023369"/>
              <a:ext cx="643356" cy="1241756"/>
            </a:xfrm>
            <a:prstGeom prst="flowChartOffpageConnector">
              <a:avLst/>
            </a:prstGeom>
            <a:solidFill>
              <a:srgbClr val="A7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636;p61">
              <a:extLst>
                <a:ext uri="{FF2B5EF4-FFF2-40B4-BE49-F238E27FC236}">
                  <a16:creationId xmlns:a16="http://schemas.microsoft.com/office/drawing/2014/main" id="{4B7B85DE-E35D-EA24-422E-EDE70382B12F}"/>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ct val="0"/>
                </a:spcBef>
                <a:spcAft>
                  <a:spcPct val="0"/>
                </a:spcAft>
                <a:buClr>
                  <a:srgbClr val="000000"/>
                </a:buClr>
                <a:buSzPts val="1000"/>
                <a:buFont typeface="Arial"/>
                <a:buNone/>
                <a:tabLst/>
                <a:defRPr/>
              </a:pPr>
              <a:r>
                <a:rPr kumimoji="0" lang="tr" sz="1000" b="0" i="0" u="none" strike="noStrike" kern="1200" cap="none" spc="0" normalizeH="0" baseline="0" noProof="0" dirty="0">
                  <a:ln>
                    <a:noFill/>
                  </a:ln>
                  <a:solidFill>
                    <a:srgbClr val="FFFFFF"/>
                  </a:solidFill>
                  <a:effectLst/>
                  <a:highlight>
                    <a:srgbClr val="000000">
                      <a:alpha val="0"/>
                    </a:srgbClr>
                  </a:highlight>
                  <a:uLnTx/>
                  <a:uFillTx/>
                  <a:latin typeface="Roboto Medium"/>
                  <a:ea typeface="Roboto Medium"/>
                  <a:cs typeface="Roboto Medium"/>
                  <a:sym typeface="Roboto Medium"/>
                </a:rPr>
                <a:t>Merkezdeki bilginin artması</a:t>
              </a:r>
              <a:endParaRPr kumimoji="0" sz="10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sp>
          <p:nvSpPr>
            <p:cNvPr id="24" name="Google Shape;637;p61">
              <a:extLst>
                <a:ext uri="{FF2B5EF4-FFF2-40B4-BE49-F238E27FC236}">
                  <a16:creationId xmlns:a16="http://schemas.microsoft.com/office/drawing/2014/main" id="{6D095641-D8DE-0A31-EA97-CFB293E2F4E3}"/>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638;p61">
              <a:extLst>
                <a:ext uri="{FF2B5EF4-FFF2-40B4-BE49-F238E27FC236}">
                  <a16:creationId xmlns:a16="http://schemas.microsoft.com/office/drawing/2014/main" id="{2F25573F-E10E-ED6E-96BD-462B86E70AB7}"/>
                </a:ext>
              </a:extLst>
            </p:cNvPr>
            <p:cNvSpPr/>
            <p:nvPr/>
          </p:nvSpPr>
          <p:spPr>
            <a:xfrm>
              <a:off x="1592987" y="2322569"/>
              <a:ext cx="782100" cy="642600"/>
            </a:xfrm>
            <a:prstGeom prst="rect">
              <a:avLst/>
            </a:prstGeom>
            <a:solidFill>
              <a:srgbClr val="BE2F2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600"/>
                <a:buFont typeface="Arial"/>
                <a:buNone/>
                <a:tabLst/>
                <a:defRPr/>
              </a:pPr>
              <a:r>
                <a:rPr kumimoji="0" lang="tr" sz="2500" b="0" i="0" u="none" strike="noStrike" kern="1200" cap="none" spc="0" normalizeH="0" baseline="0" noProof="0">
                  <a:ln>
                    <a:noFill/>
                  </a:ln>
                  <a:solidFill>
                    <a:srgbClr val="FFFFFF"/>
                  </a:solidFill>
                  <a:effectLst/>
                  <a:highlight>
                    <a:srgbClr val="000000">
                      <a:alpha val="0"/>
                    </a:srgbClr>
                  </a:highlight>
                  <a:uLnTx/>
                  <a:uFillTx/>
                  <a:latin typeface="Roboto Thin"/>
                  <a:ea typeface="Roboto Thin"/>
                  <a:cs typeface="Roboto Thin"/>
                  <a:sym typeface="Roboto Thin"/>
                </a:rPr>
                <a:t>01</a:t>
              </a:r>
              <a:endParaRPr kumimoji="0" sz="2500" b="0"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grpSp>
      <p:grpSp>
        <p:nvGrpSpPr>
          <p:cNvPr id="26" name="Google Shape;639;p61">
            <a:extLst>
              <a:ext uri="{FF2B5EF4-FFF2-40B4-BE49-F238E27FC236}">
                <a16:creationId xmlns:a16="http://schemas.microsoft.com/office/drawing/2014/main" id="{F036F1EB-1046-F876-A235-AD3E5D6FB1F7}"/>
              </a:ext>
            </a:extLst>
          </p:cNvPr>
          <p:cNvGrpSpPr/>
          <p:nvPr/>
        </p:nvGrpSpPr>
        <p:grpSpPr>
          <a:xfrm>
            <a:off x="2422945" y="6275815"/>
            <a:ext cx="2040828" cy="560059"/>
            <a:chOff x="1593000" y="2322568"/>
            <a:chExt cx="2939827" cy="643356"/>
          </a:xfrm>
        </p:grpSpPr>
        <p:sp>
          <p:nvSpPr>
            <p:cNvPr id="27" name="Google Shape;640;p61">
              <a:extLst>
                <a:ext uri="{FF2B5EF4-FFF2-40B4-BE49-F238E27FC236}">
                  <a16:creationId xmlns:a16="http://schemas.microsoft.com/office/drawing/2014/main" id="{29140F91-B391-2CE2-5549-EF048BD39E15}"/>
                </a:ext>
              </a:extLst>
            </p:cNvPr>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641;p61">
              <a:extLst>
                <a:ext uri="{FF2B5EF4-FFF2-40B4-BE49-F238E27FC236}">
                  <a16:creationId xmlns:a16="http://schemas.microsoft.com/office/drawing/2014/main" id="{3FAD44FB-DFDD-A1A1-0D54-A7FC4DD0BC31}"/>
                </a:ext>
              </a:extLst>
            </p:cNvPr>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642;p61">
              <a:extLst>
                <a:ext uri="{FF2B5EF4-FFF2-40B4-BE49-F238E27FC236}">
                  <a16:creationId xmlns:a16="http://schemas.microsoft.com/office/drawing/2014/main" id="{B71ADDFD-DE07-5356-7082-4F48F5196370}"/>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ct val="0"/>
                </a:spcBef>
                <a:spcAft>
                  <a:spcPct val="0"/>
                </a:spcAft>
                <a:buClr>
                  <a:srgbClr val="000000"/>
                </a:buClr>
                <a:buSzPts val="1000"/>
                <a:buFont typeface="Arial"/>
                <a:buNone/>
                <a:tabLst/>
                <a:defRPr/>
              </a:pPr>
              <a:r>
                <a:rPr kumimoji="0" lang="tr" sz="1000" b="0" i="0" u="none" strike="noStrike" kern="1200" cap="none" spc="0" normalizeH="0" baseline="0" noProof="0" dirty="0">
                  <a:ln>
                    <a:noFill/>
                  </a:ln>
                  <a:solidFill>
                    <a:srgbClr val="FFFFFF"/>
                  </a:solidFill>
                  <a:effectLst/>
                  <a:highlight>
                    <a:srgbClr val="000000">
                      <a:alpha val="0"/>
                    </a:srgbClr>
                  </a:highlight>
                  <a:uLnTx/>
                  <a:uFillTx/>
                  <a:latin typeface="Roboto Medium"/>
                  <a:ea typeface="Roboto Medium"/>
                  <a:cs typeface="Roboto Medium"/>
                  <a:sym typeface="Roboto Medium"/>
                </a:rPr>
                <a:t>Akıllı ve bağlantılı merkez</a:t>
              </a:r>
              <a:endParaRPr kumimoji="0" sz="10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sp>
          <p:nvSpPr>
            <p:cNvPr id="30" name="Google Shape;643;p61">
              <a:extLst>
                <a:ext uri="{FF2B5EF4-FFF2-40B4-BE49-F238E27FC236}">
                  <a16:creationId xmlns:a16="http://schemas.microsoft.com/office/drawing/2014/main" id="{744AAF31-322E-4457-F76F-9EF1E717E530}"/>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644;p61">
              <a:extLst>
                <a:ext uri="{FF2B5EF4-FFF2-40B4-BE49-F238E27FC236}">
                  <a16:creationId xmlns:a16="http://schemas.microsoft.com/office/drawing/2014/main" id="{7DF77AE8-048B-CA2D-D118-89983857678E}"/>
                </a:ext>
              </a:extLst>
            </p:cNvPr>
            <p:cNvSpPr/>
            <p:nvPr/>
          </p:nvSpPr>
          <p:spPr>
            <a:xfrm>
              <a:off x="1593010" y="2322569"/>
              <a:ext cx="837000" cy="642600"/>
            </a:xfrm>
            <a:prstGeom prst="rect">
              <a:avLst/>
            </a:prstGeom>
            <a:solidFill>
              <a:srgbClr val="BE2F2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600"/>
                <a:buFont typeface="Arial"/>
                <a:buNone/>
                <a:tabLst/>
                <a:defRPr/>
              </a:pPr>
              <a:r>
                <a:rPr kumimoji="0" lang="tr" sz="2400" b="0" i="0" u="none" strike="noStrike" kern="1200" cap="none" spc="0" normalizeH="0" baseline="0" noProof="0">
                  <a:ln>
                    <a:noFill/>
                  </a:ln>
                  <a:solidFill>
                    <a:srgbClr val="FFFFFF"/>
                  </a:solidFill>
                  <a:effectLst/>
                  <a:highlight>
                    <a:srgbClr val="000000">
                      <a:alpha val="0"/>
                    </a:srgbClr>
                  </a:highlight>
                  <a:uLnTx/>
                  <a:uFillTx/>
                  <a:latin typeface="Roboto Thin"/>
                  <a:ea typeface="Roboto Thin"/>
                  <a:cs typeface="Roboto Thin"/>
                  <a:sym typeface="Roboto Thin"/>
                </a:rPr>
                <a:t>02</a:t>
              </a:r>
              <a:endParaRPr kumimoji="0" sz="2400" b="0" i="0" u="none" strike="noStrike" kern="1200" cap="none" spc="0" normalizeH="0" baseline="0" noProof="0">
                <a:ln>
                  <a:noFill/>
                </a:ln>
                <a:solidFill>
                  <a:srgbClr val="FFFFFF"/>
                </a:solidFill>
                <a:effectLst/>
                <a:uLnTx/>
                <a:uFillTx/>
                <a:latin typeface="Roboto Thin"/>
                <a:ea typeface="Roboto Thin"/>
                <a:cs typeface="Roboto Thin"/>
                <a:sym typeface="Roboto Thin"/>
              </a:endParaRPr>
            </a:p>
          </p:txBody>
        </p:sp>
      </p:grpSp>
      <p:grpSp>
        <p:nvGrpSpPr>
          <p:cNvPr id="32" name="Google Shape;645;p61">
            <a:extLst>
              <a:ext uri="{FF2B5EF4-FFF2-40B4-BE49-F238E27FC236}">
                <a16:creationId xmlns:a16="http://schemas.microsoft.com/office/drawing/2014/main" id="{5E5D46DC-0A85-763C-660E-B4C48298231D}"/>
              </a:ext>
            </a:extLst>
          </p:cNvPr>
          <p:cNvGrpSpPr/>
          <p:nvPr/>
        </p:nvGrpSpPr>
        <p:grpSpPr>
          <a:xfrm>
            <a:off x="4462187" y="6275815"/>
            <a:ext cx="2040830" cy="560059"/>
            <a:chOff x="1592997" y="2322568"/>
            <a:chExt cx="2939830" cy="643356"/>
          </a:xfrm>
        </p:grpSpPr>
        <p:sp>
          <p:nvSpPr>
            <p:cNvPr id="33" name="Google Shape;646;p61">
              <a:extLst>
                <a:ext uri="{FF2B5EF4-FFF2-40B4-BE49-F238E27FC236}">
                  <a16:creationId xmlns:a16="http://schemas.microsoft.com/office/drawing/2014/main" id="{BEF12E42-F778-3F35-35F9-86861FDF79B2}"/>
                </a:ext>
              </a:extLst>
            </p:cNvPr>
            <p:cNvSpPr/>
            <p:nvPr/>
          </p:nvSpPr>
          <p:spPr>
            <a:xfrm flipH="1">
              <a:off x="2283025" y="2322575"/>
              <a:ext cx="1844400" cy="642600"/>
            </a:xfrm>
            <a:prstGeom prst="rect">
              <a:avLst/>
            </a:prstGeom>
            <a:solidFill>
              <a:srgbClr val="A7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 name="Google Shape;647;p61">
              <a:extLst>
                <a:ext uri="{FF2B5EF4-FFF2-40B4-BE49-F238E27FC236}">
                  <a16:creationId xmlns:a16="http://schemas.microsoft.com/office/drawing/2014/main" id="{743260AA-C144-920A-DC14-481CB90A1F1D}"/>
                </a:ext>
              </a:extLst>
            </p:cNvPr>
            <p:cNvSpPr/>
            <p:nvPr/>
          </p:nvSpPr>
          <p:spPr>
            <a:xfrm rot="-5400000">
              <a:off x="3501574" y="1934671"/>
              <a:ext cx="643356" cy="1419149"/>
            </a:xfrm>
            <a:prstGeom prst="flowChartOffpageConnector">
              <a:avLst/>
            </a:prstGeom>
            <a:solidFill>
              <a:srgbClr val="A7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 name="Google Shape;648;p61">
              <a:extLst>
                <a:ext uri="{FF2B5EF4-FFF2-40B4-BE49-F238E27FC236}">
                  <a16:creationId xmlns:a16="http://schemas.microsoft.com/office/drawing/2014/main" id="{7FEC030A-6F4D-F131-BAE7-19637CC589C0}"/>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ct val="0"/>
                </a:spcBef>
                <a:spcAft>
                  <a:spcPct val="0"/>
                </a:spcAft>
                <a:buClr>
                  <a:prstClr val="black"/>
                </a:buClr>
                <a:buSzPts val="1000"/>
                <a:buFont typeface="Arial"/>
                <a:buNone/>
                <a:tabLst/>
                <a:defRPr/>
              </a:pPr>
              <a:r>
                <a:rPr kumimoji="0" lang="tr" sz="1000" b="0" i="0" u="none" strike="noStrike" kern="1200" cap="none" spc="0" normalizeH="0" baseline="0" noProof="0" dirty="0">
                  <a:ln>
                    <a:noFill/>
                  </a:ln>
                  <a:solidFill>
                    <a:srgbClr val="FFFFFF"/>
                  </a:solidFill>
                  <a:effectLst/>
                  <a:highlight>
                    <a:srgbClr val="000000">
                      <a:alpha val="0"/>
                    </a:srgbClr>
                  </a:highlight>
                  <a:uLnTx/>
                  <a:uFillTx/>
                  <a:latin typeface="Roboto Medium"/>
                  <a:ea typeface="Roboto Medium"/>
                  <a:cs typeface="Roboto Medium"/>
                  <a:sym typeface="Roboto Medium"/>
                </a:rPr>
                <a:t>Merkezin otomasyonu ve bağlantısı</a:t>
              </a:r>
              <a:endParaRPr kumimoji="0" sz="10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sp>
          <p:nvSpPr>
            <p:cNvPr id="36" name="Google Shape;649;p61">
              <a:extLst>
                <a:ext uri="{FF2B5EF4-FFF2-40B4-BE49-F238E27FC236}">
                  <a16:creationId xmlns:a16="http://schemas.microsoft.com/office/drawing/2014/main" id="{F1BF4D91-88B4-76E1-D37B-41D2DD4BC70B}"/>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7" name="Google Shape;650;p61">
              <a:extLst>
                <a:ext uri="{FF2B5EF4-FFF2-40B4-BE49-F238E27FC236}">
                  <a16:creationId xmlns:a16="http://schemas.microsoft.com/office/drawing/2014/main" id="{4244A7B8-A3D1-3C51-0352-EC53D8A2C568}"/>
                </a:ext>
              </a:extLst>
            </p:cNvPr>
            <p:cNvSpPr/>
            <p:nvPr/>
          </p:nvSpPr>
          <p:spPr>
            <a:xfrm>
              <a:off x="1592997" y="2322569"/>
              <a:ext cx="837000" cy="642600"/>
            </a:xfrm>
            <a:prstGeom prst="rect">
              <a:avLst/>
            </a:prstGeom>
            <a:solidFill>
              <a:srgbClr val="BE2F2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600"/>
                <a:buFont typeface="Arial"/>
                <a:buNone/>
                <a:tabLst/>
                <a:defRPr/>
              </a:pPr>
              <a:r>
                <a:rPr kumimoji="0" lang="tr" sz="2400" b="0" i="0" u="none" strike="noStrike" kern="1200" cap="none" spc="0" normalizeH="0" baseline="0" noProof="0" dirty="0">
                  <a:ln>
                    <a:noFill/>
                  </a:ln>
                  <a:solidFill>
                    <a:srgbClr val="FFFFFF"/>
                  </a:solidFill>
                  <a:effectLst/>
                  <a:highlight>
                    <a:srgbClr val="000000">
                      <a:alpha val="0"/>
                    </a:srgbClr>
                  </a:highlight>
                  <a:uLnTx/>
                  <a:uFillTx/>
                  <a:latin typeface="Roboto Thin"/>
                  <a:ea typeface="Roboto Thin"/>
                  <a:cs typeface="Roboto Thin"/>
                  <a:sym typeface="Roboto Thin"/>
                </a:rPr>
                <a:t>03</a:t>
              </a:r>
              <a:endParaRPr kumimoji="0" sz="2400" b="0" i="0" u="none" strike="noStrike" kern="1200" cap="none" spc="0" normalizeH="0" baseline="0" noProof="0" dirty="0">
                <a:ln>
                  <a:noFill/>
                </a:ln>
                <a:solidFill>
                  <a:srgbClr val="FFFFFF"/>
                </a:solidFill>
                <a:effectLst/>
                <a:uLnTx/>
                <a:uFillTx/>
                <a:latin typeface="Roboto Thin"/>
                <a:ea typeface="Roboto Thin"/>
                <a:cs typeface="Roboto Thin"/>
                <a:sym typeface="Roboto Thin"/>
              </a:endParaRPr>
            </a:p>
          </p:txBody>
        </p:sp>
      </p:grpSp>
      <p:grpSp>
        <p:nvGrpSpPr>
          <p:cNvPr id="38" name="Google Shape;651;p61">
            <a:extLst>
              <a:ext uri="{FF2B5EF4-FFF2-40B4-BE49-F238E27FC236}">
                <a16:creationId xmlns:a16="http://schemas.microsoft.com/office/drawing/2014/main" id="{036BB2F5-E039-9F6A-C0CB-762B0152C52C}"/>
              </a:ext>
            </a:extLst>
          </p:cNvPr>
          <p:cNvGrpSpPr/>
          <p:nvPr/>
        </p:nvGrpSpPr>
        <p:grpSpPr>
          <a:xfrm>
            <a:off x="6501430" y="6275815"/>
            <a:ext cx="2047342" cy="560059"/>
            <a:chOff x="1592994" y="2322559"/>
            <a:chExt cx="2690331" cy="643356"/>
          </a:xfrm>
        </p:grpSpPr>
        <p:sp>
          <p:nvSpPr>
            <p:cNvPr id="39" name="Google Shape;652;p61">
              <a:extLst>
                <a:ext uri="{FF2B5EF4-FFF2-40B4-BE49-F238E27FC236}">
                  <a16:creationId xmlns:a16="http://schemas.microsoft.com/office/drawing/2014/main" id="{EF229A15-399F-FE22-A0E0-95017685EEEC}"/>
                </a:ext>
              </a:extLst>
            </p:cNvPr>
            <p:cNvSpPr/>
            <p:nvPr/>
          </p:nvSpPr>
          <p:spPr>
            <a:xfrm flipH="1">
              <a:off x="2283063" y="2322580"/>
              <a:ext cx="1552800" cy="642600"/>
            </a:xfrm>
            <a:prstGeom prst="rect">
              <a:avLst/>
            </a:prstGeom>
            <a:solidFill>
              <a:srgbClr val="A7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0" name="Google Shape;653;p61">
              <a:extLst>
                <a:ext uri="{FF2B5EF4-FFF2-40B4-BE49-F238E27FC236}">
                  <a16:creationId xmlns:a16="http://schemas.microsoft.com/office/drawing/2014/main" id="{0CAFF0A2-7A6B-2720-13BC-1B109B2F9247}"/>
                </a:ext>
              </a:extLst>
            </p:cNvPr>
            <p:cNvSpPr/>
            <p:nvPr/>
          </p:nvSpPr>
          <p:spPr>
            <a:xfrm rot="-5400000">
              <a:off x="3373008" y="2063241"/>
              <a:ext cx="643356" cy="1161991"/>
            </a:xfrm>
            <a:prstGeom prst="flowChartOffpageConnector">
              <a:avLst/>
            </a:prstGeom>
            <a:solidFill>
              <a:srgbClr val="A72A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1" name="Google Shape;654;p61">
              <a:extLst>
                <a:ext uri="{FF2B5EF4-FFF2-40B4-BE49-F238E27FC236}">
                  <a16:creationId xmlns:a16="http://schemas.microsoft.com/office/drawing/2014/main" id="{9AEC5618-1B58-5067-CB23-07BBF8F81873}"/>
                </a:ext>
              </a:extLst>
            </p:cNvPr>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ct val="0"/>
                </a:spcBef>
                <a:spcAft>
                  <a:spcPct val="0"/>
                </a:spcAft>
                <a:buClr>
                  <a:srgbClr val="000000"/>
                </a:buClr>
                <a:buSzPts val="1000"/>
                <a:buFont typeface="Arial"/>
                <a:buNone/>
                <a:tabLst/>
                <a:defRPr/>
              </a:pPr>
              <a:r>
                <a:rPr kumimoji="0" lang="tr" sz="1000" b="0" i="0" u="none" strike="noStrike" kern="1200" cap="none" spc="0" normalizeH="0" baseline="0" noProof="0" dirty="0">
                  <a:ln>
                    <a:noFill/>
                  </a:ln>
                  <a:solidFill>
                    <a:srgbClr val="FFFFFF"/>
                  </a:solidFill>
                  <a:effectLst/>
                  <a:highlight>
                    <a:srgbClr val="000000">
                      <a:alpha val="0"/>
                    </a:srgbClr>
                  </a:highlight>
                  <a:uLnTx/>
                  <a:uFillTx/>
                  <a:latin typeface="Roboto Medium"/>
                  <a:ea typeface="Roboto Medium"/>
                  <a:cs typeface="Roboto Medium"/>
                  <a:sym typeface="Roboto Medium"/>
                </a:rPr>
                <a:t>Limanlar 4.0</a:t>
              </a:r>
              <a:endParaRPr kumimoji="0" sz="1000" b="0" i="0" u="none" strike="noStrike" kern="1200" cap="none" spc="0" normalizeH="0" baseline="0" noProof="0" dirty="0">
                <a:ln>
                  <a:noFill/>
                </a:ln>
                <a:solidFill>
                  <a:srgbClr val="FFFFFF"/>
                </a:solidFill>
                <a:effectLst/>
                <a:uLnTx/>
                <a:uFillTx/>
                <a:latin typeface="Roboto"/>
                <a:ea typeface="Roboto"/>
                <a:cs typeface="Roboto"/>
                <a:sym typeface="Roboto"/>
              </a:endParaRPr>
            </a:p>
          </p:txBody>
        </p:sp>
        <p:sp>
          <p:nvSpPr>
            <p:cNvPr id="42" name="Google Shape;655;p61">
              <a:extLst>
                <a:ext uri="{FF2B5EF4-FFF2-40B4-BE49-F238E27FC236}">
                  <a16:creationId xmlns:a16="http://schemas.microsoft.com/office/drawing/2014/main" id="{8B92ECF9-D36F-0420-0A66-14DD950F48D7}"/>
                </a:ext>
              </a:extLst>
            </p:cNvPr>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 name="Google Shape;656;p61">
              <a:extLst>
                <a:ext uri="{FF2B5EF4-FFF2-40B4-BE49-F238E27FC236}">
                  <a16:creationId xmlns:a16="http://schemas.microsoft.com/office/drawing/2014/main" id="{80E0695A-8541-CAD4-605B-33A8BF2A7143}"/>
                </a:ext>
              </a:extLst>
            </p:cNvPr>
            <p:cNvSpPr/>
            <p:nvPr/>
          </p:nvSpPr>
          <p:spPr>
            <a:xfrm>
              <a:off x="1592994" y="2322580"/>
              <a:ext cx="774300" cy="642600"/>
            </a:xfrm>
            <a:prstGeom prst="rect">
              <a:avLst/>
            </a:prstGeom>
            <a:solidFill>
              <a:srgbClr val="BE2F2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600"/>
                <a:buFont typeface="Arial"/>
                <a:buNone/>
                <a:tabLst/>
                <a:defRPr/>
              </a:pPr>
              <a:r>
                <a:rPr kumimoji="0" lang="tr" sz="2400" b="0" i="0" u="none" strike="noStrike" kern="1200" cap="none" spc="0" normalizeH="0" baseline="0" noProof="0" dirty="0">
                  <a:ln>
                    <a:noFill/>
                  </a:ln>
                  <a:solidFill>
                    <a:srgbClr val="FFFFFF"/>
                  </a:solidFill>
                  <a:effectLst/>
                  <a:highlight>
                    <a:srgbClr val="000000">
                      <a:alpha val="0"/>
                    </a:srgbClr>
                  </a:highlight>
                  <a:uLnTx/>
                  <a:uFillTx/>
                  <a:latin typeface="Roboto Thin"/>
                  <a:ea typeface="Roboto Thin"/>
                  <a:cs typeface="Roboto Thin"/>
                  <a:sym typeface="Roboto Thin"/>
                </a:rPr>
                <a:t>04</a:t>
              </a:r>
              <a:endParaRPr kumimoji="0" sz="2400" b="0" i="0" u="none" strike="noStrike" kern="1200" cap="none" spc="0" normalizeH="0" baseline="0" noProof="0" dirty="0">
                <a:ln>
                  <a:noFill/>
                </a:ln>
                <a:solidFill>
                  <a:srgbClr val="FFFFFF"/>
                </a:solidFill>
                <a:effectLst/>
                <a:uLnTx/>
                <a:uFillTx/>
                <a:latin typeface="Roboto Thin"/>
                <a:ea typeface="Roboto Thin"/>
                <a:cs typeface="Roboto Thin"/>
                <a:sym typeface="Roboto Thin"/>
              </a:endParaRPr>
            </a:p>
          </p:txBody>
        </p:sp>
      </p:grpSp>
      <p:sp>
        <p:nvSpPr>
          <p:cNvPr id="44" name="Google Shape;657;p61">
            <a:extLst>
              <a:ext uri="{FF2B5EF4-FFF2-40B4-BE49-F238E27FC236}">
                <a16:creationId xmlns:a16="http://schemas.microsoft.com/office/drawing/2014/main" id="{4464F98F-0B5F-E41C-3BDB-020FC48697AC}"/>
              </a:ext>
            </a:extLst>
          </p:cNvPr>
          <p:cNvSpPr txBox="1"/>
          <p:nvPr/>
        </p:nvSpPr>
        <p:spPr>
          <a:xfrm>
            <a:off x="6308638" y="5854922"/>
            <a:ext cx="2087560" cy="3540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100"/>
              <a:buFont typeface="Arial"/>
              <a:buNone/>
              <a:tabLst/>
              <a:defRPr/>
            </a:pPr>
            <a:r>
              <a:rPr kumimoji="0" lang="tr" sz="1100" b="1" i="0" u="none" strike="noStrike" kern="1200" cap="none" spc="0" normalizeH="0" baseline="0" noProof="0" dirty="0">
                <a:ln>
                  <a:noFill/>
                </a:ln>
                <a:solidFill>
                  <a:srgbClr val="444444"/>
                </a:solidFill>
                <a:effectLst/>
                <a:highlight>
                  <a:srgbClr val="000000">
                    <a:alpha val="0"/>
                  </a:srgbClr>
                </a:highlight>
                <a:uLnTx/>
                <a:uFillTx/>
                <a:latin typeface="Source Sans Pro"/>
                <a:ea typeface="Source Sans Pro"/>
                <a:cs typeface="Source Sans Pro"/>
                <a:sym typeface="Source Sans Pro"/>
              </a:rPr>
              <a:t>Teknoloji pazarındaki büyüme</a:t>
            </a:r>
            <a:endParaRPr kumimoji="0" sz="1100" b="1" i="0" u="none" strike="noStrike" kern="1200" cap="none" spc="0" normalizeH="0" baseline="0" noProof="0" dirty="0">
              <a:ln>
                <a:noFill/>
              </a:ln>
              <a:solidFill>
                <a:srgbClr val="444444"/>
              </a:solidFill>
              <a:effectLst/>
              <a:uLnTx/>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1426793092"/>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126</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42644" y="955333"/>
            <a:ext cx="6151267"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Yıkıcı çerçeve: Teknoloji tuğlaları</a:t>
            </a:r>
          </a:p>
        </p:txBody>
      </p:sp>
      <p:cxnSp>
        <p:nvCxnSpPr>
          <p:cNvPr id="8" name="Google Shape;193;p8"/>
          <p:cNvCxnSpPr/>
          <p:nvPr/>
        </p:nvCxnSpPr>
        <p:spPr>
          <a:xfrm>
            <a:off x="342644" y="1396443"/>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sp>
        <p:nvSpPr>
          <p:cNvPr id="3" name="Google Shape;366;p5">
            <a:extLst>
              <a:ext uri="{FF2B5EF4-FFF2-40B4-BE49-F238E27FC236}">
                <a16:creationId xmlns:a16="http://schemas.microsoft.com/office/drawing/2014/main" id="{CFAC7C35-40A1-D04D-018C-3528ECC144D4}"/>
              </a:ext>
            </a:extLst>
          </p:cNvPr>
          <p:cNvSpPr txBox="1"/>
          <p:nvPr/>
        </p:nvSpPr>
        <p:spPr>
          <a:xfrm>
            <a:off x="454699" y="1753576"/>
            <a:ext cx="7941499" cy="720710"/>
          </a:xfrm>
          <a:prstGeom prst="rect">
            <a:avLst/>
          </a:prstGeom>
          <a:noFill/>
          <a:ln>
            <a:noFill/>
          </a:ln>
        </p:spPr>
        <p:txBody>
          <a:bodyPr spcFirstLastPara="1" wrap="square" lIns="0" tIns="12700" rIns="0" bIns="0" anchor="t" anchorCtr="0">
            <a:noAutofit/>
          </a:bodyPr>
          <a:lstStyle/>
          <a:p>
            <a:pPr marL="425450" marR="0" lvl="0" indent="-285750" algn="just" defTabSz="914400" rtl="0" eaLnBrk="1" fontAlgn="auto" latinLnBrk="0" hangingPunct="1">
              <a:lnSpc>
                <a:spcPct val="100000"/>
              </a:lnSpc>
              <a:spcBef>
                <a:spcPct val="0"/>
              </a:spcBef>
              <a:spcAft>
                <a:spcPts val="1200"/>
              </a:spcAft>
              <a:buClr>
                <a:srgbClr val="000000"/>
              </a:buClr>
              <a:buSzPts val="1000"/>
              <a:buFont typeface="Arial" pitchFamily="34" charset="0"/>
              <a:buChar char="•"/>
              <a:tabLst/>
              <a:defRPr/>
            </a:pPr>
            <a:r>
              <a:rPr kumimoji="0" lang="tr" sz="18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Komplike dijital dünyada, tekil teknolojiler yerine farklı teknolojilerin beraber ele alınması, farklı kullanım senaryolarının gelişmesini sağlar:</a:t>
            </a:r>
          </a:p>
        </p:txBody>
      </p:sp>
      <p:sp>
        <p:nvSpPr>
          <p:cNvPr id="4" name="Rectangle 3">
            <a:extLst>
              <a:ext uri="{FF2B5EF4-FFF2-40B4-BE49-F238E27FC236}">
                <a16:creationId xmlns:a16="http://schemas.microsoft.com/office/drawing/2014/main" id="{D16C090C-709D-2A31-4CBC-4C3411A6D3A4}"/>
              </a:ext>
            </a:extLst>
          </p:cNvPr>
          <p:cNvSpPr/>
          <p:nvPr/>
        </p:nvSpPr>
        <p:spPr>
          <a:xfrm>
            <a:off x="1456693" y="5391150"/>
            <a:ext cx="7558618" cy="714363"/>
          </a:xfrm>
          <a:prstGeom prst="rect">
            <a:avLst/>
          </a:prstGeom>
          <a:solidFill>
            <a:schemeClr val="accent6">
              <a:lumMod val="75000"/>
            </a:schemeClr>
          </a:solidFill>
          <a:ln>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a:ln>
                  <a:noFill/>
                </a:ln>
                <a:solidFill>
                  <a:srgbClr val="FFFFFF"/>
                </a:solidFill>
                <a:effectLst/>
                <a:highlight>
                  <a:srgbClr val="000000">
                    <a:alpha val="0"/>
                  </a:srgbClr>
                </a:highlight>
                <a:uLnTx/>
                <a:uFillTx/>
                <a:latin typeface="Calibri"/>
                <a:cs typeface="Arial"/>
              </a:rPr>
              <a:t>5G</a:t>
            </a:r>
          </a:p>
        </p:txBody>
      </p:sp>
      <p:sp>
        <p:nvSpPr>
          <p:cNvPr id="6" name="Rectangle 5">
            <a:extLst>
              <a:ext uri="{FF2B5EF4-FFF2-40B4-BE49-F238E27FC236}">
                <a16:creationId xmlns:a16="http://schemas.microsoft.com/office/drawing/2014/main" id="{609AFA20-4E39-48FF-C648-38A61CE0E6BF}"/>
              </a:ext>
            </a:extLst>
          </p:cNvPr>
          <p:cNvSpPr/>
          <p:nvPr/>
        </p:nvSpPr>
        <p:spPr>
          <a:xfrm>
            <a:off x="1438807" y="4576426"/>
            <a:ext cx="2267956" cy="714363"/>
          </a:xfrm>
          <a:prstGeom prst="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srgbClr val="FFFFFF"/>
                </a:solidFill>
                <a:effectLst/>
                <a:highlight>
                  <a:srgbClr val="000000">
                    <a:alpha val="0"/>
                  </a:srgbClr>
                </a:highlight>
                <a:uLnTx/>
                <a:uFillTx/>
                <a:latin typeface="Calibri"/>
                <a:cs typeface="Arial"/>
              </a:rPr>
              <a:t>Sensörler/IoT</a:t>
            </a:r>
            <a:endParaRPr kumimoji="0" lang="es-ES" sz="1800" b="0" i="0" u="none" strike="noStrike" kern="1200" cap="none" spc="0" normalizeH="0" baseline="0" noProof="0" dirty="0">
              <a:ln>
                <a:noFill/>
              </a:ln>
              <a:solidFill>
                <a:prstClr val="white"/>
              </a:solidFill>
              <a:effectLst/>
              <a:uLnTx/>
              <a:uFillTx/>
              <a:latin typeface="Calibri"/>
              <a:cs typeface="Arial"/>
            </a:endParaRPr>
          </a:p>
        </p:txBody>
      </p:sp>
      <p:sp>
        <p:nvSpPr>
          <p:cNvPr id="9" name="Rectangle 8">
            <a:extLst>
              <a:ext uri="{FF2B5EF4-FFF2-40B4-BE49-F238E27FC236}">
                <a16:creationId xmlns:a16="http://schemas.microsoft.com/office/drawing/2014/main" id="{A027FBE2-5230-0C8B-E669-437DA655D5E4}"/>
              </a:ext>
            </a:extLst>
          </p:cNvPr>
          <p:cNvSpPr/>
          <p:nvPr/>
        </p:nvSpPr>
        <p:spPr>
          <a:xfrm>
            <a:off x="147637" y="5391150"/>
            <a:ext cx="1162051" cy="714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400" b="1" i="0" u="none" strike="noStrike" kern="1200" cap="none" spc="0" normalizeH="0" baseline="0" noProof="0" dirty="0">
                <a:ln>
                  <a:noFill/>
                </a:ln>
                <a:solidFill>
                  <a:prstClr val="black"/>
                </a:solidFill>
                <a:effectLst/>
                <a:highlight>
                  <a:srgbClr val="000000">
                    <a:alpha val="0"/>
                  </a:srgbClr>
                </a:highlight>
                <a:uLnTx/>
                <a:uFillTx/>
                <a:latin typeface="Calibri"/>
                <a:cs typeface="Arial"/>
              </a:rPr>
              <a:t>Telekom teknolojileri</a:t>
            </a:r>
            <a:endParaRPr kumimoji="0" lang="es-ES" sz="1400" b="1" i="0" u="none" strike="noStrike" kern="1200" cap="none" spc="0" normalizeH="0" baseline="0" noProof="0" dirty="0">
              <a:ln>
                <a:noFill/>
              </a:ln>
              <a:solidFill>
                <a:prstClr val="black"/>
              </a:solidFill>
              <a:effectLst/>
              <a:uLnTx/>
              <a:uFillTx/>
              <a:latin typeface="Calibri"/>
              <a:cs typeface="Arial"/>
            </a:endParaRPr>
          </a:p>
        </p:txBody>
      </p:sp>
      <p:sp>
        <p:nvSpPr>
          <p:cNvPr id="10" name="Rectangle 9">
            <a:extLst>
              <a:ext uri="{FF2B5EF4-FFF2-40B4-BE49-F238E27FC236}">
                <a16:creationId xmlns:a16="http://schemas.microsoft.com/office/drawing/2014/main" id="{9A2F2A69-5614-895D-5FC9-D831FF7427C3}"/>
              </a:ext>
            </a:extLst>
          </p:cNvPr>
          <p:cNvSpPr/>
          <p:nvPr/>
        </p:nvSpPr>
        <p:spPr>
          <a:xfrm>
            <a:off x="38100" y="4552195"/>
            <a:ext cx="1381126" cy="714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400" b="1" i="0" u="none" strike="noStrike" kern="1200" cap="none" spc="0" normalizeH="0" baseline="0" noProof="0" dirty="0">
                <a:ln>
                  <a:noFill/>
                </a:ln>
                <a:solidFill>
                  <a:prstClr val="black"/>
                </a:solidFill>
                <a:effectLst/>
                <a:highlight>
                  <a:srgbClr val="000000">
                    <a:alpha val="0"/>
                  </a:srgbClr>
                </a:highlight>
                <a:uLnTx/>
                <a:uFillTx/>
                <a:latin typeface="Calibri"/>
                <a:cs typeface="Arial"/>
              </a:rPr>
              <a:t>Donanım teknolojileri</a:t>
            </a:r>
            <a:endParaRPr kumimoji="0" lang="es-ES" sz="1400" b="1" i="0" u="none" strike="noStrike" kern="1200" cap="none" spc="0" normalizeH="0" baseline="0" noProof="0" dirty="0">
              <a:ln>
                <a:noFill/>
              </a:ln>
              <a:solidFill>
                <a:prstClr val="black"/>
              </a:solidFill>
              <a:effectLst/>
              <a:uLnTx/>
              <a:uFillTx/>
              <a:latin typeface="Calibri"/>
              <a:cs typeface="Arial"/>
            </a:endParaRPr>
          </a:p>
        </p:txBody>
      </p:sp>
      <p:sp>
        <p:nvSpPr>
          <p:cNvPr id="12" name="Rectangle 11">
            <a:extLst>
              <a:ext uri="{FF2B5EF4-FFF2-40B4-BE49-F238E27FC236}">
                <a16:creationId xmlns:a16="http://schemas.microsoft.com/office/drawing/2014/main" id="{79396ABA-B7FC-C261-3D02-CBA17BC78CF8}"/>
              </a:ext>
            </a:extLst>
          </p:cNvPr>
          <p:cNvSpPr/>
          <p:nvPr/>
        </p:nvSpPr>
        <p:spPr>
          <a:xfrm>
            <a:off x="38100" y="3713240"/>
            <a:ext cx="1381126" cy="714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highlight>
                  <a:srgbClr val="000000">
                    <a:alpha val="0"/>
                  </a:srgbClr>
                </a:highlight>
                <a:uLnTx/>
                <a:uFillTx/>
                <a:latin typeface="Calibri"/>
                <a:cs typeface="Arial"/>
              </a:rPr>
              <a:t>Y</a:t>
            </a:r>
            <a:r>
              <a:rPr kumimoji="0" lang="tr" sz="1400" b="1" i="0" u="none" strike="noStrike" kern="1200" cap="none" spc="0" normalizeH="0" baseline="0" noProof="0" dirty="0">
                <a:ln>
                  <a:noFill/>
                </a:ln>
                <a:solidFill>
                  <a:prstClr val="black"/>
                </a:solidFill>
                <a:effectLst/>
                <a:highlight>
                  <a:srgbClr val="000000">
                    <a:alpha val="0"/>
                  </a:srgbClr>
                </a:highlight>
                <a:uLnTx/>
                <a:uFillTx/>
                <a:latin typeface="Calibri"/>
                <a:cs typeface="Arial"/>
              </a:rPr>
              <a:t>azılım teknolojileri</a:t>
            </a:r>
            <a:endParaRPr kumimoji="0" lang="es-ES" sz="1400" b="1" i="0" u="none" strike="noStrike" kern="1200" cap="none" spc="0" normalizeH="0" baseline="0" noProof="0" dirty="0">
              <a:ln>
                <a:noFill/>
              </a:ln>
              <a:solidFill>
                <a:prstClr val="black"/>
              </a:solidFill>
              <a:effectLst/>
              <a:uLnTx/>
              <a:uFillTx/>
              <a:latin typeface="Calibri"/>
              <a:cs typeface="Arial"/>
            </a:endParaRPr>
          </a:p>
        </p:txBody>
      </p:sp>
      <p:sp>
        <p:nvSpPr>
          <p:cNvPr id="47" name="Rectangle 46">
            <a:extLst>
              <a:ext uri="{FF2B5EF4-FFF2-40B4-BE49-F238E27FC236}">
                <a16:creationId xmlns:a16="http://schemas.microsoft.com/office/drawing/2014/main" id="{D4DEA07A-8355-FDE9-95CD-035673D08E51}"/>
              </a:ext>
            </a:extLst>
          </p:cNvPr>
          <p:cNvSpPr/>
          <p:nvPr/>
        </p:nvSpPr>
        <p:spPr>
          <a:xfrm>
            <a:off x="1429739" y="3737471"/>
            <a:ext cx="1808760" cy="714363"/>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Makine öğrenmesi</a:t>
            </a:r>
            <a:endParaRPr kumimoji="0" lang="es-ES" sz="1800" b="0" i="0" u="none" strike="noStrike" kern="1200" cap="none" spc="0" normalizeH="0" baseline="0" noProof="0" dirty="0">
              <a:ln>
                <a:noFill/>
              </a:ln>
              <a:solidFill>
                <a:prstClr val="black"/>
              </a:solidFill>
              <a:effectLst/>
              <a:uLnTx/>
              <a:uFillTx/>
              <a:latin typeface="Calibri"/>
              <a:cs typeface="Arial"/>
            </a:endParaRPr>
          </a:p>
        </p:txBody>
      </p:sp>
      <p:sp>
        <p:nvSpPr>
          <p:cNvPr id="48" name="Rectangle 47">
            <a:extLst>
              <a:ext uri="{FF2B5EF4-FFF2-40B4-BE49-F238E27FC236}">
                <a16:creationId xmlns:a16="http://schemas.microsoft.com/office/drawing/2014/main" id="{F79347C6-62AC-D5F0-7527-9B9C7D369F26}"/>
              </a:ext>
            </a:extLst>
          </p:cNvPr>
          <p:cNvSpPr/>
          <p:nvPr/>
        </p:nvSpPr>
        <p:spPr>
          <a:xfrm>
            <a:off x="38100" y="2891794"/>
            <a:ext cx="1381126" cy="71436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400" b="1" i="0" u="none" strike="noStrike" kern="1200" cap="none" spc="0" normalizeH="0" baseline="0" noProof="0" dirty="0">
                <a:ln>
                  <a:noFill/>
                </a:ln>
                <a:solidFill>
                  <a:prstClr val="black"/>
                </a:solidFill>
                <a:effectLst/>
                <a:highlight>
                  <a:srgbClr val="000000">
                    <a:alpha val="0"/>
                  </a:srgbClr>
                </a:highlight>
                <a:uLnTx/>
                <a:uFillTx/>
                <a:latin typeface="Calibri"/>
                <a:cs typeface="Arial"/>
              </a:rPr>
              <a:t>Kullanım senaryosu</a:t>
            </a:r>
            <a:endParaRPr kumimoji="0" lang="es-ES" sz="1400" b="1" i="0" u="none" strike="noStrike" kern="1200" cap="none" spc="0" normalizeH="0" baseline="0" noProof="0" dirty="0">
              <a:ln>
                <a:noFill/>
              </a:ln>
              <a:solidFill>
                <a:prstClr val="black"/>
              </a:solidFill>
              <a:effectLst/>
              <a:uLnTx/>
              <a:uFillTx/>
              <a:latin typeface="Calibri"/>
              <a:cs typeface="Arial"/>
            </a:endParaRPr>
          </a:p>
        </p:txBody>
      </p:sp>
      <p:sp>
        <p:nvSpPr>
          <p:cNvPr id="49" name="Rectangle 48">
            <a:extLst>
              <a:ext uri="{FF2B5EF4-FFF2-40B4-BE49-F238E27FC236}">
                <a16:creationId xmlns:a16="http://schemas.microsoft.com/office/drawing/2014/main" id="{6F06A58F-2F6D-B5C2-5C80-596E540FF54C}"/>
              </a:ext>
            </a:extLst>
          </p:cNvPr>
          <p:cNvSpPr/>
          <p:nvPr/>
        </p:nvSpPr>
        <p:spPr>
          <a:xfrm>
            <a:off x="4003702" y="4576426"/>
            <a:ext cx="2357335" cy="714363"/>
          </a:xfrm>
          <a:prstGeom prst="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srgbClr val="FFFFFF"/>
                </a:solidFill>
                <a:effectLst/>
                <a:highlight>
                  <a:srgbClr val="000000">
                    <a:alpha val="0"/>
                  </a:srgbClr>
                </a:highlight>
                <a:uLnTx/>
                <a:uFillTx/>
                <a:latin typeface="Calibri"/>
                <a:cs typeface="Arial"/>
              </a:rPr>
              <a:t>Mikro işlemciler</a:t>
            </a:r>
            <a:endParaRPr kumimoji="0" lang="es-ES" sz="1800" b="0" i="0" u="none" strike="noStrike" kern="1200" cap="none" spc="0" normalizeH="0" baseline="0" noProof="0" dirty="0">
              <a:ln>
                <a:noFill/>
              </a:ln>
              <a:solidFill>
                <a:prstClr val="white"/>
              </a:solidFill>
              <a:effectLst/>
              <a:uLnTx/>
              <a:uFillTx/>
              <a:latin typeface="Calibri"/>
              <a:cs typeface="Arial"/>
            </a:endParaRPr>
          </a:p>
        </p:txBody>
      </p:sp>
      <p:sp>
        <p:nvSpPr>
          <p:cNvPr id="50" name="Rectangle 49">
            <a:extLst>
              <a:ext uri="{FF2B5EF4-FFF2-40B4-BE49-F238E27FC236}">
                <a16:creationId xmlns:a16="http://schemas.microsoft.com/office/drawing/2014/main" id="{664E8353-188D-B268-81D4-8D2F51C48C9C}"/>
              </a:ext>
            </a:extLst>
          </p:cNvPr>
          <p:cNvSpPr/>
          <p:nvPr/>
        </p:nvSpPr>
        <p:spPr>
          <a:xfrm>
            <a:off x="6657975" y="4576426"/>
            <a:ext cx="2357335" cy="714363"/>
          </a:xfrm>
          <a:prstGeom prst="rect">
            <a:avLst/>
          </a:prstGeom>
          <a:solidFill>
            <a:schemeClr val="accent6"/>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srgbClr val="FFFFFF"/>
                </a:solidFill>
                <a:effectLst/>
                <a:highlight>
                  <a:srgbClr val="000000">
                    <a:alpha val="0"/>
                  </a:srgbClr>
                </a:highlight>
                <a:uLnTx/>
                <a:uFillTx/>
                <a:latin typeface="Calibri"/>
                <a:cs typeface="Arial"/>
              </a:rPr>
              <a:t>İşleme gücü</a:t>
            </a:r>
            <a:endParaRPr kumimoji="0" lang="es-ES" sz="1800" b="0" i="0" u="none" strike="noStrike" kern="1200" cap="none" spc="0" normalizeH="0" baseline="0" noProof="0" dirty="0">
              <a:ln>
                <a:noFill/>
              </a:ln>
              <a:solidFill>
                <a:prstClr val="white"/>
              </a:solidFill>
              <a:effectLst/>
              <a:uLnTx/>
              <a:uFillTx/>
              <a:latin typeface="Calibri"/>
              <a:cs typeface="Arial"/>
            </a:endParaRPr>
          </a:p>
        </p:txBody>
      </p:sp>
      <p:sp>
        <p:nvSpPr>
          <p:cNvPr id="51" name="Rectangle 50">
            <a:extLst>
              <a:ext uri="{FF2B5EF4-FFF2-40B4-BE49-F238E27FC236}">
                <a16:creationId xmlns:a16="http://schemas.microsoft.com/office/drawing/2014/main" id="{E067B36C-FDF9-EC43-4B49-E51C9CFD88B4}"/>
              </a:ext>
            </a:extLst>
          </p:cNvPr>
          <p:cNvSpPr/>
          <p:nvPr/>
        </p:nvSpPr>
        <p:spPr>
          <a:xfrm>
            <a:off x="3355343" y="3737471"/>
            <a:ext cx="1808760" cy="714363"/>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Yapay zeka</a:t>
            </a:r>
            <a:endParaRPr kumimoji="0" lang="es-ES" sz="1800" b="0" i="0" u="none" strike="noStrike" kern="1200" cap="none" spc="0" normalizeH="0" baseline="0" noProof="0" dirty="0">
              <a:ln>
                <a:noFill/>
              </a:ln>
              <a:solidFill>
                <a:prstClr val="black"/>
              </a:solidFill>
              <a:effectLst/>
              <a:uLnTx/>
              <a:uFillTx/>
              <a:latin typeface="Calibri"/>
              <a:cs typeface="Arial"/>
            </a:endParaRPr>
          </a:p>
        </p:txBody>
      </p:sp>
      <p:sp>
        <p:nvSpPr>
          <p:cNvPr id="52" name="Rectangle 51">
            <a:extLst>
              <a:ext uri="{FF2B5EF4-FFF2-40B4-BE49-F238E27FC236}">
                <a16:creationId xmlns:a16="http://schemas.microsoft.com/office/drawing/2014/main" id="{2CA13571-B853-B214-296B-05F313C6F88F}"/>
              </a:ext>
            </a:extLst>
          </p:cNvPr>
          <p:cNvSpPr/>
          <p:nvPr/>
        </p:nvSpPr>
        <p:spPr>
          <a:xfrm>
            <a:off x="5280947" y="3737471"/>
            <a:ext cx="1808760" cy="714363"/>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Bilgisayarla görme</a:t>
            </a:r>
            <a:endParaRPr kumimoji="0" lang="es-ES" sz="1800" b="0" i="0" u="none" strike="noStrike" kern="1200" cap="none" spc="0" normalizeH="0" baseline="0" noProof="0" dirty="0">
              <a:ln>
                <a:noFill/>
              </a:ln>
              <a:solidFill>
                <a:prstClr val="black"/>
              </a:solidFill>
              <a:effectLst/>
              <a:uLnTx/>
              <a:uFillTx/>
              <a:latin typeface="Calibri"/>
              <a:cs typeface="Arial"/>
            </a:endParaRPr>
          </a:p>
        </p:txBody>
      </p:sp>
      <p:sp>
        <p:nvSpPr>
          <p:cNvPr id="53" name="Rectangle 52">
            <a:extLst>
              <a:ext uri="{FF2B5EF4-FFF2-40B4-BE49-F238E27FC236}">
                <a16:creationId xmlns:a16="http://schemas.microsoft.com/office/drawing/2014/main" id="{7BF64591-F3DA-CBB0-1632-9075CDE9CDFE}"/>
              </a:ext>
            </a:extLst>
          </p:cNvPr>
          <p:cNvSpPr/>
          <p:nvPr/>
        </p:nvSpPr>
        <p:spPr>
          <a:xfrm>
            <a:off x="7206550" y="3737471"/>
            <a:ext cx="1808760" cy="714363"/>
          </a:xfrm>
          <a:prstGeom prst="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Blockchain</a:t>
            </a:r>
            <a:endParaRPr kumimoji="0" lang="es-ES" sz="1800" b="0" i="0" u="none" strike="noStrike" kern="1200" cap="none" spc="0" normalizeH="0" baseline="0" noProof="0" dirty="0">
              <a:ln>
                <a:noFill/>
              </a:ln>
              <a:solidFill>
                <a:prstClr val="black"/>
              </a:solidFill>
              <a:effectLst/>
              <a:uLnTx/>
              <a:uFillTx/>
              <a:latin typeface="Calibri"/>
              <a:cs typeface="Arial"/>
            </a:endParaRPr>
          </a:p>
        </p:txBody>
      </p:sp>
      <p:sp>
        <p:nvSpPr>
          <p:cNvPr id="54" name="Rectangle 53">
            <a:extLst>
              <a:ext uri="{FF2B5EF4-FFF2-40B4-BE49-F238E27FC236}">
                <a16:creationId xmlns:a16="http://schemas.microsoft.com/office/drawing/2014/main" id="{DF303464-6866-FB9A-69F8-E52815766DE0}"/>
              </a:ext>
            </a:extLst>
          </p:cNvPr>
          <p:cNvSpPr/>
          <p:nvPr/>
        </p:nvSpPr>
        <p:spPr>
          <a:xfrm>
            <a:off x="6265704" y="2922747"/>
            <a:ext cx="1381126" cy="714363"/>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6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Gerçek zamanlı optimizasyon</a:t>
            </a:r>
            <a:endParaRPr kumimoji="0" lang="es-ES" sz="1600" b="0" i="0" u="none" strike="noStrike" kern="1200" cap="none" spc="0" normalizeH="0" baseline="0" noProof="0" dirty="0">
              <a:ln>
                <a:noFill/>
              </a:ln>
              <a:solidFill>
                <a:prstClr val="black"/>
              </a:solidFill>
              <a:effectLst/>
              <a:uLnTx/>
              <a:uFillTx/>
              <a:latin typeface="Calibri"/>
              <a:cs typeface="Arial"/>
            </a:endParaRPr>
          </a:p>
        </p:txBody>
      </p:sp>
      <p:sp>
        <p:nvSpPr>
          <p:cNvPr id="55" name="Rectangle 54">
            <a:extLst>
              <a:ext uri="{FF2B5EF4-FFF2-40B4-BE49-F238E27FC236}">
                <a16:creationId xmlns:a16="http://schemas.microsoft.com/office/drawing/2014/main" id="{C9D8C4D9-907F-BE74-51D9-007086B48AA8}"/>
              </a:ext>
            </a:extLst>
          </p:cNvPr>
          <p:cNvSpPr/>
          <p:nvPr/>
        </p:nvSpPr>
        <p:spPr>
          <a:xfrm>
            <a:off x="1419226" y="2922747"/>
            <a:ext cx="1228725" cy="714363"/>
          </a:xfrm>
          <a:prstGeom prst="rect">
            <a:avLst/>
          </a:prstGeom>
        </p:spPr>
        <p:style>
          <a:lnRef idx="2">
            <a:schemeClr val="accent6"/>
          </a:lnRef>
          <a:fillRef idx="1">
            <a:schemeClr val="lt1"/>
          </a:fillRef>
          <a:effectRef idx="0">
            <a:schemeClr val="accent6"/>
          </a:effectRef>
          <a:fontRef idx="minor">
            <a:schemeClr val="dk1"/>
          </a:fontRef>
        </p:style>
        <p:txBody>
          <a:bodyPr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6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Bağlantılı / otonom taşıtlar</a:t>
            </a:r>
            <a:endParaRPr kumimoji="0" lang="es-ES" sz="1600" b="0" i="0" u="none" strike="noStrike" kern="1200" cap="none" spc="0" normalizeH="0" baseline="0" noProof="0" dirty="0">
              <a:ln>
                <a:noFill/>
              </a:ln>
              <a:solidFill>
                <a:prstClr val="black"/>
              </a:solidFill>
              <a:effectLst/>
              <a:uLnTx/>
              <a:uFillTx/>
              <a:latin typeface="Calibri"/>
              <a:cs typeface="Arial"/>
            </a:endParaRPr>
          </a:p>
        </p:txBody>
      </p:sp>
      <p:sp>
        <p:nvSpPr>
          <p:cNvPr id="56" name="Rectangle 55">
            <a:extLst>
              <a:ext uri="{FF2B5EF4-FFF2-40B4-BE49-F238E27FC236}">
                <a16:creationId xmlns:a16="http://schemas.microsoft.com/office/drawing/2014/main" id="{343F0431-9498-C986-9BF6-A5F9EBABF9B3}"/>
              </a:ext>
            </a:extLst>
          </p:cNvPr>
          <p:cNvSpPr/>
          <p:nvPr/>
        </p:nvSpPr>
        <p:spPr>
          <a:xfrm>
            <a:off x="2725894" y="2922747"/>
            <a:ext cx="1119187" cy="714363"/>
          </a:xfrm>
          <a:prstGeom prst="rect">
            <a:avLst/>
          </a:prstGeom>
        </p:spPr>
        <p:style>
          <a:lnRef idx="2">
            <a:schemeClr val="accent6"/>
          </a:lnRef>
          <a:fillRef idx="1">
            <a:schemeClr val="lt1"/>
          </a:fillRef>
          <a:effectRef idx="0">
            <a:schemeClr val="accent6"/>
          </a:effectRef>
          <a:fontRef idx="minor">
            <a:schemeClr val="dk1"/>
          </a:fontRef>
        </p:style>
        <p:txBody>
          <a:bodyPr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G</a:t>
            </a:r>
            <a:r>
              <a:rPr kumimoji="0" lang="tr" sz="16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erçek zamanlı bilgi</a:t>
            </a:r>
            <a:endParaRPr kumimoji="0" lang="es-ES" sz="1600" b="0" i="0" u="none" strike="noStrike" kern="1200" cap="none" spc="0" normalizeH="0" baseline="0" noProof="0" dirty="0">
              <a:ln>
                <a:noFill/>
              </a:ln>
              <a:solidFill>
                <a:prstClr val="black"/>
              </a:solidFill>
              <a:effectLst/>
              <a:uLnTx/>
              <a:uFillTx/>
              <a:latin typeface="Calibri"/>
              <a:cs typeface="Arial"/>
            </a:endParaRPr>
          </a:p>
        </p:txBody>
      </p:sp>
      <p:sp>
        <p:nvSpPr>
          <p:cNvPr id="57" name="Rectangle 56">
            <a:extLst>
              <a:ext uri="{FF2B5EF4-FFF2-40B4-BE49-F238E27FC236}">
                <a16:creationId xmlns:a16="http://schemas.microsoft.com/office/drawing/2014/main" id="{0298420D-7ADE-B3D1-64D4-9FFD366B5060}"/>
              </a:ext>
            </a:extLst>
          </p:cNvPr>
          <p:cNvSpPr/>
          <p:nvPr/>
        </p:nvSpPr>
        <p:spPr>
          <a:xfrm>
            <a:off x="3923024" y="2922747"/>
            <a:ext cx="1228725" cy="714363"/>
          </a:xfrm>
          <a:prstGeom prst="rect">
            <a:avLst/>
          </a:prstGeom>
        </p:spPr>
        <p:style>
          <a:lnRef idx="2">
            <a:schemeClr val="accent6"/>
          </a:lnRef>
          <a:fillRef idx="1">
            <a:schemeClr val="lt1"/>
          </a:fillRef>
          <a:effectRef idx="0">
            <a:schemeClr val="accent6"/>
          </a:effectRef>
          <a:fontRef idx="minor">
            <a:schemeClr val="dk1"/>
          </a:fontRef>
        </p:style>
        <p:txBody>
          <a:bodyPr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Akıllı bakım</a:t>
            </a:r>
            <a:endParaRPr kumimoji="0" lang="es-ES" sz="1800" b="0" i="0" u="none" strike="noStrike" kern="1200" cap="none" spc="0" normalizeH="0" baseline="0" noProof="0" dirty="0">
              <a:ln>
                <a:noFill/>
              </a:ln>
              <a:solidFill>
                <a:prstClr val="black"/>
              </a:solidFill>
              <a:effectLst/>
              <a:uLnTx/>
              <a:uFillTx/>
              <a:latin typeface="Calibri"/>
              <a:cs typeface="Arial"/>
            </a:endParaRPr>
          </a:p>
        </p:txBody>
      </p:sp>
      <p:sp>
        <p:nvSpPr>
          <p:cNvPr id="58" name="Rectangle 57">
            <a:extLst>
              <a:ext uri="{FF2B5EF4-FFF2-40B4-BE49-F238E27FC236}">
                <a16:creationId xmlns:a16="http://schemas.microsoft.com/office/drawing/2014/main" id="{47E8ADB5-EDB3-2AA2-85F4-EDD22D417249}"/>
              </a:ext>
            </a:extLst>
          </p:cNvPr>
          <p:cNvSpPr/>
          <p:nvPr/>
        </p:nvSpPr>
        <p:spPr>
          <a:xfrm>
            <a:off x="5229692" y="2922747"/>
            <a:ext cx="958069" cy="714363"/>
          </a:xfrm>
          <a:prstGeom prst="rect">
            <a:avLst/>
          </a:prstGeom>
        </p:spPr>
        <p:style>
          <a:lnRef idx="2">
            <a:schemeClr val="accent6"/>
          </a:lnRef>
          <a:fillRef idx="1">
            <a:schemeClr val="lt1"/>
          </a:fillRef>
          <a:effectRef idx="0">
            <a:schemeClr val="accent6"/>
          </a:effectRef>
          <a:fontRef idx="minor">
            <a:schemeClr val="dk1"/>
          </a:fontRef>
        </p:style>
        <p:txBody>
          <a:bodyPr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Uzaktan kontrol</a:t>
            </a:r>
          </a:p>
        </p:txBody>
      </p:sp>
      <p:sp>
        <p:nvSpPr>
          <p:cNvPr id="59" name="Rectangle 58">
            <a:extLst>
              <a:ext uri="{FF2B5EF4-FFF2-40B4-BE49-F238E27FC236}">
                <a16:creationId xmlns:a16="http://schemas.microsoft.com/office/drawing/2014/main" id="{EF0A9EB1-5487-1C0E-D625-0CD6DD61CBEB}"/>
              </a:ext>
            </a:extLst>
          </p:cNvPr>
          <p:cNvSpPr/>
          <p:nvPr/>
        </p:nvSpPr>
        <p:spPr>
          <a:xfrm>
            <a:off x="7724774" y="2922747"/>
            <a:ext cx="1290536" cy="714363"/>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a:ln>
                  <a:noFill/>
                </a:ln>
                <a:solidFill>
                  <a:prstClr val="black"/>
                </a:solidFill>
                <a:effectLst/>
                <a:highlight>
                  <a:srgbClr val="000000">
                    <a:alpha val="0"/>
                  </a:srgbClr>
                </a:highlight>
                <a:uLnTx/>
                <a:uFillTx/>
                <a:latin typeface="Calibri"/>
                <a:cs typeface="Arial"/>
              </a:rPr>
              <a:t>…</a:t>
            </a:r>
          </a:p>
        </p:txBody>
      </p:sp>
      <p:sp>
        <p:nvSpPr>
          <p:cNvPr id="60" name="Rectangle 59">
            <a:extLst>
              <a:ext uri="{FF2B5EF4-FFF2-40B4-BE49-F238E27FC236}">
                <a16:creationId xmlns:a16="http://schemas.microsoft.com/office/drawing/2014/main" id="{A69616A2-A09D-05CA-81A3-FA43F96D85EA}"/>
              </a:ext>
            </a:extLst>
          </p:cNvPr>
          <p:cNvSpPr/>
          <p:nvPr/>
        </p:nvSpPr>
        <p:spPr>
          <a:xfrm>
            <a:off x="1429739" y="2440143"/>
            <a:ext cx="7596716" cy="357182"/>
          </a:xfrm>
          <a:prstGeom prst="rect">
            <a:avLst/>
          </a:prstGeom>
        </p:spPr>
        <p:style>
          <a:lnRef idx="2">
            <a:schemeClr val="accent6"/>
          </a:lnRef>
          <a:fillRef idx="1">
            <a:schemeClr val="lt1"/>
          </a:fillRef>
          <a:effectRef idx="0">
            <a:schemeClr val="accent6"/>
          </a:effectRef>
          <a:fontRef idx="minor">
            <a:schemeClr val="dk1"/>
          </a:fontRef>
        </p:style>
        <p:txBody>
          <a:bodyPr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Dijital İkiz</a:t>
            </a:r>
            <a:endParaRPr kumimoji="0" lang="es-ES" sz="1800" b="0" i="0" u="none" strike="noStrike" kern="120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72607223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127</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42644" y="869608"/>
            <a:ext cx="6151267"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Yıkıcı teknoloji: 5G</a:t>
            </a:r>
          </a:p>
        </p:txBody>
      </p:sp>
      <p:cxnSp>
        <p:nvCxnSpPr>
          <p:cNvPr id="8" name="Google Shape;193;p8"/>
          <p:cNvCxnSpPr/>
          <p:nvPr/>
        </p:nvCxnSpPr>
        <p:spPr>
          <a:xfrm>
            <a:off x="342644" y="1310718"/>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graphicFrame>
        <p:nvGraphicFramePr>
          <p:cNvPr id="3" name="Google Shape;367;p5">
            <a:extLst>
              <a:ext uri="{FF2B5EF4-FFF2-40B4-BE49-F238E27FC236}">
                <a16:creationId xmlns:a16="http://schemas.microsoft.com/office/drawing/2014/main" id="{3C5A00CC-68BA-3B02-33D2-E7531A37133E}"/>
              </a:ext>
            </a:extLst>
          </p:cNvPr>
          <p:cNvGraphicFramePr>
            <a:graphicFrameLocks noGrp="1"/>
          </p:cNvGraphicFramePr>
          <p:nvPr/>
        </p:nvGraphicFramePr>
        <p:xfrm>
          <a:off x="5364145" y="2204485"/>
          <a:ext cx="3442512" cy="3333192"/>
        </p:xfrm>
        <a:graphic>
          <a:graphicData uri="http://schemas.openxmlformats.org/drawingml/2006/table">
            <a:tbl>
              <a:tblPr>
                <a:noFill/>
              </a:tblPr>
              <a:tblGrid>
                <a:gridCol w="1721256">
                  <a:extLst>
                    <a:ext uri="{9D8B030D-6E8A-4147-A177-3AD203B41FA5}">
                      <a16:colId xmlns:a16="http://schemas.microsoft.com/office/drawing/2014/main" val="20000"/>
                    </a:ext>
                  </a:extLst>
                </a:gridCol>
                <a:gridCol w="905927">
                  <a:extLst>
                    <a:ext uri="{9D8B030D-6E8A-4147-A177-3AD203B41FA5}">
                      <a16:colId xmlns:a16="http://schemas.microsoft.com/office/drawing/2014/main" val="20001"/>
                    </a:ext>
                  </a:extLst>
                </a:gridCol>
                <a:gridCol w="815329">
                  <a:extLst>
                    <a:ext uri="{9D8B030D-6E8A-4147-A177-3AD203B41FA5}">
                      <a16:colId xmlns:a16="http://schemas.microsoft.com/office/drawing/2014/main" val="20002"/>
                    </a:ext>
                  </a:extLst>
                </a:gridCol>
              </a:tblGrid>
              <a:tr h="363225">
                <a:tc>
                  <a:txBody>
                    <a:bodyPr/>
                    <a:lstStyle/>
                    <a:p>
                      <a:pPr marL="0" marR="0" lvl="0" indent="0" algn="ctr" rtl="0">
                        <a:lnSpc>
                          <a:spcPct val="115000"/>
                        </a:lnSpc>
                        <a:spcBef>
                          <a:spcPct val="0"/>
                        </a:spcBef>
                        <a:spcAft>
                          <a:spcPct val="0"/>
                        </a:spcAft>
                        <a:buClr>
                          <a:srgbClr val="FFFFFF"/>
                        </a:buClr>
                        <a:buSzPts val="1050"/>
                        <a:buFont typeface="Source Sans Pro" charset="0"/>
                        <a:buNone/>
                      </a:pPr>
                      <a:r>
                        <a:rPr lang="tr" sz="1200" b="1" i="0" u="none" strike="noStrike" cap="none" dirty="0">
                          <a:solidFill>
                            <a:srgbClr val="FFFFFF"/>
                          </a:solidFill>
                          <a:highlight>
                            <a:srgbClr val="000000">
                              <a:alpha val="0"/>
                            </a:srgbClr>
                          </a:highlight>
                          <a:latin typeface="Source Sans Pro"/>
                          <a:ea typeface="Source Sans Pro"/>
                          <a:cs typeface="Source Sans Pro" charset="0"/>
                          <a:sym typeface="Source Sans Pro"/>
                        </a:rPr>
                        <a:t>Özellik</a:t>
                      </a:r>
                      <a:endParaRPr sz="1200" b="1" u="none" strike="noStrike" cap="none" dirty="0">
                        <a:solidFill>
                          <a:srgbClr val="FFFFFF"/>
                        </a:solidFill>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solidFill>
                      <a:srgbClr val="F17F09"/>
                    </a:solidFill>
                  </a:tcPr>
                </a:tc>
                <a:tc>
                  <a:txBody>
                    <a:bodyPr/>
                    <a:lstStyle/>
                    <a:p>
                      <a:pPr marL="0" marR="0" lvl="0" indent="0" algn="ctr" rtl="0">
                        <a:lnSpc>
                          <a:spcPct val="115000"/>
                        </a:lnSpc>
                        <a:spcBef>
                          <a:spcPct val="0"/>
                        </a:spcBef>
                        <a:spcAft>
                          <a:spcPct val="0"/>
                        </a:spcAft>
                        <a:buClr>
                          <a:srgbClr val="FFFFFF"/>
                        </a:buClr>
                        <a:buSzPts val="1050"/>
                        <a:buFont typeface="Source Sans Pro" charset="0"/>
                        <a:buNone/>
                      </a:pPr>
                      <a:r>
                        <a:rPr lang="tr" sz="1200" b="1" i="0" u="none" strike="noStrike" cap="none">
                          <a:solidFill>
                            <a:srgbClr val="FFFFFF"/>
                          </a:solidFill>
                          <a:highlight>
                            <a:srgbClr val="000000">
                              <a:alpha val="0"/>
                            </a:srgbClr>
                          </a:highlight>
                          <a:latin typeface="Source Sans Pro"/>
                          <a:ea typeface="Source Sans Pro"/>
                          <a:cs typeface="Source Sans Pro"/>
                          <a:sym typeface="Source Sans Pro"/>
                        </a:rPr>
                        <a:t>5G</a:t>
                      </a:r>
                      <a:endParaRPr sz="1200" b="1" u="none" strike="noStrike" cap="none">
                        <a:solidFill>
                          <a:srgbClr val="FFFFFF"/>
                        </a:solidFill>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solidFill>
                      <a:srgbClr val="F17F09"/>
                    </a:solidFill>
                  </a:tcPr>
                </a:tc>
                <a:tc>
                  <a:txBody>
                    <a:bodyPr/>
                    <a:lstStyle/>
                    <a:p>
                      <a:pPr marL="0" marR="0" lvl="0" indent="0" algn="ctr" rtl="0">
                        <a:lnSpc>
                          <a:spcPct val="115000"/>
                        </a:lnSpc>
                        <a:spcBef>
                          <a:spcPct val="0"/>
                        </a:spcBef>
                        <a:spcAft>
                          <a:spcPct val="0"/>
                        </a:spcAft>
                        <a:buClr>
                          <a:srgbClr val="FFFFFF"/>
                        </a:buClr>
                        <a:buSzPts val="1050"/>
                        <a:buFont typeface="Source Sans Pro" charset="0"/>
                        <a:buNone/>
                      </a:pPr>
                      <a:r>
                        <a:rPr lang="tr" sz="1200" b="1" i="0" u="none" strike="noStrike" cap="none">
                          <a:solidFill>
                            <a:srgbClr val="FFFFFF"/>
                          </a:solidFill>
                          <a:highlight>
                            <a:srgbClr val="000000">
                              <a:alpha val="0"/>
                            </a:srgbClr>
                          </a:highlight>
                          <a:latin typeface="Source Sans Pro"/>
                          <a:ea typeface="Source Sans Pro"/>
                          <a:cs typeface="Source Sans Pro"/>
                          <a:sym typeface="Source Sans Pro"/>
                        </a:rPr>
                        <a:t>4G</a:t>
                      </a:r>
                      <a:endParaRPr sz="1200" b="1" u="none" strike="noStrike" cap="none">
                        <a:solidFill>
                          <a:srgbClr val="FFFFFF"/>
                        </a:solidFill>
                        <a:latin typeface="Source Sans Pro"/>
                        <a:ea typeface="Source Sans Pro"/>
                        <a:cs typeface="Source Sans Pro"/>
                        <a:sym typeface="Source Sans Pro"/>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solidFill>
                      <a:srgbClr val="F17F09"/>
                    </a:solidFill>
                  </a:tcPr>
                </a:tc>
                <a:extLst>
                  <a:ext uri="{0D108BD9-81ED-4DB2-BD59-A6C34878D82A}">
                    <a16:rowId xmlns:a16="http://schemas.microsoft.com/office/drawing/2014/main" val="10000"/>
                  </a:ext>
                </a:extLst>
              </a:tr>
              <a:tr h="551175">
                <a:tc>
                  <a:txBody>
                    <a:bodyPr/>
                    <a:lstStyle/>
                    <a:p>
                      <a:pPr marL="114300" marR="0" lvl="0" indent="0" algn="l" rtl="0">
                        <a:lnSpc>
                          <a:spcPct val="115000"/>
                        </a:lnSpc>
                        <a:spcBef>
                          <a:spcPct val="0"/>
                        </a:spcBef>
                        <a:spcAft>
                          <a:spcPct val="0"/>
                        </a:spcAft>
                        <a:buClr>
                          <a:srgbClr val="000000"/>
                        </a:buClr>
                        <a:buSzPts val="1050"/>
                        <a:buFont typeface="Source Sans Pro" charset="0"/>
                        <a:buNone/>
                      </a:pPr>
                      <a:r>
                        <a:rPr lang="tr" sz="1200" b="0" i="0" u="none" strike="noStrike" cap="none" dirty="0">
                          <a:highlight>
                            <a:srgbClr val="000000">
                              <a:alpha val="0"/>
                            </a:srgbClr>
                          </a:highlight>
                          <a:latin typeface="Source Sans Pro"/>
                          <a:ea typeface="Source Sans Pro"/>
                          <a:cs typeface="Source Sans Pro"/>
                          <a:sym typeface="Source Sans Pro"/>
                        </a:rPr>
                        <a:t>Maksimum gönderim hızı (Gbps)</a:t>
                      </a:r>
                      <a:endParaRPr sz="1200" u="none" strike="noStrike" cap="none" dirty="0">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20</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1</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extLst>
                  <a:ext uri="{0D108BD9-81ED-4DB2-BD59-A6C34878D82A}">
                    <a16:rowId xmlns:a16="http://schemas.microsoft.com/office/drawing/2014/main" val="10001"/>
                  </a:ext>
                </a:extLst>
              </a:tr>
              <a:tr h="363225">
                <a:tc>
                  <a:txBody>
                    <a:bodyPr/>
                    <a:lstStyle/>
                    <a:p>
                      <a:pPr marL="114300" marR="0" lvl="0" indent="0" algn="l" rtl="0">
                        <a:lnSpc>
                          <a:spcPct val="115000"/>
                        </a:lnSpc>
                        <a:spcBef>
                          <a:spcPct val="0"/>
                        </a:spcBef>
                        <a:spcAft>
                          <a:spcPct val="0"/>
                        </a:spcAft>
                        <a:buClr>
                          <a:srgbClr val="000000"/>
                        </a:buClr>
                        <a:buSzPts val="1050"/>
                        <a:buFont typeface="Source Sans Pro" charset="0"/>
                        <a:buNone/>
                      </a:pPr>
                      <a:r>
                        <a:rPr lang="tr" sz="1200" b="0" i="0" u="none" strike="noStrike" cap="none" dirty="0">
                          <a:highlight>
                            <a:srgbClr val="000000">
                              <a:alpha val="0"/>
                            </a:srgbClr>
                          </a:highlight>
                          <a:latin typeface="Source Sans Pro"/>
                          <a:ea typeface="Source Sans Pro"/>
                          <a:cs typeface="Source Sans Pro"/>
                          <a:sym typeface="Source Sans Pro"/>
                        </a:rPr>
                        <a:t>Gecikme (ms)</a:t>
                      </a:r>
                      <a:endParaRPr sz="1200" u="none" strike="noStrike" cap="none" dirty="0">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1</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10</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extLst>
                  <a:ext uri="{0D108BD9-81ED-4DB2-BD59-A6C34878D82A}">
                    <a16:rowId xmlns:a16="http://schemas.microsoft.com/office/drawing/2014/main" val="10002"/>
                  </a:ext>
                </a:extLst>
              </a:tr>
              <a:tr h="363225">
                <a:tc>
                  <a:txBody>
                    <a:bodyPr/>
                    <a:lstStyle/>
                    <a:p>
                      <a:pPr marL="114300" marR="0" lvl="0" indent="0" algn="l" rtl="0">
                        <a:lnSpc>
                          <a:spcPct val="115000"/>
                        </a:lnSpc>
                        <a:spcBef>
                          <a:spcPct val="0"/>
                        </a:spcBef>
                        <a:spcAft>
                          <a:spcPct val="0"/>
                        </a:spcAft>
                        <a:buClr>
                          <a:srgbClr val="000000"/>
                        </a:buClr>
                        <a:buSzPts val="1050"/>
                        <a:buFont typeface="Source Sans Pro" charset="0"/>
                        <a:buNone/>
                      </a:pPr>
                      <a:r>
                        <a:rPr lang="tr" sz="1200" b="0" i="0" u="none" strike="noStrike" cap="none" dirty="0">
                          <a:highlight>
                            <a:srgbClr val="000000">
                              <a:alpha val="0"/>
                            </a:srgbClr>
                          </a:highlight>
                          <a:latin typeface="Source Sans Pro"/>
                          <a:ea typeface="Source Sans Pro"/>
                          <a:cs typeface="Source Sans Pro"/>
                          <a:sym typeface="Source Sans Pro"/>
                        </a:rPr>
                        <a:t>Güç verimliliği (-)</a:t>
                      </a:r>
                      <a:endParaRPr sz="1200" u="none" strike="noStrike" cap="none" dirty="0">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x 8,100</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x 1</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extLst>
                  <a:ext uri="{0D108BD9-81ED-4DB2-BD59-A6C34878D82A}">
                    <a16:rowId xmlns:a16="http://schemas.microsoft.com/office/drawing/2014/main" val="10003"/>
                  </a:ext>
                </a:extLst>
              </a:tr>
              <a:tr h="551175">
                <a:tc>
                  <a:txBody>
                    <a:bodyPr/>
                    <a:lstStyle/>
                    <a:p>
                      <a:pPr marL="114300" marR="0" lvl="0" indent="0" algn="l" rtl="0">
                        <a:lnSpc>
                          <a:spcPct val="115000"/>
                        </a:lnSpc>
                        <a:spcBef>
                          <a:spcPct val="0"/>
                        </a:spcBef>
                        <a:spcAft>
                          <a:spcPct val="0"/>
                        </a:spcAft>
                        <a:buClr>
                          <a:srgbClr val="000000"/>
                        </a:buClr>
                        <a:buSzPts val="1050"/>
                        <a:buFont typeface="Source Sans Pro" charset="0"/>
                        <a:buNone/>
                      </a:pPr>
                      <a:r>
                        <a:rPr lang="tr" sz="1200" b="0" i="0" u="none" strike="noStrike" cap="none" dirty="0">
                          <a:highlight>
                            <a:srgbClr val="000000">
                              <a:alpha val="0"/>
                            </a:srgbClr>
                          </a:highlight>
                          <a:latin typeface="Source Sans Pro"/>
                          <a:ea typeface="Source Sans Pro"/>
                          <a:cs typeface="Source Sans Pro"/>
                          <a:sym typeface="Source Sans Pro"/>
                        </a:rPr>
                        <a:t>İzin verilen hareketlilik hızı (km/h)</a:t>
                      </a:r>
                      <a:endParaRPr sz="1200" u="none" strike="noStrike" cap="none" dirty="0">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500</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350</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extLst>
                  <a:ext uri="{0D108BD9-81ED-4DB2-BD59-A6C34878D82A}">
                    <a16:rowId xmlns:a16="http://schemas.microsoft.com/office/drawing/2014/main" val="10004"/>
                  </a:ext>
                </a:extLst>
              </a:tr>
              <a:tr h="551175">
                <a:tc>
                  <a:txBody>
                    <a:bodyPr/>
                    <a:lstStyle/>
                    <a:p>
                      <a:pPr marL="114300" marR="0" lvl="0" indent="0" algn="l" rtl="0">
                        <a:lnSpc>
                          <a:spcPct val="115000"/>
                        </a:lnSpc>
                        <a:spcBef>
                          <a:spcPct val="0"/>
                        </a:spcBef>
                        <a:spcAft>
                          <a:spcPct val="0"/>
                        </a:spcAft>
                        <a:buClr>
                          <a:srgbClr val="000000"/>
                        </a:buClr>
                        <a:buSzPts val="1050"/>
                        <a:buFont typeface="Source Sans Pro" charset="0"/>
                        <a:buNone/>
                      </a:pPr>
                      <a:r>
                        <a:rPr lang="tr" sz="1200" b="0" i="0" u="none" strike="noStrike" cap="none" dirty="0">
                          <a:highlight>
                            <a:srgbClr val="000000">
                              <a:alpha val="0"/>
                            </a:srgbClr>
                          </a:highlight>
                          <a:latin typeface="Source Sans Pro"/>
                          <a:ea typeface="Source Sans Pro"/>
                          <a:cs typeface="Source Sans Pro"/>
                          <a:sym typeface="Source Sans Pro"/>
                        </a:rPr>
                        <a:t>Maksimum bağlantı yoğunluğu (cihaz/km2)</a:t>
                      </a:r>
                      <a:endParaRPr sz="1200" u="none" strike="noStrike" cap="none" dirty="0">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a:highlight>
                            <a:srgbClr val="000000">
                              <a:alpha val="0"/>
                            </a:srgbClr>
                          </a:highlight>
                          <a:latin typeface="Source Sans Pro"/>
                          <a:ea typeface="Source Sans Pro"/>
                          <a:cs typeface="Source Sans Pro"/>
                          <a:sym typeface="Source Sans Pro"/>
                        </a:rPr>
                        <a:t>1,000,000</a:t>
                      </a:r>
                      <a:endParaRPr sz="1200" u="none" strike="noStrike" cap="none">
                        <a:latin typeface="Source Sans Pro" charset="0"/>
                        <a:ea typeface="Source Sans Pro" charset="0"/>
                        <a:cs typeface="Source Sans Pro" charset="0"/>
                        <a:sym typeface="Source Sans Pro" charset="0"/>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tc>
                  <a:txBody>
                    <a:bodyPr/>
                    <a:lstStyle/>
                    <a:p>
                      <a:pPr marL="0" marR="0" lvl="0" indent="0" algn="ctr" rtl="0">
                        <a:lnSpc>
                          <a:spcPct val="115000"/>
                        </a:lnSpc>
                        <a:spcBef>
                          <a:spcPct val="0"/>
                        </a:spcBef>
                        <a:spcAft>
                          <a:spcPct val="0"/>
                        </a:spcAft>
                        <a:buClr>
                          <a:srgbClr val="000000"/>
                        </a:buClr>
                        <a:buSzPts val="1050"/>
                        <a:buFont typeface="Source Sans Pro" charset="0"/>
                        <a:buNone/>
                      </a:pPr>
                      <a:r>
                        <a:rPr lang="tr" sz="1200" b="0" i="0" u="none" strike="noStrike" cap="none" dirty="0">
                          <a:highlight>
                            <a:srgbClr val="000000">
                              <a:alpha val="0"/>
                            </a:srgbClr>
                          </a:highlight>
                          <a:latin typeface="Source Sans Pro"/>
                          <a:ea typeface="Source Sans Pro"/>
                          <a:cs typeface="Source Sans Pro"/>
                          <a:sym typeface="Source Sans Pro"/>
                        </a:rPr>
                        <a:t>100,000</a:t>
                      </a:r>
                      <a:endParaRPr sz="1200" u="none" strike="noStrike" cap="none" dirty="0">
                        <a:latin typeface="Source Sans Pro"/>
                        <a:ea typeface="Source Sans Pro"/>
                        <a:cs typeface="Source Sans Pro"/>
                        <a:sym typeface="Source Sans Pro"/>
                      </a:endParaRPr>
                    </a:p>
                  </a:txBody>
                  <a:tcPr marL="91425" marR="91425" marT="91425" marB="91425">
                    <a:lnL w="12700" cap="flat" cmpd="sng">
                      <a:solidFill>
                        <a:srgbClr val="595959"/>
                      </a:solidFill>
                      <a:prstDash val="solid"/>
                      <a:round/>
                      <a:headEnd type="none" w="sm" len="sm"/>
                      <a:tailEnd type="none" w="sm" len="sm"/>
                    </a:lnL>
                    <a:lnR w="12700" cap="flat" cmpd="sng">
                      <a:solidFill>
                        <a:srgbClr val="595959"/>
                      </a:solidFill>
                      <a:prstDash val="solid"/>
                      <a:round/>
                      <a:headEnd type="none" w="sm" len="sm"/>
                      <a:tailEnd type="none" w="sm" len="sm"/>
                    </a:lnR>
                    <a:lnT w="12700" cap="flat" cmpd="sng">
                      <a:solidFill>
                        <a:srgbClr val="595959"/>
                      </a:solidFill>
                      <a:prstDash val="solid"/>
                      <a:round/>
                      <a:headEnd type="none" w="sm" len="sm"/>
                      <a:tailEnd type="none" w="sm" len="sm"/>
                    </a:lnT>
                    <a:lnB w="12700" cap="flat" cmpd="sng">
                      <a:solidFill>
                        <a:srgbClr val="595959"/>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4" name="Google Shape;371;p5">
            <a:extLst>
              <a:ext uri="{FF2B5EF4-FFF2-40B4-BE49-F238E27FC236}">
                <a16:creationId xmlns:a16="http://schemas.microsoft.com/office/drawing/2014/main" id="{A2CEF205-6A12-E23A-FB03-B96998EC7D05}"/>
              </a:ext>
            </a:extLst>
          </p:cNvPr>
          <p:cNvSpPr txBox="1"/>
          <p:nvPr/>
        </p:nvSpPr>
        <p:spPr>
          <a:xfrm>
            <a:off x="5910352" y="1939959"/>
            <a:ext cx="3000000" cy="123000"/>
          </a:xfrm>
          <a:prstGeom prst="rect">
            <a:avLst/>
          </a:prstGeom>
          <a:noFill/>
          <a:ln>
            <a:noFill/>
          </a:ln>
        </p:spPr>
        <p:txBody>
          <a:bodyPr spcFirstLastPara="1" wrap="square" lIns="91425" tIns="0" rIns="91425" bIns="0" anchor="t"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900"/>
              <a:buFont typeface="Arial"/>
              <a:buNone/>
              <a:tabLst/>
              <a:defRPr/>
            </a:pPr>
            <a:r>
              <a:rPr kumimoji="0" lang="tr" sz="800" b="0" i="0" u="none" strike="noStrike" kern="1200" cap="none" spc="0" normalizeH="0" baseline="0" noProof="0">
                <a:ln>
                  <a:noFill/>
                </a:ln>
                <a:solidFill>
                  <a:srgbClr val="7F7F7F"/>
                </a:solidFill>
                <a:effectLst/>
                <a:highlight>
                  <a:srgbClr val="000000">
                    <a:alpha val="0"/>
                  </a:srgbClr>
                </a:highlight>
                <a:uLnTx/>
                <a:uFillTx/>
                <a:latin typeface="Source Sans Pro"/>
                <a:ea typeface="Source Sans Pro"/>
                <a:cs typeface="Source Sans Pro"/>
                <a:sym typeface="Source Sans Pro"/>
              </a:rPr>
              <a:t>Figure 3. Mobile network 5G vs. 4G comparison.</a:t>
            </a:r>
            <a:endParaRPr kumimoji="0" sz="800" b="0" i="0" u="none" strike="noStrike" kern="1200" cap="none" spc="0" normalizeH="0" baseline="0" noProof="0">
              <a:ln>
                <a:noFill/>
              </a:ln>
              <a:solidFill>
                <a:srgbClr val="7F7F7F"/>
              </a:solidFill>
              <a:effectLst/>
              <a:uLnTx/>
              <a:uFillTx/>
              <a:latin typeface="Source Sans Pro"/>
              <a:ea typeface="Source Sans Pro"/>
              <a:cs typeface="Source Sans Pro"/>
              <a:sym typeface="Source Sans Pro"/>
            </a:endParaRPr>
          </a:p>
        </p:txBody>
      </p:sp>
      <p:sp>
        <p:nvSpPr>
          <p:cNvPr id="10" name="Google Shape;366;p5">
            <a:extLst>
              <a:ext uri="{FF2B5EF4-FFF2-40B4-BE49-F238E27FC236}">
                <a16:creationId xmlns:a16="http://schemas.microsoft.com/office/drawing/2014/main" id="{0A684104-6A54-A983-D70E-218F61D2A378}"/>
              </a:ext>
            </a:extLst>
          </p:cNvPr>
          <p:cNvSpPr txBox="1"/>
          <p:nvPr/>
        </p:nvSpPr>
        <p:spPr>
          <a:xfrm>
            <a:off x="483274" y="2166153"/>
            <a:ext cx="4268130" cy="2875146"/>
          </a:xfrm>
          <a:prstGeom prst="rect">
            <a:avLst/>
          </a:prstGeom>
          <a:noFill/>
          <a:ln>
            <a:noFill/>
          </a:ln>
        </p:spPr>
        <p:txBody>
          <a:bodyPr spcFirstLastPara="1" wrap="square" lIns="0" tIns="12700" rIns="0" bIns="0" anchor="t" anchorCtr="0">
            <a:noAutofit/>
          </a:bodyPr>
          <a:lstStyle/>
          <a:p>
            <a:pPr marL="425450" marR="0" lvl="0" indent="-285750" algn="just" defTabSz="914400" rtl="0" eaLnBrk="1" fontAlgn="auto" latinLnBrk="0" hangingPunct="1">
              <a:lnSpc>
                <a:spcPct val="100000"/>
              </a:lnSpc>
              <a:spcBef>
                <a:spcPct val="0"/>
              </a:spcBef>
              <a:spcAft>
                <a:spcPts val="2400"/>
              </a:spcAft>
              <a:buClr>
                <a:srgbClr val="000000"/>
              </a:buClr>
              <a:buSzPts val="1000"/>
              <a:buFont typeface="Arial" pitchFamily="34" charset="0"/>
              <a:buChar char="•"/>
              <a:tabLst/>
              <a:defRPr/>
            </a:pPr>
            <a:r>
              <a:rPr kumimoji="0" lang="tr" sz="1800" b="1"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5G aşağıdaki sebeplerden ötürü yeni bir sanayi devriminin öncüsüdür</a:t>
            </a:r>
            <a:r>
              <a:rPr kumimoji="0" lang="tr" sz="18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a:t>
            </a:r>
          </a:p>
          <a:p>
            <a:pPr marL="882650" marR="0" lvl="1" indent="-285750" algn="just" defTabSz="914400" rtl="0" eaLnBrk="1" fontAlgn="auto" latinLnBrk="0" hangingPunct="1">
              <a:lnSpc>
                <a:spcPct val="100000"/>
              </a:lnSpc>
              <a:spcBef>
                <a:spcPts val="0"/>
              </a:spcBef>
              <a:spcAft>
                <a:spcPts val="2400"/>
              </a:spcAft>
              <a:buClr>
                <a:srgbClr val="000000"/>
              </a:buClr>
              <a:buSzPts val="1000"/>
              <a:buFont typeface="Arial" pitchFamily="34" charset="0"/>
              <a:buChar char="•"/>
              <a:tabLst/>
              <a:defRPr/>
            </a:pPr>
            <a:r>
              <a:rPr kumimoji="0" lang="tr" sz="18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Operasyonlarda daha yüksek güvenilirlik</a:t>
            </a:r>
          </a:p>
          <a:p>
            <a:pPr marL="882650" marR="0" lvl="1" indent="-285750" algn="just" defTabSz="914400" rtl="0" eaLnBrk="1" fontAlgn="auto" latinLnBrk="0" hangingPunct="1">
              <a:lnSpc>
                <a:spcPct val="100000"/>
              </a:lnSpc>
              <a:spcBef>
                <a:spcPts val="0"/>
              </a:spcBef>
              <a:spcAft>
                <a:spcPts val="2400"/>
              </a:spcAft>
              <a:buClr>
                <a:srgbClr val="000000"/>
              </a:buClr>
              <a:buSzPts val="1000"/>
              <a:buFont typeface="Arial" pitchFamily="34" charset="0"/>
              <a:buChar char="•"/>
              <a:tabLst/>
              <a:defRPr/>
            </a:pPr>
            <a:r>
              <a:rPr kumimoji="0" lang="tr" sz="18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Yüksek bant genişliği ve düşük gecikme oranı (Uzaktan kontrol, VR/AR, IoT kullanımı ve otonom ekipmanlar)</a:t>
            </a:r>
          </a:p>
        </p:txBody>
      </p:sp>
    </p:spTree>
    <p:extLst>
      <p:ext uri="{BB962C8B-B14F-4D97-AF65-F5344CB8AC3E}">
        <p14:creationId xmlns:p14="http://schemas.microsoft.com/office/powerpoint/2010/main" val="3446547074"/>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128</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289289" y="744181"/>
            <a:ext cx="6151267"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Yıkıcı teknoloji: 5G</a:t>
            </a:r>
          </a:p>
        </p:txBody>
      </p:sp>
      <p:cxnSp>
        <p:nvCxnSpPr>
          <p:cNvPr id="8" name="Google Shape;193;p8"/>
          <p:cNvCxnSpPr/>
          <p:nvPr/>
        </p:nvCxnSpPr>
        <p:spPr>
          <a:xfrm>
            <a:off x="289289" y="1185291"/>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grpSp>
        <p:nvGrpSpPr>
          <p:cNvPr id="9" name="Group 8">
            <a:extLst>
              <a:ext uri="{FF2B5EF4-FFF2-40B4-BE49-F238E27FC236}">
                <a16:creationId xmlns:a16="http://schemas.microsoft.com/office/drawing/2014/main" id="{48B7B1AF-9D62-A3D2-B1DC-883DDA47A1FD}"/>
              </a:ext>
            </a:extLst>
          </p:cNvPr>
          <p:cNvGrpSpPr/>
          <p:nvPr/>
        </p:nvGrpSpPr>
        <p:grpSpPr>
          <a:xfrm>
            <a:off x="0" y="1313431"/>
            <a:ext cx="9255171" cy="5074694"/>
            <a:chOff x="1451856" y="3092793"/>
            <a:chExt cx="8088162" cy="4943041"/>
          </a:xfrm>
        </p:grpSpPr>
        <p:sp>
          <p:nvSpPr>
            <p:cNvPr id="10" name="Google Shape;379;p6">
              <a:extLst>
                <a:ext uri="{FF2B5EF4-FFF2-40B4-BE49-F238E27FC236}">
                  <a16:creationId xmlns:a16="http://schemas.microsoft.com/office/drawing/2014/main" id="{DB9A9D73-0D65-EE46-496B-710A30E187E6}"/>
                </a:ext>
              </a:extLst>
            </p:cNvPr>
            <p:cNvSpPr/>
            <p:nvPr/>
          </p:nvSpPr>
          <p:spPr>
            <a:xfrm>
              <a:off x="5129191" y="4651460"/>
              <a:ext cx="1254697" cy="1254697"/>
            </a:xfrm>
            <a:prstGeom prst="ellipse">
              <a:avLst/>
            </a:prstGeom>
            <a:solidFill>
              <a:srgbClr val="FFFFFF"/>
            </a:solidFill>
            <a:ln w="38100" cap="flat" cmpd="sng">
              <a:solidFill>
                <a:srgbClr val="F79646"/>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2400"/>
                <a:buFont typeface="Arial"/>
                <a:buNone/>
                <a:tabLst/>
                <a:defRPr/>
              </a:pPr>
              <a:r>
                <a:rPr kumimoji="0" lang="tr" sz="2400" b="1" i="0" u="none" strike="noStrike" kern="1200" cap="none" spc="0" normalizeH="0" baseline="0" noProof="0">
                  <a:ln>
                    <a:noFill/>
                  </a:ln>
                  <a:solidFill>
                    <a:srgbClr val="000000"/>
                  </a:solidFill>
                  <a:effectLst/>
                  <a:highlight>
                    <a:srgbClr val="000000">
                      <a:alpha val="0"/>
                    </a:srgbClr>
                  </a:highlight>
                  <a:uLnTx/>
                  <a:uFillTx/>
                  <a:latin typeface="Source Sans Pro"/>
                  <a:ea typeface="Source Sans Pro"/>
                  <a:cs typeface="Source Sans Pro"/>
                  <a:sym typeface="Source Sans Pro"/>
                </a:rPr>
                <a:t>5G</a:t>
              </a:r>
              <a:endParaRPr kumimoji="0" sz="2400" b="0" i="0" u="none" strike="noStrike" kern="1200" cap="none" spc="0" normalizeH="0" baseline="0" noProof="0">
                <a:ln>
                  <a:noFill/>
                </a:ln>
                <a:solidFill>
                  <a:srgbClr val="FFFFFF"/>
                </a:solidFill>
                <a:effectLst/>
                <a:uLnTx/>
                <a:uFillTx/>
                <a:latin typeface="Source Sans Pro"/>
                <a:ea typeface="Source Sans Pro"/>
                <a:cs typeface="Source Sans Pro"/>
                <a:sym typeface="Source Sans Pro"/>
              </a:endParaRPr>
            </a:p>
          </p:txBody>
        </p:sp>
        <p:sp>
          <p:nvSpPr>
            <p:cNvPr id="11" name="Google Shape;380;p6">
              <a:extLst>
                <a:ext uri="{FF2B5EF4-FFF2-40B4-BE49-F238E27FC236}">
                  <a16:creationId xmlns:a16="http://schemas.microsoft.com/office/drawing/2014/main" id="{E2B34DE1-632C-D677-80E0-F66D85EDCB2C}"/>
                </a:ext>
              </a:extLst>
            </p:cNvPr>
            <p:cNvSpPr/>
            <p:nvPr/>
          </p:nvSpPr>
          <p:spPr>
            <a:xfrm>
              <a:off x="5312937" y="4854089"/>
              <a:ext cx="882935" cy="882935"/>
            </a:xfrm>
            <a:prstGeom prst="ellipse">
              <a:avLst/>
            </a:prstGeom>
            <a:noFill/>
            <a:ln w="38100" cap="flat" cmpd="sng">
              <a:solidFill>
                <a:srgbClr val="FBD4B4"/>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endParaRPr kumimoji="0" sz="1800" b="0" i="0" u="none" strike="noStrike" kern="1200" cap="none" spc="0" normalizeH="0" baseline="0" noProof="0">
                <a:ln>
                  <a:noFill/>
                </a:ln>
                <a:solidFill>
                  <a:srgbClr val="FFFFFF"/>
                </a:solidFill>
                <a:effectLst/>
                <a:uLnTx/>
                <a:uFillTx/>
                <a:latin typeface="Source Sans Pro"/>
                <a:ea typeface="Source Sans Pro"/>
                <a:cs typeface="Source Sans Pro"/>
                <a:sym typeface="Source Sans Pro"/>
              </a:endParaRPr>
            </a:p>
          </p:txBody>
        </p:sp>
        <p:cxnSp>
          <p:nvCxnSpPr>
            <p:cNvPr id="12" name="Google Shape;381;p6">
              <a:extLst>
                <a:ext uri="{FF2B5EF4-FFF2-40B4-BE49-F238E27FC236}">
                  <a16:creationId xmlns:a16="http://schemas.microsoft.com/office/drawing/2014/main" id="{D2C3F54D-DCFC-21D6-FCD1-5A00EEF5B70E}"/>
                </a:ext>
              </a:extLst>
            </p:cNvPr>
            <p:cNvCxnSpPr>
              <a:stCxn id="10" idx="1"/>
              <a:endCxn id="13" idx="3"/>
            </p:cNvCxnSpPr>
            <p:nvPr/>
          </p:nvCxnSpPr>
          <p:spPr>
            <a:xfrm flipH="1" flipV="1">
              <a:off x="4705714" y="4361016"/>
              <a:ext cx="607223" cy="474189"/>
            </a:xfrm>
            <a:prstGeom prst="straightConnector1">
              <a:avLst/>
            </a:prstGeom>
            <a:solidFill>
              <a:srgbClr val="FFFFFF"/>
            </a:solidFill>
            <a:ln w="38100" cap="flat" cmpd="sng">
              <a:solidFill>
                <a:srgbClr val="F79646"/>
              </a:solidFill>
              <a:prstDash val="dash"/>
              <a:round/>
              <a:headEnd type="none" w="sm" len="sm"/>
              <a:tailEnd type="none" w="sm" len="sm"/>
            </a:ln>
          </p:spPr>
        </p:cxnSp>
        <p:sp>
          <p:nvSpPr>
            <p:cNvPr id="13" name="Google Shape;382;p6">
              <a:extLst>
                <a:ext uri="{FF2B5EF4-FFF2-40B4-BE49-F238E27FC236}">
                  <a16:creationId xmlns:a16="http://schemas.microsoft.com/office/drawing/2014/main" id="{B50CBF6E-1E3D-F73F-D5E3-F4E6A5C0DAA8}"/>
                </a:ext>
              </a:extLst>
            </p:cNvPr>
            <p:cNvSpPr txBox="1"/>
            <p:nvPr/>
          </p:nvSpPr>
          <p:spPr>
            <a:xfrm>
              <a:off x="3586113" y="4239998"/>
              <a:ext cx="1119600" cy="2420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 sz="12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Düşük gecikme oranı</a:t>
              </a:r>
              <a:endParaRPr kumimoji="0" sz="12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sp>
          <p:nvSpPr>
            <p:cNvPr id="14" name="Google Shape;383;p6">
              <a:extLst>
                <a:ext uri="{FF2B5EF4-FFF2-40B4-BE49-F238E27FC236}">
                  <a16:creationId xmlns:a16="http://schemas.microsoft.com/office/drawing/2014/main" id="{9C3C4B30-6ADB-2AAA-594A-962597C0E15A}"/>
                </a:ext>
              </a:extLst>
            </p:cNvPr>
            <p:cNvSpPr txBox="1"/>
            <p:nvPr/>
          </p:nvSpPr>
          <p:spPr>
            <a:xfrm>
              <a:off x="3434777" y="5174092"/>
              <a:ext cx="1254698" cy="40341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 sz="12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Bağlantı yoğunluğu</a:t>
              </a:r>
              <a:endParaRPr kumimoji="0" sz="1200" b="1"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sp>
          <p:nvSpPr>
            <p:cNvPr id="15" name="Google Shape;384;p6">
              <a:extLst>
                <a:ext uri="{FF2B5EF4-FFF2-40B4-BE49-F238E27FC236}">
                  <a16:creationId xmlns:a16="http://schemas.microsoft.com/office/drawing/2014/main" id="{6AAAA313-9E44-8AE4-0CD1-DACE4CAD6CC1}"/>
                </a:ext>
              </a:extLst>
            </p:cNvPr>
            <p:cNvSpPr txBox="1"/>
            <p:nvPr/>
          </p:nvSpPr>
          <p:spPr>
            <a:xfrm>
              <a:off x="4102726" y="6149804"/>
              <a:ext cx="1698900" cy="2420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 sz="12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Gönderim hızı</a:t>
              </a:r>
              <a:endParaRPr kumimoji="0" sz="1200" b="1"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sp>
          <p:nvSpPr>
            <p:cNvPr id="16" name="Google Shape;385;p6">
              <a:extLst>
                <a:ext uri="{FF2B5EF4-FFF2-40B4-BE49-F238E27FC236}">
                  <a16:creationId xmlns:a16="http://schemas.microsoft.com/office/drawing/2014/main" id="{248B90C7-A823-B96C-8ED8-C43E6A91E123}"/>
                </a:ext>
              </a:extLst>
            </p:cNvPr>
            <p:cNvSpPr txBox="1"/>
            <p:nvPr/>
          </p:nvSpPr>
          <p:spPr>
            <a:xfrm>
              <a:off x="5065004" y="3908025"/>
              <a:ext cx="1378800" cy="2420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 sz="12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Ağ dilimleme</a:t>
              </a:r>
              <a:endParaRPr kumimoji="0" sz="1200" b="1"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cxnSp>
          <p:nvCxnSpPr>
            <p:cNvPr id="17" name="Google Shape;386;p6">
              <a:extLst>
                <a:ext uri="{FF2B5EF4-FFF2-40B4-BE49-F238E27FC236}">
                  <a16:creationId xmlns:a16="http://schemas.microsoft.com/office/drawing/2014/main" id="{7ABD628E-F12E-3022-D93B-F68765B62E26}"/>
                </a:ext>
              </a:extLst>
            </p:cNvPr>
            <p:cNvCxnSpPr>
              <a:stCxn id="10" idx="2"/>
              <a:endCxn id="14" idx="3"/>
            </p:cNvCxnSpPr>
            <p:nvPr/>
          </p:nvCxnSpPr>
          <p:spPr>
            <a:xfrm flipH="1">
              <a:off x="4689475" y="5278808"/>
              <a:ext cx="439716" cy="96992"/>
            </a:xfrm>
            <a:prstGeom prst="straightConnector1">
              <a:avLst/>
            </a:prstGeom>
            <a:solidFill>
              <a:srgbClr val="FFFFFF"/>
            </a:solidFill>
            <a:ln w="38100" cap="flat" cmpd="sng">
              <a:solidFill>
                <a:srgbClr val="F79646"/>
              </a:solidFill>
              <a:prstDash val="dash"/>
              <a:round/>
              <a:headEnd type="none" w="sm" len="sm"/>
              <a:tailEnd type="none" w="sm" len="sm"/>
            </a:ln>
          </p:spPr>
        </p:cxnSp>
        <p:cxnSp>
          <p:nvCxnSpPr>
            <p:cNvPr id="18" name="Google Shape;387;p6">
              <a:extLst>
                <a:ext uri="{FF2B5EF4-FFF2-40B4-BE49-F238E27FC236}">
                  <a16:creationId xmlns:a16="http://schemas.microsoft.com/office/drawing/2014/main" id="{38BD724D-3DBA-9967-828D-CE5087577563}"/>
                </a:ext>
              </a:extLst>
            </p:cNvPr>
            <p:cNvCxnSpPr>
              <a:stCxn id="10" idx="3"/>
              <a:endCxn id="15" idx="0"/>
            </p:cNvCxnSpPr>
            <p:nvPr/>
          </p:nvCxnSpPr>
          <p:spPr>
            <a:xfrm flipH="1">
              <a:off x="4952177" y="5722411"/>
              <a:ext cx="360760" cy="427393"/>
            </a:xfrm>
            <a:prstGeom prst="straightConnector1">
              <a:avLst/>
            </a:prstGeom>
            <a:solidFill>
              <a:srgbClr val="FFFFFF"/>
            </a:solidFill>
            <a:ln w="38100" cap="flat" cmpd="sng">
              <a:solidFill>
                <a:srgbClr val="F79646"/>
              </a:solidFill>
              <a:prstDash val="dash"/>
              <a:round/>
              <a:headEnd type="none" w="sm" len="sm"/>
              <a:tailEnd type="none" w="sm" len="sm"/>
            </a:ln>
          </p:spPr>
        </p:cxnSp>
        <p:cxnSp>
          <p:nvCxnSpPr>
            <p:cNvPr id="19" name="Google Shape;388;p6">
              <a:extLst>
                <a:ext uri="{FF2B5EF4-FFF2-40B4-BE49-F238E27FC236}">
                  <a16:creationId xmlns:a16="http://schemas.microsoft.com/office/drawing/2014/main" id="{5FAD58C6-B747-4AE0-8725-0C572E48D63B}"/>
                </a:ext>
              </a:extLst>
            </p:cNvPr>
            <p:cNvCxnSpPr>
              <a:stCxn id="10" idx="0"/>
              <a:endCxn id="16" idx="2"/>
            </p:cNvCxnSpPr>
            <p:nvPr/>
          </p:nvCxnSpPr>
          <p:spPr>
            <a:xfrm flipH="1" flipV="1">
              <a:off x="5754404" y="4150061"/>
              <a:ext cx="2135" cy="501398"/>
            </a:xfrm>
            <a:prstGeom prst="straightConnector1">
              <a:avLst/>
            </a:prstGeom>
            <a:solidFill>
              <a:srgbClr val="FFFFFF"/>
            </a:solidFill>
            <a:ln w="38100" cap="flat" cmpd="sng">
              <a:solidFill>
                <a:srgbClr val="F79646"/>
              </a:solidFill>
              <a:prstDash val="dash"/>
              <a:round/>
              <a:headEnd type="none" w="sm" len="sm"/>
              <a:tailEnd type="none" w="sm" len="sm"/>
            </a:ln>
          </p:spPr>
        </p:cxnSp>
        <p:sp>
          <p:nvSpPr>
            <p:cNvPr id="20" name="Google Shape;389;p6">
              <a:extLst>
                <a:ext uri="{FF2B5EF4-FFF2-40B4-BE49-F238E27FC236}">
                  <a16:creationId xmlns:a16="http://schemas.microsoft.com/office/drawing/2014/main" id="{B79AC7BF-0FC2-B84A-5B93-C2AA301F5B73}"/>
                </a:ext>
              </a:extLst>
            </p:cNvPr>
            <p:cNvSpPr txBox="1"/>
            <p:nvPr/>
          </p:nvSpPr>
          <p:spPr>
            <a:xfrm>
              <a:off x="5666407" y="6118968"/>
              <a:ext cx="1698900" cy="2420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 sz="12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Uç hesaplama</a:t>
              </a:r>
              <a:endParaRPr kumimoji="0" sz="1200" b="1"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cxnSp>
          <p:nvCxnSpPr>
            <p:cNvPr id="21" name="Google Shape;390;p6">
              <a:extLst>
                <a:ext uri="{FF2B5EF4-FFF2-40B4-BE49-F238E27FC236}">
                  <a16:creationId xmlns:a16="http://schemas.microsoft.com/office/drawing/2014/main" id="{62C614E2-22A3-76BD-3EE3-89BEC584CC97}"/>
                </a:ext>
              </a:extLst>
            </p:cNvPr>
            <p:cNvCxnSpPr>
              <a:stCxn id="10" idx="5"/>
              <a:endCxn id="20" idx="0"/>
            </p:cNvCxnSpPr>
            <p:nvPr/>
          </p:nvCxnSpPr>
          <p:spPr>
            <a:xfrm>
              <a:off x="6200142" y="5722411"/>
              <a:ext cx="315716" cy="396557"/>
            </a:xfrm>
            <a:prstGeom prst="straightConnector1">
              <a:avLst/>
            </a:prstGeom>
            <a:solidFill>
              <a:srgbClr val="FFFFFF"/>
            </a:solidFill>
            <a:ln w="38100" cap="flat" cmpd="sng">
              <a:solidFill>
                <a:srgbClr val="F79646"/>
              </a:solidFill>
              <a:prstDash val="dash"/>
              <a:round/>
              <a:headEnd type="none" w="sm" len="sm"/>
              <a:tailEnd type="none" w="sm" len="sm"/>
            </a:ln>
          </p:spPr>
        </p:cxnSp>
        <p:sp>
          <p:nvSpPr>
            <p:cNvPr id="22" name="Google Shape;391;p6">
              <a:extLst>
                <a:ext uri="{FF2B5EF4-FFF2-40B4-BE49-F238E27FC236}">
                  <a16:creationId xmlns:a16="http://schemas.microsoft.com/office/drawing/2014/main" id="{8E756193-6511-C577-AB02-3FFD17BF24F0}"/>
                </a:ext>
              </a:extLst>
            </p:cNvPr>
            <p:cNvSpPr txBox="1"/>
            <p:nvPr/>
          </p:nvSpPr>
          <p:spPr>
            <a:xfrm>
              <a:off x="6742133" y="5170221"/>
              <a:ext cx="1176555" cy="2420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 sz="12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Ölçeklenebilirlik</a:t>
              </a:r>
              <a:endParaRPr kumimoji="0" sz="1200" b="1"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cxnSp>
          <p:nvCxnSpPr>
            <p:cNvPr id="23" name="Google Shape;392;p6">
              <a:extLst>
                <a:ext uri="{FF2B5EF4-FFF2-40B4-BE49-F238E27FC236}">
                  <a16:creationId xmlns:a16="http://schemas.microsoft.com/office/drawing/2014/main" id="{04B2B758-FFC1-FD6E-C936-83415C54AC8D}"/>
                </a:ext>
              </a:extLst>
            </p:cNvPr>
            <p:cNvCxnSpPr>
              <a:cxnSpLocks/>
              <a:stCxn id="10" idx="6"/>
              <a:endCxn id="22" idx="1"/>
            </p:cNvCxnSpPr>
            <p:nvPr/>
          </p:nvCxnSpPr>
          <p:spPr>
            <a:xfrm>
              <a:off x="6383888" y="5278810"/>
              <a:ext cx="358245" cy="12430"/>
            </a:xfrm>
            <a:prstGeom prst="straightConnector1">
              <a:avLst/>
            </a:prstGeom>
            <a:solidFill>
              <a:srgbClr val="FFFFFF"/>
            </a:solidFill>
            <a:ln w="38100" cap="flat" cmpd="sng">
              <a:solidFill>
                <a:srgbClr val="F79646"/>
              </a:solidFill>
              <a:prstDash val="dash"/>
              <a:round/>
              <a:headEnd type="none" w="sm" len="sm"/>
              <a:tailEnd type="none" w="sm" len="sm"/>
            </a:ln>
          </p:spPr>
        </p:cxnSp>
        <p:sp>
          <p:nvSpPr>
            <p:cNvPr id="24" name="Google Shape;393;p6">
              <a:extLst>
                <a:ext uri="{FF2B5EF4-FFF2-40B4-BE49-F238E27FC236}">
                  <a16:creationId xmlns:a16="http://schemas.microsoft.com/office/drawing/2014/main" id="{7DFF1D02-4507-A1FD-7D74-94BB8DE01927}"/>
                </a:ext>
              </a:extLst>
            </p:cNvPr>
            <p:cNvSpPr txBox="1"/>
            <p:nvPr/>
          </p:nvSpPr>
          <p:spPr>
            <a:xfrm>
              <a:off x="7201208" y="5401013"/>
              <a:ext cx="2088600" cy="75307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100"/>
                <a:buFont typeface="Arial"/>
                <a:buNone/>
                <a:tabLst/>
                <a:defRPr/>
              </a:pP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5G pek çok uygulamanın etkinliğini artıracak ortamı yaratır. </a:t>
              </a:r>
              <a:r>
                <a:rPr kumimoji="0" lang="tr-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B</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u sebeple, özellikle ölçeklenebilirliği düşünüldüğünde, 5G’nin ilk maliyetinin önemi düşmektedir.</a:t>
              </a:r>
              <a:endParaRPr kumimoji="0" sz="1000" b="0"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sp>
          <p:nvSpPr>
            <p:cNvPr id="25" name="Google Shape;394;p6">
              <a:extLst>
                <a:ext uri="{FF2B5EF4-FFF2-40B4-BE49-F238E27FC236}">
                  <a16:creationId xmlns:a16="http://schemas.microsoft.com/office/drawing/2014/main" id="{DC5CF1BF-7491-0EE2-0865-EB48046FC08A}"/>
                </a:ext>
              </a:extLst>
            </p:cNvPr>
            <p:cNvSpPr txBox="1"/>
            <p:nvPr/>
          </p:nvSpPr>
          <p:spPr>
            <a:xfrm>
              <a:off x="6195872" y="6357475"/>
              <a:ext cx="3093936" cy="1559981"/>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0"/>
                </a:spcBef>
                <a:spcAft>
                  <a:spcPts val="0"/>
                </a:spcAft>
                <a:buClrTx/>
                <a:buSzPts val="1100"/>
                <a:buFontTx/>
                <a:buNone/>
                <a:tabLst/>
                <a:defRPr/>
              </a:pP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Uç hesaplamanın IoT’yi güçlendirmesi ve </a:t>
              </a: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gerçek zamanlı dijital ikiz optimizasyonunu </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 geliştirmesi mümkündür. </a:t>
              </a:r>
              <a:r>
                <a:rPr kumimoji="0" lang="tr-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G</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enelde üretilen veriler serverlara veya bulut ortamına aktarılır ancak bant genişliği ve gecikme gibi sorunlar yaşanabilir. 5G ile gelen uç hesaplama sayesinde veriler kaynağına daha yakın fiziksel noktalarda (uçlarda), çok daha hızlı işlenir ve analiz edilir</a:t>
              </a:r>
              <a:r>
                <a:rPr kumimoji="0" lang="tr" sz="10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Source Sans Pro"/>
                  <a:sym typeface="Source Sans Pro"/>
                </a:rPr>
                <a:t>. Böylece hesaplama süresi ve gecikmeler ciddi biçimde azalır.</a:t>
              </a:r>
            </a:p>
            <a:p>
              <a:pPr marL="0" marR="0" lvl="0" indent="0" algn="just" defTabSz="914400" rtl="0" eaLnBrk="1" fontAlgn="auto" latinLnBrk="0" hangingPunct="1">
                <a:lnSpc>
                  <a:spcPct val="100000"/>
                </a:lnSpc>
                <a:spcBef>
                  <a:spcPct val="0"/>
                </a:spcBef>
                <a:spcAft>
                  <a:spcPct val="0"/>
                </a:spcAft>
                <a:buClr>
                  <a:srgbClr val="000000"/>
                </a:buClr>
                <a:buSzPts val="1100"/>
                <a:buFont typeface="Arial"/>
                <a:buNone/>
                <a:tabLst/>
                <a:defRPr/>
              </a:pPr>
              <a:endParaRPr kumimoji="0" sz="1000" b="0"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cxnSp>
          <p:nvCxnSpPr>
            <p:cNvPr id="26" name="Google Shape;395;p6">
              <a:extLst>
                <a:ext uri="{FF2B5EF4-FFF2-40B4-BE49-F238E27FC236}">
                  <a16:creationId xmlns:a16="http://schemas.microsoft.com/office/drawing/2014/main" id="{D44A8B75-ACFE-78ED-5E39-7489AEEB583E}"/>
                </a:ext>
              </a:extLst>
            </p:cNvPr>
            <p:cNvCxnSpPr>
              <a:stCxn id="10" idx="7"/>
              <a:endCxn id="27" idx="1"/>
            </p:cNvCxnSpPr>
            <p:nvPr/>
          </p:nvCxnSpPr>
          <p:spPr>
            <a:xfrm flipV="1">
              <a:off x="6200142" y="4511069"/>
              <a:ext cx="465087" cy="324137"/>
            </a:xfrm>
            <a:prstGeom prst="straightConnector1">
              <a:avLst/>
            </a:prstGeom>
            <a:solidFill>
              <a:srgbClr val="FFFFFF"/>
            </a:solidFill>
            <a:ln w="38100" cap="flat" cmpd="sng">
              <a:solidFill>
                <a:srgbClr val="F79646"/>
              </a:solidFill>
              <a:prstDash val="dash"/>
              <a:round/>
              <a:headEnd type="none" w="sm" len="sm"/>
              <a:tailEnd type="none" w="sm" len="sm"/>
            </a:ln>
          </p:spPr>
        </p:cxnSp>
        <p:sp>
          <p:nvSpPr>
            <p:cNvPr id="27" name="Google Shape;396;p6">
              <a:extLst>
                <a:ext uri="{FF2B5EF4-FFF2-40B4-BE49-F238E27FC236}">
                  <a16:creationId xmlns:a16="http://schemas.microsoft.com/office/drawing/2014/main" id="{A19812D8-0D84-59FB-73E1-997B8B90FEAB}"/>
                </a:ext>
              </a:extLst>
            </p:cNvPr>
            <p:cNvSpPr txBox="1"/>
            <p:nvPr/>
          </p:nvSpPr>
          <p:spPr>
            <a:xfrm>
              <a:off x="6665228" y="4390050"/>
              <a:ext cx="2077500" cy="2420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1400"/>
                <a:buFont typeface="Arial"/>
                <a:buNone/>
                <a:tabLst/>
                <a:defRPr/>
              </a:pPr>
              <a:r>
                <a:rPr kumimoji="0" lang="tr-TR" sz="12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M</a:t>
              </a:r>
              <a:r>
                <a:rPr kumimoji="0" lang="tr" sz="12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akineden makineye</a:t>
              </a:r>
              <a:endParaRPr kumimoji="0" sz="1200" b="1"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sp>
          <p:nvSpPr>
            <p:cNvPr id="28" name="Google Shape;397;p6">
              <a:extLst>
                <a:ext uri="{FF2B5EF4-FFF2-40B4-BE49-F238E27FC236}">
                  <a16:creationId xmlns:a16="http://schemas.microsoft.com/office/drawing/2014/main" id="{62698E4D-6C3B-C9D0-730F-DF1CFA9210A9}"/>
                </a:ext>
              </a:extLst>
            </p:cNvPr>
            <p:cNvSpPr txBox="1"/>
            <p:nvPr/>
          </p:nvSpPr>
          <p:spPr>
            <a:xfrm>
              <a:off x="7451418" y="4567662"/>
              <a:ext cx="2088600" cy="48410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Pts val="1100"/>
                <a:buFont typeface="Arial"/>
                <a:buNone/>
                <a:tabLst/>
                <a:defRPr/>
              </a:pP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5G ile cihaz ve anten ile makine ve makine arası iletişim sağlanabilir.</a:t>
              </a:r>
              <a:endParaRPr kumimoji="0" sz="1000" b="0"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sp>
          <p:nvSpPr>
            <p:cNvPr id="29" name="Google Shape;398;p6">
              <a:extLst>
                <a:ext uri="{FF2B5EF4-FFF2-40B4-BE49-F238E27FC236}">
                  <a16:creationId xmlns:a16="http://schemas.microsoft.com/office/drawing/2014/main" id="{C8712DF8-EBA0-1486-F973-BCC5379D7028}"/>
                </a:ext>
              </a:extLst>
            </p:cNvPr>
            <p:cNvSpPr txBox="1"/>
            <p:nvPr/>
          </p:nvSpPr>
          <p:spPr>
            <a:xfrm>
              <a:off x="1451856" y="3997499"/>
              <a:ext cx="2117400" cy="2232401"/>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100"/>
                <a:buFont typeface="Arial"/>
                <a:buNone/>
                <a:tabLst/>
                <a:defRPr/>
              </a:pP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Düşük gecikme oranı, yüksek bağlantı yoğunluğu ve gönderme hızı, taşıt ve makine </a:t>
              </a: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otomasyonu</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 için büyük önem taşır.</a:t>
              </a: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 </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Uzun vadede tüm süreçler otomatize edildiğinde </a:t>
              </a: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taşma noktasında </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büyük ölçüde </a:t>
              </a: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üretkenlik artışı </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sağlanabilir. Gemiden kıyıya malzeme taşıyan vinçlerde, veya çıkış yapan kargo süreçlerinde insansız otomasyon mümkündür.</a:t>
              </a:r>
              <a:endParaRPr kumimoji="0" sz="1000" b="0"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a:p>
              <a:pPr marL="0" marR="0" lvl="0" indent="0" algn="r" defTabSz="914400" rtl="0" eaLnBrk="1" fontAlgn="auto" latinLnBrk="0" hangingPunct="1">
                <a:lnSpc>
                  <a:spcPct val="100000"/>
                </a:lnSpc>
                <a:spcBef>
                  <a:spcPct val="0"/>
                </a:spcBef>
                <a:spcAft>
                  <a:spcPct val="0"/>
                </a:spcAft>
                <a:buClr>
                  <a:srgbClr val="000000"/>
                </a:buClr>
                <a:buSzPts val="1100"/>
                <a:buFont typeface="Arial"/>
                <a:buNone/>
                <a:tabLst/>
                <a:defRPr/>
              </a:pP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Uzaktan kontrol edilen makine </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de bu gereklilikleri sağlamalıdır ve hiperbağlantı sebebiyle sistemlerin dirençliliği sağlanarak potansiyel kazaların olması engellenmelidir. 5G ile km2 başına 1,000,000 cihaz HQ video yayını yapabilir.</a:t>
              </a:r>
              <a:endParaRPr kumimoji="0" sz="1000" b="0"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sp>
          <p:nvSpPr>
            <p:cNvPr id="30" name="Google Shape;399;p6">
              <a:extLst>
                <a:ext uri="{FF2B5EF4-FFF2-40B4-BE49-F238E27FC236}">
                  <a16:creationId xmlns:a16="http://schemas.microsoft.com/office/drawing/2014/main" id="{11627932-BD4D-219F-CE00-4D3B67DE4CB9}"/>
                </a:ext>
              </a:extLst>
            </p:cNvPr>
            <p:cNvSpPr txBox="1"/>
            <p:nvPr/>
          </p:nvSpPr>
          <p:spPr>
            <a:xfrm>
              <a:off x="2276505" y="6774480"/>
              <a:ext cx="3477900" cy="887559"/>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1100"/>
                <a:buFont typeface="Arial"/>
                <a:buNone/>
                <a:tabLst/>
                <a:defRPr/>
              </a:pP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Yüksek oranda veri iletimi ihtiyacı olan uygulamalar için 5G yüksek gönderim hızı sağlar. </a:t>
              </a: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Erken dönem </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5G kullanımı ile </a:t>
              </a: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izleme, sensör verisi, yüksek çözünürlüklü videolar, uzaktan yardım ve sanal gerçeklik </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uygulamalarının gelişmesi öngörülmektedir. Bu durumun </a:t>
              </a:r>
              <a:r>
                <a:rPr kumimoji="0" lang="tr" sz="10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dijital ikiz </a:t>
              </a: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uygulamalarının maliyetini azaltması ve kalitesini arttırması beklenmektedir.</a:t>
              </a:r>
              <a:endParaRPr kumimoji="0" sz="1000" b="0"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sp>
          <p:nvSpPr>
            <p:cNvPr id="31" name="Google Shape;400;p6">
              <a:extLst>
                <a:ext uri="{FF2B5EF4-FFF2-40B4-BE49-F238E27FC236}">
                  <a16:creationId xmlns:a16="http://schemas.microsoft.com/office/drawing/2014/main" id="{1C70590F-4699-EF50-984B-6FF2ED3BE594}"/>
                </a:ext>
              </a:extLst>
            </p:cNvPr>
            <p:cNvSpPr txBox="1"/>
            <p:nvPr/>
          </p:nvSpPr>
          <p:spPr>
            <a:xfrm>
              <a:off x="4734007" y="3092793"/>
              <a:ext cx="2631300" cy="88756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kumimoji="0" lang="tr" sz="10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Ağ dilimleme, iletişimin özel bir sanal ağ ile kurulmasını sağlayarak ağ güvenliğini arttırır. Her bir sanal ağ özel bir uygulamanın veya işletmenin taleplerini karşılayacak biçimde tasarlanır.</a:t>
              </a:r>
              <a:endParaRPr kumimoji="0" lang="tr" sz="1000" b="0" i="0" u="none" strike="noStrike" kern="1200" cap="none" spc="0" normalizeH="0" baseline="0" noProof="0" dirty="0">
                <a:ln>
                  <a:noFill/>
                </a:ln>
                <a:solidFill>
                  <a:srgbClr val="262626"/>
                </a:solidFill>
                <a:effectLst/>
                <a:highlight>
                  <a:srgbClr val="000000">
                    <a:alpha val="0"/>
                  </a:srgbClr>
                </a:highlight>
                <a:uLnTx/>
                <a:uFillTx/>
                <a:latin typeface="Source Sans Pro"/>
                <a:ea typeface="Source Sans Pro"/>
                <a:cs typeface="Arial"/>
              </a:endParaRPr>
            </a:p>
          </p:txBody>
        </p:sp>
        <p:sp>
          <p:nvSpPr>
            <p:cNvPr id="32" name="Google Shape;402;p6">
              <a:extLst>
                <a:ext uri="{FF2B5EF4-FFF2-40B4-BE49-F238E27FC236}">
                  <a16:creationId xmlns:a16="http://schemas.microsoft.com/office/drawing/2014/main" id="{AFB496B5-4B5E-EA85-D5B7-6CA1A82761AA}"/>
                </a:ext>
              </a:extLst>
            </p:cNvPr>
            <p:cNvSpPr txBox="1"/>
            <p:nvPr/>
          </p:nvSpPr>
          <p:spPr>
            <a:xfrm>
              <a:off x="6432685" y="7928246"/>
              <a:ext cx="3000000" cy="107588"/>
            </a:xfrm>
            <a:prstGeom prst="rect">
              <a:avLst/>
            </a:prstGeom>
            <a:noFill/>
            <a:ln>
              <a:noFill/>
            </a:ln>
          </p:spPr>
          <p:txBody>
            <a:bodyPr spcFirstLastPara="1" wrap="square" lIns="91425" tIns="0" rIns="91425" bIns="0" anchor="t" anchorCtr="0">
              <a:noAutofit/>
            </a:bodyPr>
            <a:lstStyle/>
            <a:p>
              <a:pPr marL="0" marR="0" lvl="0" indent="0" algn="r" defTabSz="914400" rtl="0" eaLnBrk="1" fontAlgn="auto" latinLnBrk="0" hangingPunct="1">
                <a:lnSpc>
                  <a:spcPct val="100000"/>
                </a:lnSpc>
                <a:spcBef>
                  <a:spcPct val="0"/>
                </a:spcBef>
                <a:spcAft>
                  <a:spcPct val="0"/>
                </a:spcAft>
                <a:buClr>
                  <a:srgbClr val="000000"/>
                </a:buClr>
                <a:buSzPts val="900"/>
                <a:buFont typeface="Arial"/>
                <a:buNone/>
                <a:tabLst/>
                <a:defRPr/>
              </a:pPr>
              <a:r>
                <a:rPr kumimoji="0" lang="tr" sz="800" b="0" i="0" u="none" strike="noStrike" kern="1200" cap="none" spc="0" normalizeH="0" baseline="0" noProof="0" dirty="0">
                  <a:ln>
                    <a:noFill/>
                  </a:ln>
                  <a:solidFill>
                    <a:srgbClr val="7F7F7F"/>
                  </a:solidFill>
                  <a:effectLst/>
                  <a:highlight>
                    <a:srgbClr val="000000">
                      <a:alpha val="0"/>
                    </a:srgbClr>
                  </a:highlight>
                  <a:uLnTx/>
                  <a:uFillTx/>
                  <a:latin typeface="Source Sans Pro"/>
                  <a:ea typeface="Source Sans Pro"/>
                  <a:cs typeface="Source Sans Pro"/>
                  <a:sym typeface="Source Sans Pro"/>
                </a:rPr>
                <a:t>5G main features and its importance to industrial applications.</a:t>
              </a:r>
              <a:endParaRPr kumimoji="0" sz="800" b="0" i="0" u="none" strike="noStrike" kern="1200" cap="none" spc="0" normalizeH="0" baseline="0" noProof="0" dirty="0">
                <a:ln>
                  <a:noFill/>
                </a:ln>
                <a:solidFill>
                  <a:srgbClr val="7F7F7F"/>
                </a:solidFill>
                <a:effectLst/>
                <a:uLnTx/>
                <a:uFillTx/>
                <a:latin typeface="Source Sans Pro" charset="0"/>
                <a:ea typeface="Source Sans Pro" charset="0"/>
                <a:cs typeface="Source Sans Pro" charset="0"/>
                <a:sym typeface="Source Sans Pro" charset="0"/>
              </a:endParaRPr>
            </a:p>
          </p:txBody>
        </p:sp>
      </p:grpSp>
    </p:spTree>
    <p:extLst>
      <p:ext uri="{BB962C8B-B14F-4D97-AF65-F5344CB8AC3E}">
        <p14:creationId xmlns:p14="http://schemas.microsoft.com/office/powerpoint/2010/main" val="425579322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129</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14069" y="978984"/>
            <a:ext cx="6151267"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Yıkıcı teknoloji: 5G kullanım senaryoları</a:t>
            </a:r>
          </a:p>
        </p:txBody>
      </p:sp>
      <p:cxnSp>
        <p:nvCxnSpPr>
          <p:cNvPr id="8" name="Google Shape;193;p8"/>
          <p:cNvCxnSpPr/>
          <p:nvPr/>
        </p:nvCxnSpPr>
        <p:spPr>
          <a:xfrm>
            <a:off x="314069" y="1420094"/>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grpSp>
        <p:nvGrpSpPr>
          <p:cNvPr id="6" name="Grupo 2">
            <a:extLst>
              <a:ext uri="{FF2B5EF4-FFF2-40B4-BE49-F238E27FC236}">
                <a16:creationId xmlns:a16="http://schemas.microsoft.com/office/drawing/2014/main" id="{2B8A66BB-AC19-344C-C799-13214BFAB9E1}"/>
              </a:ext>
            </a:extLst>
          </p:cNvPr>
          <p:cNvGrpSpPr/>
          <p:nvPr/>
        </p:nvGrpSpPr>
        <p:grpSpPr>
          <a:xfrm>
            <a:off x="314069" y="1602965"/>
            <a:ext cx="8555839" cy="4183472"/>
            <a:chOff x="550453" y="2149719"/>
            <a:chExt cx="9591675" cy="4689955"/>
          </a:xfrm>
        </p:grpSpPr>
        <p:pic>
          <p:nvPicPr>
            <p:cNvPr id="9" name="Picture 8">
              <a:extLst>
                <a:ext uri="{FF2B5EF4-FFF2-40B4-BE49-F238E27FC236}">
                  <a16:creationId xmlns:a16="http://schemas.microsoft.com/office/drawing/2014/main" id="{8AEBED2C-738F-A878-72D9-8ABA9C82C4D5}"/>
                </a:ext>
              </a:extLst>
            </p:cNvPr>
            <p:cNvPicPr>
              <a:picLocks noChangeAspect="1"/>
            </p:cNvPicPr>
            <p:nvPr/>
          </p:nvPicPr>
          <p:blipFill>
            <a:blip r:embed="rId3"/>
            <a:stretch>
              <a:fillRect/>
            </a:stretch>
          </p:blipFill>
          <p:spPr>
            <a:xfrm>
              <a:off x="550453" y="2149719"/>
              <a:ext cx="9591675" cy="4689955"/>
            </a:xfrm>
            <a:prstGeom prst="rect">
              <a:avLst/>
            </a:prstGeom>
          </p:spPr>
        </p:pic>
        <p:sp>
          <p:nvSpPr>
            <p:cNvPr id="11" name="CuadroTexto 1">
              <a:extLst>
                <a:ext uri="{FF2B5EF4-FFF2-40B4-BE49-F238E27FC236}">
                  <a16:creationId xmlns:a16="http://schemas.microsoft.com/office/drawing/2014/main" id="{B912E357-056A-8799-0B73-67A87A9B091B}"/>
                </a:ext>
              </a:extLst>
            </p:cNvPr>
            <p:cNvSpPr txBox="1"/>
            <p:nvPr/>
          </p:nvSpPr>
          <p:spPr>
            <a:xfrm>
              <a:off x="707299" y="2342122"/>
              <a:ext cx="2626659" cy="307777"/>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5G ve Akıllı Şehirler</a:t>
              </a:r>
            </a:p>
          </p:txBody>
        </p:sp>
        <p:sp>
          <p:nvSpPr>
            <p:cNvPr id="13" name="CuadroTexto 8">
              <a:extLst>
                <a:ext uri="{FF2B5EF4-FFF2-40B4-BE49-F238E27FC236}">
                  <a16:creationId xmlns:a16="http://schemas.microsoft.com/office/drawing/2014/main" id="{C64BE393-0181-D425-EABF-5BEE84F40F21}"/>
                </a:ext>
              </a:extLst>
            </p:cNvPr>
            <p:cNvSpPr txBox="1"/>
            <p:nvPr/>
          </p:nvSpPr>
          <p:spPr>
            <a:xfrm>
              <a:off x="7320462" y="2349953"/>
              <a:ext cx="2665639" cy="307777"/>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5G ve Medya</a:t>
              </a:r>
            </a:p>
          </p:txBody>
        </p:sp>
        <p:sp>
          <p:nvSpPr>
            <p:cNvPr id="14" name="CuadroTexto 9">
              <a:extLst>
                <a:ext uri="{FF2B5EF4-FFF2-40B4-BE49-F238E27FC236}">
                  <a16:creationId xmlns:a16="http://schemas.microsoft.com/office/drawing/2014/main" id="{FBD1988A-4FE9-590A-DF74-1F059CABA8EA}"/>
                </a:ext>
              </a:extLst>
            </p:cNvPr>
            <p:cNvSpPr txBox="1"/>
            <p:nvPr/>
          </p:nvSpPr>
          <p:spPr>
            <a:xfrm>
              <a:off x="1585857" y="4733267"/>
              <a:ext cx="1748099" cy="26161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Akıllı enerji altyapısı</a:t>
              </a:r>
            </a:p>
          </p:txBody>
        </p:sp>
        <p:sp>
          <p:nvSpPr>
            <p:cNvPr id="15" name="CuadroTexto 10">
              <a:extLst>
                <a:ext uri="{FF2B5EF4-FFF2-40B4-BE49-F238E27FC236}">
                  <a16:creationId xmlns:a16="http://schemas.microsoft.com/office/drawing/2014/main" id="{A125184A-90FE-9FB4-A4F8-760376A7DDBB}"/>
                </a:ext>
              </a:extLst>
            </p:cNvPr>
            <p:cNvSpPr txBox="1"/>
            <p:nvPr/>
          </p:nvSpPr>
          <p:spPr>
            <a:xfrm>
              <a:off x="1585857" y="5269922"/>
              <a:ext cx="1748099" cy="26161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Kamu güvenliği</a:t>
              </a:r>
            </a:p>
          </p:txBody>
        </p:sp>
        <p:sp>
          <p:nvSpPr>
            <p:cNvPr id="16" name="CuadroTexto 11">
              <a:extLst>
                <a:ext uri="{FF2B5EF4-FFF2-40B4-BE49-F238E27FC236}">
                  <a16:creationId xmlns:a16="http://schemas.microsoft.com/office/drawing/2014/main" id="{67ECECE2-E925-D898-5CF3-17CFC1669D72}"/>
                </a:ext>
              </a:extLst>
            </p:cNvPr>
            <p:cNvSpPr txBox="1"/>
            <p:nvPr/>
          </p:nvSpPr>
          <p:spPr>
            <a:xfrm>
              <a:off x="1585859" y="5766364"/>
              <a:ext cx="1748099" cy="26161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Sağlık</a:t>
              </a:r>
            </a:p>
          </p:txBody>
        </p:sp>
        <p:sp>
          <p:nvSpPr>
            <p:cNvPr id="17" name="CuadroTexto 12">
              <a:extLst>
                <a:ext uri="{FF2B5EF4-FFF2-40B4-BE49-F238E27FC236}">
                  <a16:creationId xmlns:a16="http://schemas.microsoft.com/office/drawing/2014/main" id="{886B3F82-7978-AB2F-09D8-4DDC7AAF069F}"/>
                </a:ext>
              </a:extLst>
            </p:cNvPr>
            <p:cNvSpPr txBox="1"/>
            <p:nvPr/>
          </p:nvSpPr>
          <p:spPr>
            <a:xfrm>
              <a:off x="1585857" y="6262806"/>
              <a:ext cx="1748099" cy="26161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Hareketlilik</a:t>
              </a:r>
            </a:p>
          </p:txBody>
        </p:sp>
        <p:sp>
          <p:nvSpPr>
            <p:cNvPr id="18" name="CuadroTexto 13">
              <a:extLst>
                <a:ext uri="{FF2B5EF4-FFF2-40B4-BE49-F238E27FC236}">
                  <a16:creationId xmlns:a16="http://schemas.microsoft.com/office/drawing/2014/main" id="{2F790E9C-D271-0D8E-196F-AEB35D20FC2E}"/>
                </a:ext>
              </a:extLst>
            </p:cNvPr>
            <p:cNvSpPr txBox="1"/>
            <p:nvPr/>
          </p:nvSpPr>
          <p:spPr>
            <a:xfrm>
              <a:off x="4989941" y="4994877"/>
              <a:ext cx="1748099" cy="26161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Dronlar</a:t>
              </a:r>
            </a:p>
          </p:txBody>
        </p:sp>
        <p:sp>
          <p:nvSpPr>
            <p:cNvPr id="19" name="CuadroTexto 14">
              <a:extLst>
                <a:ext uri="{FF2B5EF4-FFF2-40B4-BE49-F238E27FC236}">
                  <a16:creationId xmlns:a16="http://schemas.microsoft.com/office/drawing/2014/main" id="{B439FC0A-8285-D2E4-1F06-4055871BE14D}"/>
                </a:ext>
              </a:extLst>
            </p:cNvPr>
            <p:cNvSpPr txBox="1"/>
            <p:nvPr/>
          </p:nvSpPr>
          <p:spPr>
            <a:xfrm>
              <a:off x="4989940" y="5540805"/>
              <a:ext cx="1748099" cy="26161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Sanayi 4.0</a:t>
              </a:r>
            </a:p>
          </p:txBody>
        </p:sp>
        <p:sp>
          <p:nvSpPr>
            <p:cNvPr id="20" name="CuadroTexto 15">
              <a:extLst>
                <a:ext uri="{FF2B5EF4-FFF2-40B4-BE49-F238E27FC236}">
                  <a16:creationId xmlns:a16="http://schemas.microsoft.com/office/drawing/2014/main" id="{004014C4-3226-A694-03C0-B1987904E890}"/>
                </a:ext>
              </a:extLst>
            </p:cNvPr>
            <p:cNvSpPr txBox="1"/>
            <p:nvPr/>
          </p:nvSpPr>
          <p:spPr>
            <a:xfrm>
              <a:off x="4989941" y="6132001"/>
              <a:ext cx="1748099" cy="26161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Lojistik</a:t>
              </a:r>
            </a:p>
          </p:txBody>
        </p:sp>
        <p:sp>
          <p:nvSpPr>
            <p:cNvPr id="21" name="CuadroTexto 16">
              <a:extLst>
                <a:ext uri="{FF2B5EF4-FFF2-40B4-BE49-F238E27FC236}">
                  <a16:creationId xmlns:a16="http://schemas.microsoft.com/office/drawing/2014/main" id="{53FBC4A1-E96B-A863-743A-099BF9923081}"/>
                </a:ext>
              </a:extLst>
            </p:cNvPr>
            <p:cNvSpPr txBox="1"/>
            <p:nvPr/>
          </p:nvSpPr>
          <p:spPr>
            <a:xfrm>
              <a:off x="8233491" y="5550920"/>
              <a:ext cx="1748099" cy="430887"/>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Sanal ve arttırılmış gerçeklik</a:t>
              </a:r>
            </a:p>
          </p:txBody>
        </p:sp>
        <p:sp>
          <p:nvSpPr>
            <p:cNvPr id="22" name="CuadroTexto 17">
              <a:extLst>
                <a:ext uri="{FF2B5EF4-FFF2-40B4-BE49-F238E27FC236}">
                  <a16:creationId xmlns:a16="http://schemas.microsoft.com/office/drawing/2014/main" id="{7516E4DF-BB2F-32B8-D32C-EE7F390708B9}"/>
                </a:ext>
              </a:extLst>
            </p:cNvPr>
            <p:cNvSpPr txBox="1"/>
            <p:nvPr/>
          </p:nvSpPr>
          <p:spPr>
            <a:xfrm>
              <a:off x="8233491" y="6027974"/>
              <a:ext cx="1748099" cy="430887"/>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Ultra Yüksek Çözünürlüklü içerik yayını</a:t>
              </a:r>
            </a:p>
          </p:txBody>
        </p:sp>
        <p:sp>
          <p:nvSpPr>
            <p:cNvPr id="23" name="CuadroTexto 18">
              <a:extLst>
                <a:ext uri="{FF2B5EF4-FFF2-40B4-BE49-F238E27FC236}">
                  <a16:creationId xmlns:a16="http://schemas.microsoft.com/office/drawing/2014/main" id="{43031386-5356-73BF-D5EA-85D1F401B361}"/>
                </a:ext>
              </a:extLst>
            </p:cNvPr>
            <p:cNvSpPr txBox="1"/>
            <p:nvPr/>
          </p:nvSpPr>
          <p:spPr>
            <a:xfrm>
              <a:off x="8233491" y="5000053"/>
              <a:ext cx="1748099" cy="261610"/>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1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Uzaktan medya içeriği üretimi</a:t>
              </a:r>
            </a:p>
          </p:txBody>
        </p:sp>
        <p:sp>
          <p:nvSpPr>
            <p:cNvPr id="12" name="CuadroTexto 7">
              <a:extLst>
                <a:ext uri="{FF2B5EF4-FFF2-40B4-BE49-F238E27FC236}">
                  <a16:creationId xmlns:a16="http://schemas.microsoft.com/office/drawing/2014/main" id="{DA3C7363-E08E-C5B9-F165-B710BB775692}"/>
                </a:ext>
              </a:extLst>
            </p:cNvPr>
            <p:cNvSpPr txBox="1"/>
            <p:nvPr/>
          </p:nvSpPr>
          <p:spPr>
            <a:xfrm>
              <a:off x="4043388" y="2315098"/>
              <a:ext cx="2665639" cy="307777"/>
            </a:xfrm>
            <a:prstGeom prst="rect">
              <a:avLst/>
            </a:prstGeom>
            <a:solidFill>
              <a:schemeClr val="bg1"/>
            </a:solid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1" i="1" u="none" strike="noStrike" kern="1200" cap="none" spc="0" normalizeH="0" baseline="0" noProof="0" dirty="0">
                  <a:ln>
                    <a:noFill/>
                  </a:ln>
                  <a:solidFill>
                    <a:srgbClr val="C00000"/>
                  </a:solidFill>
                  <a:effectLst/>
                  <a:highlight>
                    <a:srgbClr val="000000">
                      <a:alpha val="0"/>
                    </a:srgbClr>
                  </a:highlight>
                  <a:uLnTx/>
                  <a:uFillTx/>
                  <a:latin typeface="Source Sans Pro"/>
                  <a:ea typeface="Source Sans Pro"/>
                  <a:cs typeface="Arial"/>
                </a:rPr>
                <a:t>5G’nin Sanayi Uygulamaları</a:t>
              </a:r>
            </a:p>
          </p:txBody>
        </p:sp>
      </p:grpSp>
    </p:spTree>
    <p:extLst>
      <p:ext uri="{BB962C8B-B14F-4D97-AF65-F5344CB8AC3E}">
        <p14:creationId xmlns:p14="http://schemas.microsoft.com/office/powerpoint/2010/main" val="41884209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13</a:t>
            </a:r>
            <a:endParaRPr lang="ca-ES"/>
          </a:p>
        </p:txBody>
      </p:sp>
      <p:sp>
        <p:nvSpPr>
          <p:cNvPr id="7" name="Google Shape;192;p8"/>
          <p:cNvSpPr txBox="1"/>
          <p:nvPr/>
        </p:nvSpPr>
        <p:spPr>
          <a:xfrm>
            <a:off x="314069" y="1051007"/>
            <a:ext cx="8951229" cy="479599"/>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Sistemlerde Dirençliliğin Rolü, Aksaklıklarla Mücadelenin Öneminin Vurgulanması</a:t>
            </a:r>
          </a:p>
        </p:txBody>
      </p:sp>
      <p:cxnSp>
        <p:nvCxnSpPr>
          <p:cNvPr id="8" name="Google Shape;193;p8"/>
          <p:cNvCxnSpPr/>
          <p:nvPr/>
        </p:nvCxnSpPr>
        <p:spPr>
          <a:xfrm>
            <a:off x="314069" y="1471047"/>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E0CD489E-BEAB-098A-E4AD-511FAA5A1590}"/>
              </a:ext>
            </a:extLst>
          </p:cNvPr>
          <p:cNvSpPr>
            <a:spLocks noGrp="1"/>
          </p:cNvSpPr>
          <p:nvPr>
            <p:ph type="body" idx="2"/>
          </p:nvPr>
        </p:nvSpPr>
        <p:spPr/>
        <p:txBody>
          <a:bodyPr>
            <a:noAutofit/>
          </a:bodyPr>
          <a:lstStyle/>
          <a:p>
            <a:endParaRPr lang="es-ES"/>
          </a:p>
        </p:txBody>
      </p:sp>
      <p:sp>
        <p:nvSpPr>
          <p:cNvPr id="12" name="TextBox 11">
            <a:extLst>
              <a:ext uri="{FF2B5EF4-FFF2-40B4-BE49-F238E27FC236}">
                <a16:creationId xmlns:a16="http://schemas.microsoft.com/office/drawing/2014/main" id="{B22459C6-C31D-21FB-DCE9-190C56452FB0}"/>
              </a:ext>
            </a:extLst>
          </p:cNvPr>
          <p:cNvSpPr txBox="1"/>
          <p:nvPr/>
        </p:nvSpPr>
        <p:spPr>
          <a:xfrm>
            <a:off x="314069" y="1832043"/>
            <a:ext cx="2502791" cy="4524315"/>
          </a:xfrm>
          <a:prstGeom prst="rect">
            <a:avLst/>
          </a:prstGeom>
          <a:noFill/>
        </p:spPr>
        <p:txBody>
          <a:bodyPr wrap="square">
            <a:noAutofit/>
          </a:bodyPr>
          <a:lstStyle/>
          <a:p>
            <a:pPr rtl="0">
              <a:spcBef>
                <a:spcPct val="0"/>
              </a:spcBef>
            </a:pPr>
            <a:r>
              <a:rPr lang="tr" sz="1550" b="0" i="0" u="none" strike="noStrike" dirty="0">
                <a:solidFill>
                  <a:srgbClr val="000000"/>
                </a:solidFill>
                <a:latin typeface="Calibri"/>
              </a:rPr>
              <a:t>Dirençlilik sistematik tehditleri nasıl ortadan kaldırır?</a:t>
            </a:r>
          </a:p>
          <a:p>
            <a:pPr algn="just">
              <a:spcBef>
                <a:spcPct val="0"/>
              </a:spcBef>
            </a:pPr>
            <a:endParaRPr lang="en-US" sz="1550" b="1" dirty="0">
              <a:solidFill>
                <a:schemeClr val="dk1"/>
              </a:solidFill>
            </a:endParaRPr>
          </a:p>
          <a:p>
            <a:pPr algn="just" rtl="0">
              <a:spcBef>
                <a:spcPct val="0"/>
              </a:spcBef>
            </a:pPr>
            <a:r>
              <a:rPr lang="tr" sz="1550" b="0" i="0" u="none" strike="noStrike" dirty="0">
                <a:solidFill>
                  <a:srgbClr val="000000"/>
                </a:solidFill>
                <a:latin typeface="Calibri"/>
              </a:rPr>
              <a:t>Sistemimizin bir aksaklık sırasında mümkün olduğunca iyi performans göstermesini ve söz konusu aksama meydana geldiğinde hızlı bir şekilde toparlanmasını nasıl sağlayabiliriz?</a:t>
            </a:r>
          </a:p>
          <a:p>
            <a:pPr algn="just">
              <a:spcBef>
                <a:spcPct val="0"/>
              </a:spcBef>
            </a:pPr>
            <a:endParaRPr lang="en-US" sz="1550" dirty="0">
              <a:solidFill>
                <a:schemeClr val="dk1"/>
              </a:solidFill>
            </a:endParaRPr>
          </a:p>
          <a:p>
            <a:pPr marL="285750" indent="-285750" algn="just" rtl="0">
              <a:spcBef>
                <a:spcPct val="0"/>
              </a:spcBef>
              <a:buFont typeface="Arial" pitchFamily="34" charset="0"/>
              <a:buChar char="•"/>
            </a:pPr>
            <a:r>
              <a:rPr lang="tr" sz="1550" b="0" i="0" u="none" strike="noStrike" dirty="0">
                <a:solidFill>
                  <a:srgbClr val="000000"/>
                </a:solidFill>
                <a:latin typeface="Calibri"/>
              </a:rPr>
              <a:t>Buradaki en temel gereklilik, direnci hem zamanın hem de mekânın bir bileşeni olarak değerlendirmektir.</a:t>
            </a:r>
          </a:p>
        </p:txBody>
      </p:sp>
      <p:pic>
        <p:nvPicPr>
          <p:cNvPr id="13" name="Picture 12">
            <a:extLst>
              <a:ext uri="{FF2B5EF4-FFF2-40B4-BE49-F238E27FC236}">
                <a16:creationId xmlns:a16="http://schemas.microsoft.com/office/drawing/2014/main" id="{719B8A5C-406E-4F5B-B02A-446B20B4C9E7}"/>
              </a:ext>
            </a:extLst>
          </p:cNvPr>
          <p:cNvPicPr>
            <a:picLocks noChangeAspect="1"/>
          </p:cNvPicPr>
          <p:nvPr/>
        </p:nvPicPr>
        <p:blipFill>
          <a:blip r:embed="rId3"/>
          <a:stretch>
            <a:fillRect/>
          </a:stretch>
        </p:blipFill>
        <p:spPr>
          <a:xfrm>
            <a:off x="3076579" y="1757976"/>
            <a:ext cx="5889616" cy="4475106"/>
          </a:xfrm>
          <a:prstGeom prst="rect">
            <a:avLst/>
          </a:prstGeom>
        </p:spPr>
      </p:pic>
    </p:spTree>
    <p:extLst>
      <p:ext uri="{BB962C8B-B14F-4D97-AF65-F5344CB8AC3E}">
        <p14:creationId xmlns:p14="http://schemas.microsoft.com/office/powerpoint/2010/main" val="11598558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130</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229444" y="927777"/>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Hareketlilik sorunları ve yıkıcı teknolojilerin kullanım senaryoları</a:t>
            </a:r>
          </a:p>
        </p:txBody>
      </p:sp>
      <p:cxnSp>
        <p:nvCxnSpPr>
          <p:cNvPr id="8" name="Google Shape;193;p8"/>
          <p:cNvCxnSpPr/>
          <p:nvPr/>
        </p:nvCxnSpPr>
        <p:spPr>
          <a:xfrm>
            <a:off x="229444" y="1368887"/>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pic>
        <p:nvPicPr>
          <p:cNvPr id="3" name="Google Shape;425;p8">
            <a:extLst>
              <a:ext uri="{FF2B5EF4-FFF2-40B4-BE49-F238E27FC236}">
                <a16:creationId xmlns:a16="http://schemas.microsoft.com/office/drawing/2014/main" id="{7AF66889-B331-77BA-9BA6-67486AE97CEF}"/>
              </a:ext>
            </a:extLst>
          </p:cNvPr>
          <p:cNvPicPr preferRelativeResize="0"/>
          <p:nvPr/>
        </p:nvPicPr>
        <p:blipFill>
          <a:blip r:embed="rId3">
            <a:alphaModFix/>
          </a:blip>
          <a:srcRect l="36402" t="29418" r="58808" b="60944"/>
          <a:stretch>
            <a:fillRect/>
          </a:stretch>
        </p:blipFill>
        <p:spPr>
          <a:xfrm>
            <a:off x="2282189" y="1841693"/>
            <a:ext cx="355601" cy="409507"/>
          </a:xfrm>
          <a:prstGeom prst="rect">
            <a:avLst/>
          </a:prstGeom>
          <a:noFill/>
          <a:ln>
            <a:noFill/>
          </a:ln>
        </p:spPr>
      </p:pic>
      <p:sp>
        <p:nvSpPr>
          <p:cNvPr id="4" name="TextBox 3">
            <a:extLst>
              <a:ext uri="{FF2B5EF4-FFF2-40B4-BE49-F238E27FC236}">
                <a16:creationId xmlns:a16="http://schemas.microsoft.com/office/drawing/2014/main" id="{FE18C49C-11A1-A7FC-B672-724745025F81}"/>
              </a:ext>
            </a:extLst>
          </p:cNvPr>
          <p:cNvSpPr txBox="1"/>
          <p:nvPr/>
        </p:nvSpPr>
        <p:spPr>
          <a:xfrm>
            <a:off x="323594" y="1946863"/>
            <a:ext cx="2637152" cy="307777"/>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srgbClr val="E46C0A"/>
                </a:solidFill>
                <a:effectLst/>
                <a:highlight>
                  <a:srgbClr val="000000">
                    <a:alpha val="0"/>
                  </a:srgbClr>
                </a:highlight>
                <a:uLnTx/>
                <a:uFillTx/>
                <a:latin typeface="Calibri"/>
                <a:cs typeface="Arial"/>
              </a:rPr>
              <a:t>Lojistik</a:t>
            </a:r>
            <a:endParaRPr kumimoji="0" lang="es-ES" sz="1800" b="1" i="0" u="none" strike="noStrike" kern="1200" cap="none" spc="0" normalizeH="0" baseline="0" noProof="0" dirty="0">
              <a:ln>
                <a:noFill/>
              </a:ln>
              <a:solidFill>
                <a:srgbClr val="F79646">
                  <a:lumMod val="75000"/>
                </a:srgbClr>
              </a:solidFill>
              <a:effectLst/>
              <a:uLnTx/>
              <a:uFillTx/>
              <a:latin typeface="Calibri"/>
              <a:cs typeface="Arial"/>
            </a:endParaRPr>
          </a:p>
        </p:txBody>
      </p:sp>
      <p:sp>
        <p:nvSpPr>
          <p:cNvPr id="10" name="TextBox 9">
            <a:extLst>
              <a:ext uri="{FF2B5EF4-FFF2-40B4-BE49-F238E27FC236}">
                <a16:creationId xmlns:a16="http://schemas.microsoft.com/office/drawing/2014/main" id="{3EC93D16-515A-0592-0513-6595276542F8}"/>
              </a:ext>
            </a:extLst>
          </p:cNvPr>
          <p:cNvSpPr txBox="1"/>
          <p:nvPr/>
        </p:nvSpPr>
        <p:spPr>
          <a:xfrm>
            <a:off x="323594" y="2535660"/>
            <a:ext cx="2637152" cy="307777"/>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srgbClr val="E46C0A"/>
                </a:solidFill>
                <a:effectLst/>
                <a:highlight>
                  <a:srgbClr val="000000">
                    <a:alpha val="0"/>
                  </a:srgbClr>
                </a:highlight>
                <a:uLnTx/>
                <a:uFillTx/>
                <a:latin typeface="Calibri"/>
                <a:cs typeface="Arial"/>
              </a:rPr>
              <a:t>Otomasyon</a:t>
            </a:r>
            <a:endParaRPr kumimoji="0" lang="es-ES" sz="1800" b="1" i="0" u="none" strike="noStrike" kern="1200" cap="none" spc="0" normalizeH="0" baseline="0" noProof="0" dirty="0">
              <a:ln>
                <a:noFill/>
              </a:ln>
              <a:solidFill>
                <a:srgbClr val="F79646">
                  <a:lumMod val="75000"/>
                </a:srgbClr>
              </a:solidFill>
              <a:effectLst/>
              <a:uLnTx/>
              <a:uFillTx/>
              <a:latin typeface="Calibri"/>
              <a:cs typeface="Arial"/>
            </a:endParaRPr>
          </a:p>
        </p:txBody>
      </p:sp>
      <p:sp>
        <p:nvSpPr>
          <p:cNvPr id="24" name="TextBox 23">
            <a:extLst>
              <a:ext uri="{FF2B5EF4-FFF2-40B4-BE49-F238E27FC236}">
                <a16:creationId xmlns:a16="http://schemas.microsoft.com/office/drawing/2014/main" id="{0923CC79-7818-9D25-1D7E-3AC594AEC01D}"/>
              </a:ext>
            </a:extLst>
          </p:cNvPr>
          <p:cNvSpPr txBox="1"/>
          <p:nvPr/>
        </p:nvSpPr>
        <p:spPr>
          <a:xfrm>
            <a:off x="323594" y="3124457"/>
            <a:ext cx="2637152" cy="307777"/>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srgbClr val="E46C0A"/>
                </a:solidFill>
                <a:effectLst/>
                <a:highlight>
                  <a:srgbClr val="000000">
                    <a:alpha val="0"/>
                  </a:srgbClr>
                </a:highlight>
                <a:uLnTx/>
                <a:uFillTx/>
                <a:latin typeface="Calibri"/>
                <a:cs typeface="Arial"/>
              </a:rPr>
              <a:t>İzleme</a:t>
            </a:r>
            <a:endParaRPr kumimoji="0" lang="es-ES" sz="1800" b="1" i="0" u="none" strike="noStrike" kern="1200" cap="none" spc="0" normalizeH="0" baseline="0" noProof="0" dirty="0">
              <a:ln>
                <a:noFill/>
              </a:ln>
              <a:solidFill>
                <a:srgbClr val="F79646">
                  <a:lumMod val="75000"/>
                </a:srgbClr>
              </a:solidFill>
              <a:effectLst/>
              <a:uLnTx/>
              <a:uFillTx/>
              <a:latin typeface="Calibri"/>
              <a:cs typeface="Arial"/>
            </a:endParaRPr>
          </a:p>
        </p:txBody>
      </p:sp>
      <p:sp>
        <p:nvSpPr>
          <p:cNvPr id="25" name="TextBox 24">
            <a:extLst>
              <a:ext uri="{FF2B5EF4-FFF2-40B4-BE49-F238E27FC236}">
                <a16:creationId xmlns:a16="http://schemas.microsoft.com/office/drawing/2014/main" id="{6A85BD68-3E25-0F56-A874-E27279617577}"/>
              </a:ext>
            </a:extLst>
          </p:cNvPr>
          <p:cNvSpPr txBox="1"/>
          <p:nvPr/>
        </p:nvSpPr>
        <p:spPr>
          <a:xfrm>
            <a:off x="323594" y="3713254"/>
            <a:ext cx="2637152" cy="307777"/>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srgbClr val="E46C0A"/>
                </a:solidFill>
                <a:effectLst/>
                <a:highlight>
                  <a:srgbClr val="000000">
                    <a:alpha val="0"/>
                  </a:srgbClr>
                </a:highlight>
                <a:uLnTx/>
                <a:uFillTx/>
                <a:latin typeface="Calibri"/>
                <a:cs typeface="Arial"/>
              </a:rPr>
              <a:t>Yönetim</a:t>
            </a:r>
          </a:p>
        </p:txBody>
      </p:sp>
      <p:sp>
        <p:nvSpPr>
          <p:cNvPr id="26" name="TextBox 25">
            <a:extLst>
              <a:ext uri="{FF2B5EF4-FFF2-40B4-BE49-F238E27FC236}">
                <a16:creationId xmlns:a16="http://schemas.microsoft.com/office/drawing/2014/main" id="{31640039-0FCF-FE5C-F643-8A7159AD14EE}"/>
              </a:ext>
            </a:extLst>
          </p:cNvPr>
          <p:cNvSpPr txBox="1"/>
          <p:nvPr/>
        </p:nvSpPr>
        <p:spPr>
          <a:xfrm>
            <a:off x="323594" y="4302051"/>
            <a:ext cx="2637152" cy="307777"/>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srgbClr val="E46C0A"/>
                </a:solidFill>
                <a:effectLst/>
                <a:highlight>
                  <a:srgbClr val="000000">
                    <a:alpha val="0"/>
                  </a:srgbClr>
                </a:highlight>
                <a:uLnTx/>
                <a:uFillTx/>
                <a:latin typeface="Calibri"/>
                <a:cs typeface="Arial"/>
              </a:rPr>
              <a:t>Son kullanıcı</a:t>
            </a:r>
            <a:endParaRPr kumimoji="0" lang="es-ES" sz="1800" b="1" i="0" u="none" strike="noStrike" kern="1200" cap="none" spc="0" normalizeH="0" baseline="0" noProof="0" dirty="0">
              <a:ln>
                <a:noFill/>
              </a:ln>
              <a:solidFill>
                <a:srgbClr val="F79646">
                  <a:lumMod val="75000"/>
                </a:srgbClr>
              </a:solidFill>
              <a:effectLst/>
              <a:uLnTx/>
              <a:uFillTx/>
              <a:latin typeface="Calibri"/>
              <a:cs typeface="Arial"/>
            </a:endParaRPr>
          </a:p>
        </p:txBody>
      </p:sp>
      <p:sp>
        <p:nvSpPr>
          <p:cNvPr id="27" name="TextBox 26">
            <a:extLst>
              <a:ext uri="{FF2B5EF4-FFF2-40B4-BE49-F238E27FC236}">
                <a16:creationId xmlns:a16="http://schemas.microsoft.com/office/drawing/2014/main" id="{399F2D3E-AEBA-6F17-A43F-DB5EADBF5832}"/>
              </a:ext>
            </a:extLst>
          </p:cNvPr>
          <p:cNvSpPr txBox="1"/>
          <p:nvPr/>
        </p:nvSpPr>
        <p:spPr>
          <a:xfrm>
            <a:off x="334275" y="4890848"/>
            <a:ext cx="2637152" cy="307777"/>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srgbClr val="E46C0A"/>
                </a:solidFill>
                <a:effectLst/>
                <a:highlight>
                  <a:srgbClr val="000000">
                    <a:alpha val="0"/>
                  </a:srgbClr>
                </a:highlight>
                <a:uLnTx/>
                <a:uFillTx/>
                <a:latin typeface="Calibri"/>
                <a:cs typeface="Arial"/>
              </a:rPr>
              <a:t>Yeni hareketlilik modları</a:t>
            </a:r>
            <a:endParaRPr kumimoji="0" lang="es-ES" sz="1800" b="1" i="0" u="none" strike="noStrike" kern="1200" cap="none" spc="0" normalizeH="0" baseline="0" noProof="0" dirty="0">
              <a:ln>
                <a:noFill/>
              </a:ln>
              <a:solidFill>
                <a:srgbClr val="F79646">
                  <a:lumMod val="75000"/>
                </a:srgbClr>
              </a:solidFill>
              <a:effectLst/>
              <a:uLnTx/>
              <a:uFillTx/>
              <a:latin typeface="Calibri"/>
              <a:cs typeface="Arial"/>
            </a:endParaRPr>
          </a:p>
        </p:txBody>
      </p:sp>
      <p:pic>
        <p:nvPicPr>
          <p:cNvPr id="28" name="Graphic 27" descr="Quadcopter with solid fill">
            <a:extLst>
              <a:ext uri="{FF2B5EF4-FFF2-40B4-BE49-F238E27FC236}">
                <a16:creationId xmlns:a16="http://schemas.microsoft.com/office/drawing/2014/main" id="{687F63FA-BB23-ADD9-DCC1-E1C0C10C31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6393" y="4770828"/>
            <a:ext cx="501650" cy="501650"/>
          </a:xfrm>
          <a:prstGeom prst="rect">
            <a:avLst/>
          </a:prstGeom>
        </p:spPr>
      </p:pic>
      <p:sp>
        <p:nvSpPr>
          <p:cNvPr id="29" name="TextBox 28">
            <a:extLst>
              <a:ext uri="{FF2B5EF4-FFF2-40B4-BE49-F238E27FC236}">
                <a16:creationId xmlns:a16="http://schemas.microsoft.com/office/drawing/2014/main" id="{AA6E9362-EE8E-FB6A-323E-AE6D67BBC353}"/>
              </a:ext>
            </a:extLst>
          </p:cNvPr>
          <p:cNvSpPr txBox="1"/>
          <p:nvPr/>
        </p:nvSpPr>
        <p:spPr>
          <a:xfrm>
            <a:off x="323594" y="5479645"/>
            <a:ext cx="2637152" cy="307777"/>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srgbClr val="E46C0A"/>
                </a:solidFill>
                <a:effectLst/>
                <a:highlight>
                  <a:srgbClr val="000000">
                    <a:alpha val="0"/>
                  </a:srgbClr>
                </a:highlight>
                <a:uLnTx/>
                <a:uFillTx/>
                <a:latin typeface="Calibri"/>
                <a:cs typeface="Arial"/>
              </a:rPr>
              <a:t>Toplu taşıma</a:t>
            </a:r>
            <a:endParaRPr kumimoji="0" lang="es-ES" sz="1800" b="1" i="0" u="none" strike="noStrike" kern="1200" cap="none" spc="0" normalizeH="0" baseline="0" noProof="0" dirty="0">
              <a:ln>
                <a:noFill/>
              </a:ln>
              <a:solidFill>
                <a:srgbClr val="F79646">
                  <a:lumMod val="75000"/>
                </a:srgbClr>
              </a:solidFill>
              <a:effectLst/>
              <a:uLnTx/>
              <a:uFillTx/>
              <a:latin typeface="Calibri"/>
              <a:cs typeface="Arial"/>
            </a:endParaRPr>
          </a:p>
        </p:txBody>
      </p:sp>
      <p:pic>
        <p:nvPicPr>
          <p:cNvPr id="30" name="Graphic 29" descr="Upward trend with solid fill">
            <a:extLst>
              <a:ext uri="{FF2B5EF4-FFF2-40B4-BE49-F238E27FC236}">
                <a16:creationId xmlns:a16="http://schemas.microsoft.com/office/drawing/2014/main" id="{EC95EBD9-B5A7-BA48-1EED-A7798ECE16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90550" y="3045460"/>
            <a:ext cx="409507" cy="409507"/>
          </a:xfrm>
          <a:prstGeom prst="rect">
            <a:avLst/>
          </a:prstGeom>
        </p:spPr>
      </p:pic>
      <p:grpSp>
        <p:nvGrpSpPr>
          <p:cNvPr id="31" name="Group 30">
            <a:extLst>
              <a:ext uri="{FF2B5EF4-FFF2-40B4-BE49-F238E27FC236}">
                <a16:creationId xmlns:a16="http://schemas.microsoft.com/office/drawing/2014/main" id="{7249C986-DE34-0DF1-5267-FD2A60EE3807}"/>
              </a:ext>
            </a:extLst>
          </p:cNvPr>
          <p:cNvGrpSpPr/>
          <p:nvPr/>
        </p:nvGrpSpPr>
        <p:grpSpPr>
          <a:xfrm>
            <a:off x="1717548" y="2314847"/>
            <a:ext cx="522220" cy="640877"/>
            <a:chOff x="3405411" y="2927524"/>
            <a:chExt cx="914400" cy="1122167"/>
          </a:xfrm>
        </p:grpSpPr>
        <p:pic>
          <p:nvPicPr>
            <p:cNvPr id="32" name="Graphic 31" descr="Car with solid fill">
              <a:extLst>
                <a:ext uri="{FF2B5EF4-FFF2-40B4-BE49-F238E27FC236}">
                  <a16:creationId xmlns:a16="http://schemas.microsoft.com/office/drawing/2014/main" id="{498555EA-4BEC-A8DC-BEA3-F14EFEC3F3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05411" y="3135291"/>
              <a:ext cx="914400" cy="914400"/>
            </a:xfrm>
            <a:prstGeom prst="rect">
              <a:avLst/>
            </a:prstGeom>
          </p:spPr>
        </p:pic>
        <p:pic>
          <p:nvPicPr>
            <p:cNvPr id="33" name="Graphic 32" descr="Wi-Fi with solid fill">
              <a:extLst>
                <a:ext uri="{FF2B5EF4-FFF2-40B4-BE49-F238E27FC236}">
                  <a16:creationId xmlns:a16="http://schemas.microsoft.com/office/drawing/2014/main" id="{4738CB97-3D2B-1F6E-9F12-ACC2F1A1A9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26161" y="2927524"/>
              <a:ext cx="538477" cy="538477"/>
            </a:xfrm>
            <a:prstGeom prst="rect">
              <a:avLst/>
            </a:prstGeom>
          </p:spPr>
        </p:pic>
      </p:grpSp>
      <p:grpSp>
        <p:nvGrpSpPr>
          <p:cNvPr id="34" name="Group 33">
            <a:extLst>
              <a:ext uri="{FF2B5EF4-FFF2-40B4-BE49-F238E27FC236}">
                <a16:creationId xmlns:a16="http://schemas.microsoft.com/office/drawing/2014/main" id="{6E5557D1-27DD-FF7B-2776-AE83902B6E56}"/>
              </a:ext>
            </a:extLst>
          </p:cNvPr>
          <p:cNvGrpSpPr/>
          <p:nvPr/>
        </p:nvGrpSpPr>
        <p:grpSpPr>
          <a:xfrm>
            <a:off x="1725060" y="1737940"/>
            <a:ext cx="488168" cy="601593"/>
            <a:chOff x="4889500" y="3111766"/>
            <a:chExt cx="914400" cy="1126859"/>
          </a:xfrm>
        </p:grpSpPr>
        <p:pic>
          <p:nvPicPr>
            <p:cNvPr id="35" name="Graphic 34" descr="Truck with solid fill">
              <a:extLst>
                <a:ext uri="{FF2B5EF4-FFF2-40B4-BE49-F238E27FC236}">
                  <a16:creationId xmlns:a16="http://schemas.microsoft.com/office/drawing/2014/main" id="{AD2EE607-28BD-A621-F25A-D94376E2CD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89500" y="3324225"/>
              <a:ext cx="914400" cy="914400"/>
            </a:xfrm>
            <a:prstGeom prst="rect">
              <a:avLst/>
            </a:prstGeom>
          </p:spPr>
        </p:pic>
        <p:pic>
          <p:nvPicPr>
            <p:cNvPr id="36" name="Graphic 35" descr="Wi-Fi with solid fill">
              <a:extLst>
                <a:ext uri="{FF2B5EF4-FFF2-40B4-BE49-F238E27FC236}">
                  <a16:creationId xmlns:a16="http://schemas.microsoft.com/office/drawing/2014/main" id="{C329CF71-3A04-D4B3-A25D-39C412CBE5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46365" y="3111766"/>
              <a:ext cx="538477" cy="538477"/>
            </a:xfrm>
            <a:prstGeom prst="rect">
              <a:avLst/>
            </a:prstGeom>
          </p:spPr>
        </p:pic>
      </p:grpSp>
      <p:pic>
        <p:nvPicPr>
          <p:cNvPr id="37" name="Graphic 36" descr="Traffic light with solid fill">
            <a:extLst>
              <a:ext uri="{FF2B5EF4-FFF2-40B4-BE49-F238E27FC236}">
                <a16:creationId xmlns:a16="http://schemas.microsoft.com/office/drawing/2014/main" id="{BCEA4731-4CD6-11DD-5C99-24BEE744087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01240" y="3752914"/>
            <a:ext cx="328963" cy="328963"/>
          </a:xfrm>
          <a:prstGeom prst="rect">
            <a:avLst/>
          </a:prstGeom>
        </p:spPr>
      </p:pic>
      <p:pic>
        <p:nvPicPr>
          <p:cNvPr id="38" name="Google Shape;425;p8">
            <a:extLst>
              <a:ext uri="{FF2B5EF4-FFF2-40B4-BE49-F238E27FC236}">
                <a16:creationId xmlns:a16="http://schemas.microsoft.com/office/drawing/2014/main" id="{279262CE-B613-9188-B311-A3AFAA3EF296}"/>
              </a:ext>
            </a:extLst>
          </p:cNvPr>
          <p:cNvPicPr preferRelativeResize="0"/>
          <p:nvPr/>
        </p:nvPicPr>
        <p:blipFill>
          <a:blip r:embed="rId3">
            <a:alphaModFix/>
          </a:blip>
          <a:srcRect l="44384" t="79453" r="50516" b="13303"/>
          <a:stretch>
            <a:fillRect/>
          </a:stretch>
        </p:blipFill>
        <p:spPr>
          <a:xfrm>
            <a:off x="1511930" y="3081495"/>
            <a:ext cx="378620" cy="307777"/>
          </a:xfrm>
          <a:prstGeom prst="rect">
            <a:avLst/>
          </a:prstGeom>
          <a:noFill/>
          <a:ln>
            <a:noFill/>
          </a:ln>
        </p:spPr>
      </p:pic>
      <p:pic>
        <p:nvPicPr>
          <p:cNvPr id="39" name="Graphic 38" descr="Wi-Fi with solid fill">
            <a:extLst>
              <a:ext uri="{FF2B5EF4-FFF2-40B4-BE49-F238E27FC236}">
                <a16:creationId xmlns:a16="http://schemas.microsoft.com/office/drawing/2014/main" id="{CA684F43-158D-758B-1CC0-708A735695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36840" y="3500536"/>
            <a:ext cx="287475" cy="287475"/>
          </a:xfrm>
          <a:prstGeom prst="rect">
            <a:avLst/>
          </a:prstGeom>
        </p:spPr>
      </p:pic>
      <p:pic>
        <p:nvPicPr>
          <p:cNvPr id="40" name="Graphic 39" descr="Bus with solid fill">
            <a:extLst>
              <a:ext uri="{FF2B5EF4-FFF2-40B4-BE49-F238E27FC236}">
                <a16:creationId xmlns:a16="http://schemas.microsoft.com/office/drawing/2014/main" id="{AC4D4A6F-FC8F-A594-BDA1-99F32F25CFD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42893" y="5502378"/>
            <a:ext cx="387927" cy="387927"/>
          </a:xfrm>
          <a:prstGeom prst="rect">
            <a:avLst/>
          </a:prstGeom>
        </p:spPr>
      </p:pic>
      <p:pic>
        <p:nvPicPr>
          <p:cNvPr id="41" name="Graphic 40" descr="Wi-Fi with solid fill">
            <a:extLst>
              <a:ext uri="{FF2B5EF4-FFF2-40B4-BE49-F238E27FC236}">
                <a16:creationId xmlns:a16="http://schemas.microsoft.com/office/drawing/2014/main" id="{4F970E7D-95F4-5FD1-FCE5-872C2D2B5E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95303" y="5357603"/>
            <a:ext cx="287475" cy="287475"/>
          </a:xfrm>
          <a:prstGeom prst="rect">
            <a:avLst/>
          </a:prstGeom>
        </p:spPr>
      </p:pic>
      <p:sp>
        <p:nvSpPr>
          <p:cNvPr id="42" name="TextBox 41">
            <a:extLst>
              <a:ext uri="{FF2B5EF4-FFF2-40B4-BE49-F238E27FC236}">
                <a16:creationId xmlns:a16="http://schemas.microsoft.com/office/drawing/2014/main" id="{911E036D-953D-08E4-3068-92D7C3D513CA}"/>
              </a:ext>
            </a:extLst>
          </p:cNvPr>
          <p:cNvSpPr txBox="1"/>
          <p:nvPr/>
        </p:nvSpPr>
        <p:spPr>
          <a:xfrm>
            <a:off x="3786642" y="5525812"/>
            <a:ext cx="2841772" cy="26161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100" b="0" i="0" u="none" strike="noStrike" kern="1200" cap="none" spc="0" normalizeH="0" baseline="0" noProof="0" dirty="0">
                <a:ln>
                  <a:noFill/>
                </a:ln>
                <a:solidFill>
                  <a:srgbClr val="231F20"/>
                </a:solidFill>
                <a:effectLst/>
                <a:highlight>
                  <a:srgbClr val="000000">
                    <a:alpha val="0"/>
                  </a:srgbClr>
                </a:highlight>
                <a:uLnTx/>
                <a:uFillTx/>
                <a:latin typeface="Source Sans Pro"/>
                <a:ea typeface="Source Sans Pro"/>
                <a:cs typeface="Source Sans Pro"/>
                <a:sym typeface="Source Sans Pro"/>
              </a:rPr>
              <a:t>Telemetri, önleyici bakım, rotalandırma</a:t>
            </a:r>
            <a:endParaRPr kumimoji="0" lang="es-ES" sz="1100" b="0" i="0" u="none" strike="noStrike" kern="1200" cap="none" spc="0" normalizeH="0" baseline="0" noProof="0" dirty="0">
              <a:ln>
                <a:noFill/>
              </a:ln>
              <a:solidFill>
                <a:prstClr val="black"/>
              </a:solidFill>
              <a:effectLst/>
              <a:uLnTx/>
              <a:uFillTx/>
              <a:latin typeface="Calibri"/>
              <a:cs typeface="Arial"/>
            </a:endParaRPr>
          </a:p>
        </p:txBody>
      </p:sp>
      <p:sp>
        <p:nvSpPr>
          <p:cNvPr id="43" name="TextBox 42">
            <a:extLst>
              <a:ext uri="{FF2B5EF4-FFF2-40B4-BE49-F238E27FC236}">
                <a16:creationId xmlns:a16="http://schemas.microsoft.com/office/drawing/2014/main" id="{02E6E629-13C7-5DFC-5E07-D6042805DD56}"/>
              </a:ext>
            </a:extLst>
          </p:cNvPr>
          <p:cNvSpPr txBox="1"/>
          <p:nvPr/>
        </p:nvSpPr>
        <p:spPr>
          <a:xfrm>
            <a:off x="3786641" y="3770597"/>
            <a:ext cx="5427185" cy="26161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100" b="0" i="0" u="none" strike="noStrike" kern="1200" cap="none" spc="0" normalizeH="0" baseline="0" noProof="0" dirty="0">
                <a:ln>
                  <a:noFill/>
                </a:ln>
                <a:solidFill>
                  <a:srgbClr val="231F20"/>
                </a:solidFill>
                <a:effectLst/>
                <a:highlight>
                  <a:srgbClr val="000000">
                    <a:alpha val="0"/>
                  </a:srgbClr>
                </a:highlight>
                <a:uLnTx/>
                <a:uFillTx/>
                <a:latin typeface="Source Sans Pro"/>
                <a:ea typeface="Source Sans Pro"/>
                <a:cs typeface="Source Sans Pro"/>
                <a:sym typeface="Source Sans Pro"/>
              </a:rPr>
              <a:t>Telemetri, önleyici bakım, rotalandırma, gerçek zamanlı yolculuk yönetimi, kaza yönetimi</a:t>
            </a:r>
            <a:endParaRPr kumimoji="0" lang="es-ES" sz="1100" b="0" i="0" u="none" strike="noStrike" kern="1200" cap="none" spc="0" normalizeH="0" baseline="0" noProof="0" dirty="0">
              <a:ln>
                <a:noFill/>
              </a:ln>
              <a:solidFill>
                <a:prstClr val="black"/>
              </a:solidFill>
              <a:effectLst/>
              <a:uLnTx/>
              <a:uFillTx/>
              <a:latin typeface="Calibri"/>
              <a:cs typeface="Arial"/>
            </a:endParaRPr>
          </a:p>
        </p:txBody>
      </p:sp>
      <p:sp>
        <p:nvSpPr>
          <p:cNvPr id="44" name="TextBox 43">
            <a:extLst>
              <a:ext uri="{FF2B5EF4-FFF2-40B4-BE49-F238E27FC236}">
                <a16:creationId xmlns:a16="http://schemas.microsoft.com/office/drawing/2014/main" id="{40FD4AA2-FFC0-2199-88F5-0B7C5A2DB832}"/>
              </a:ext>
            </a:extLst>
          </p:cNvPr>
          <p:cNvSpPr txBox="1"/>
          <p:nvPr/>
        </p:nvSpPr>
        <p:spPr>
          <a:xfrm>
            <a:off x="3786642" y="1952189"/>
            <a:ext cx="4970957" cy="430887"/>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100" b="0" i="0" u="none" strike="noStrike" kern="1200" cap="none" spc="0" normalizeH="0" baseline="0" noProof="0" dirty="0">
                <a:ln>
                  <a:noFill/>
                </a:ln>
                <a:solidFill>
                  <a:srgbClr val="231F20"/>
                </a:solidFill>
                <a:effectLst/>
                <a:highlight>
                  <a:srgbClr val="000000">
                    <a:alpha val="0"/>
                  </a:srgbClr>
                </a:highlight>
                <a:uLnTx/>
                <a:uFillTx/>
                <a:latin typeface="Source Sans Pro"/>
                <a:ea typeface="Source Sans Pro"/>
                <a:cs typeface="Source Sans Pro"/>
                <a:sym typeface="Source Sans Pro"/>
              </a:rPr>
              <a:t>Otonom taşıtlar, süreç otomasyonu, yük taşımacılığı optimizasyonu, telemetri, bilgi değiş tokuşu</a:t>
            </a:r>
            <a:endParaRPr kumimoji="0" lang="es-ES" sz="1100" b="0" i="0" u="none" strike="noStrike" kern="1200" cap="none" spc="0" normalizeH="0" baseline="0" noProof="0" dirty="0">
              <a:ln>
                <a:noFill/>
              </a:ln>
              <a:solidFill>
                <a:prstClr val="black"/>
              </a:solidFill>
              <a:effectLst/>
              <a:uLnTx/>
              <a:uFillTx/>
              <a:latin typeface="Calibri"/>
              <a:cs typeface="Arial"/>
            </a:endParaRPr>
          </a:p>
        </p:txBody>
      </p:sp>
      <p:sp>
        <p:nvSpPr>
          <p:cNvPr id="45" name="TextBox 44">
            <a:extLst>
              <a:ext uri="{FF2B5EF4-FFF2-40B4-BE49-F238E27FC236}">
                <a16:creationId xmlns:a16="http://schemas.microsoft.com/office/drawing/2014/main" id="{723F23C3-74C3-4CB6-130F-FA00AD69147C}"/>
              </a:ext>
            </a:extLst>
          </p:cNvPr>
          <p:cNvSpPr txBox="1"/>
          <p:nvPr/>
        </p:nvSpPr>
        <p:spPr>
          <a:xfrm>
            <a:off x="3786642" y="2535660"/>
            <a:ext cx="4505881" cy="26161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100" b="0" i="0" u="none" strike="noStrike" kern="1200" cap="none" spc="0" normalizeH="0" baseline="0" noProof="0" dirty="0">
                <a:ln>
                  <a:noFill/>
                </a:ln>
                <a:solidFill>
                  <a:srgbClr val="231F20"/>
                </a:solidFill>
                <a:effectLst/>
                <a:highlight>
                  <a:srgbClr val="000000">
                    <a:alpha val="0"/>
                  </a:srgbClr>
                </a:highlight>
                <a:uLnTx/>
                <a:uFillTx/>
                <a:latin typeface="Source Sans Pro"/>
                <a:ea typeface="Source Sans Pro"/>
                <a:cs typeface="Source Sans Pro"/>
                <a:sym typeface="Source Sans Pro"/>
              </a:rPr>
              <a:t>Otonom ve bağlantılı taşıtlar</a:t>
            </a:r>
            <a:endParaRPr kumimoji="0" lang="es-ES" sz="1100" b="0" i="0" u="none" strike="noStrike" kern="1200" cap="none" spc="0" normalizeH="0" baseline="0" noProof="0" dirty="0">
              <a:ln>
                <a:noFill/>
              </a:ln>
              <a:solidFill>
                <a:prstClr val="black"/>
              </a:solidFill>
              <a:effectLst/>
              <a:uLnTx/>
              <a:uFillTx/>
              <a:latin typeface="Calibri"/>
              <a:cs typeface="Arial"/>
            </a:endParaRPr>
          </a:p>
        </p:txBody>
      </p:sp>
      <p:sp>
        <p:nvSpPr>
          <p:cNvPr id="46" name="TextBox 34">
            <a:extLst>
              <a:ext uri="{FF2B5EF4-FFF2-40B4-BE49-F238E27FC236}">
                <a16:creationId xmlns:a16="http://schemas.microsoft.com/office/drawing/2014/main" id="{545310E9-BFC6-4029-8581-A274743464BC}"/>
              </a:ext>
            </a:extLst>
          </p:cNvPr>
          <p:cNvSpPr txBox="1"/>
          <p:nvPr/>
        </p:nvSpPr>
        <p:spPr>
          <a:xfrm>
            <a:off x="3786642" y="3153128"/>
            <a:ext cx="4505881" cy="26161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100" b="0" i="0" u="none" strike="noStrike" kern="1200" cap="none" spc="0" normalizeH="0" baseline="0" noProof="0" dirty="0">
                <a:ln>
                  <a:noFill/>
                </a:ln>
                <a:solidFill>
                  <a:srgbClr val="231F20"/>
                </a:solidFill>
                <a:effectLst/>
                <a:highlight>
                  <a:srgbClr val="000000">
                    <a:alpha val="0"/>
                  </a:srgbClr>
                </a:highlight>
                <a:uLnTx/>
                <a:uFillTx/>
                <a:latin typeface="Source Sans Pro"/>
                <a:ea typeface="Source Sans Pro"/>
                <a:cs typeface="Source Sans Pro"/>
                <a:sym typeface="Source Sans Pro"/>
              </a:rPr>
              <a:t>IoT, gerçek zamanlı trafik ve toplu taşıma takibi, Dijital İkiz</a:t>
            </a:r>
            <a:endParaRPr kumimoji="0" lang="es-ES" sz="1100" b="0" i="0" u="none" strike="noStrike" kern="1200" cap="none" spc="0" normalizeH="0" baseline="0" noProof="0" dirty="0">
              <a:ln>
                <a:noFill/>
              </a:ln>
              <a:solidFill>
                <a:prstClr val="black"/>
              </a:solidFill>
              <a:effectLst/>
              <a:uLnTx/>
              <a:uFillTx/>
              <a:latin typeface="Calibri"/>
              <a:cs typeface="Arial"/>
            </a:endParaRPr>
          </a:p>
        </p:txBody>
      </p:sp>
      <p:sp>
        <p:nvSpPr>
          <p:cNvPr id="47" name="TextBox 32">
            <a:extLst>
              <a:ext uri="{FF2B5EF4-FFF2-40B4-BE49-F238E27FC236}">
                <a16:creationId xmlns:a16="http://schemas.microsoft.com/office/drawing/2014/main" id="{EA66785E-3D3F-2011-97DD-19D870D02CB5}"/>
              </a:ext>
            </a:extLst>
          </p:cNvPr>
          <p:cNvSpPr txBox="1"/>
          <p:nvPr/>
        </p:nvSpPr>
        <p:spPr>
          <a:xfrm>
            <a:off x="3786642" y="4890848"/>
            <a:ext cx="2841772" cy="26161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100" b="0" i="0" u="none" strike="noStrike" kern="1200" cap="none" spc="0" normalizeH="0" baseline="0" noProof="0" dirty="0">
                <a:ln>
                  <a:noFill/>
                </a:ln>
                <a:solidFill>
                  <a:srgbClr val="231F20"/>
                </a:solidFill>
                <a:effectLst/>
                <a:highlight>
                  <a:srgbClr val="000000">
                    <a:alpha val="0"/>
                  </a:srgbClr>
                </a:highlight>
                <a:uLnTx/>
                <a:uFillTx/>
                <a:latin typeface="Source Sans Pro"/>
                <a:ea typeface="Source Sans Pro"/>
                <a:cs typeface="Source Sans Pro"/>
                <a:sym typeface="Source Sans Pro"/>
              </a:rPr>
              <a:t>Teslimat dronları</a:t>
            </a:r>
            <a:endParaRPr kumimoji="0" lang="es-ES" sz="1100" b="0" i="0" u="none" strike="noStrike" kern="1200" cap="none" spc="0" normalizeH="0" baseline="0" noProof="0" dirty="0">
              <a:ln>
                <a:noFill/>
              </a:ln>
              <a:solidFill>
                <a:prstClr val="black"/>
              </a:solidFill>
              <a:effectLst/>
              <a:uLnTx/>
              <a:uFillTx/>
              <a:latin typeface="Calibri"/>
              <a:cs typeface="Arial"/>
            </a:endParaRPr>
          </a:p>
        </p:txBody>
      </p:sp>
      <p:sp>
        <p:nvSpPr>
          <p:cNvPr id="48" name="TextBox 32">
            <a:extLst>
              <a:ext uri="{FF2B5EF4-FFF2-40B4-BE49-F238E27FC236}">
                <a16:creationId xmlns:a16="http://schemas.microsoft.com/office/drawing/2014/main" id="{8FE2F11D-5E4D-10E7-25A7-F6B23CD7059C}"/>
              </a:ext>
            </a:extLst>
          </p:cNvPr>
          <p:cNvSpPr txBox="1"/>
          <p:nvPr/>
        </p:nvSpPr>
        <p:spPr>
          <a:xfrm>
            <a:off x="3786642" y="4338197"/>
            <a:ext cx="2841772" cy="261610"/>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100" b="0" i="0" u="none" strike="noStrike" kern="1200" cap="none" spc="0" normalizeH="0" baseline="0" noProof="0" dirty="0">
                <a:ln>
                  <a:noFill/>
                </a:ln>
                <a:solidFill>
                  <a:srgbClr val="231F20"/>
                </a:solidFill>
                <a:effectLst/>
                <a:highlight>
                  <a:srgbClr val="000000">
                    <a:alpha val="0"/>
                  </a:srgbClr>
                </a:highlight>
                <a:uLnTx/>
                <a:uFillTx/>
                <a:latin typeface="Source Sans Pro"/>
                <a:ea typeface="Source Sans Pro"/>
                <a:cs typeface="Source Sans Pro"/>
                <a:sym typeface="Source Sans Pro"/>
              </a:rPr>
              <a:t>Bilgiye dayalı karar verme süreci</a:t>
            </a:r>
            <a:endParaRPr kumimoji="0" lang="es-ES" sz="1100" b="0" i="0" u="none" strike="noStrike" kern="1200" cap="none" spc="0" normalizeH="0" baseline="0" noProof="0" dirty="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32645742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131</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256919" y="1000673"/>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Hareketlilik sorunları ve yıkıcı teknolojilerin kullanım senaryoları</a:t>
            </a:r>
          </a:p>
        </p:txBody>
      </p:sp>
      <p:cxnSp>
        <p:nvCxnSpPr>
          <p:cNvPr id="8" name="Google Shape;193;p8"/>
          <p:cNvCxnSpPr/>
          <p:nvPr/>
        </p:nvCxnSpPr>
        <p:spPr>
          <a:xfrm>
            <a:off x="256919" y="1441783"/>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graphicFrame>
        <p:nvGraphicFramePr>
          <p:cNvPr id="90" name="Table 2">
            <a:extLst>
              <a:ext uri="{FF2B5EF4-FFF2-40B4-BE49-F238E27FC236}">
                <a16:creationId xmlns:a16="http://schemas.microsoft.com/office/drawing/2014/main" id="{F7942D0B-C7F7-DD06-DA4E-415102B8D1CA}"/>
              </a:ext>
            </a:extLst>
          </p:cNvPr>
          <p:cNvGraphicFramePr>
            <a:graphicFrameLocks noGrp="1"/>
          </p:cNvGraphicFramePr>
          <p:nvPr/>
        </p:nvGraphicFramePr>
        <p:xfrm>
          <a:off x="184346" y="1662437"/>
          <a:ext cx="8523768" cy="4645275"/>
        </p:xfrm>
        <a:graphic>
          <a:graphicData uri="http://schemas.openxmlformats.org/drawingml/2006/table">
            <a:tbl>
              <a:tblPr firstRow="1">
                <a:tableStyleId>{9D7B26C5-4107-4FEC-AEDC-1716B250A1EF}</a:tableStyleId>
              </a:tblPr>
              <a:tblGrid>
                <a:gridCol w="2841256">
                  <a:extLst>
                    <a:ext uri="{9D8B030D-6E8A-4147-A177-3AD203B41FA5}">
                      <a16:colId xmlns:a16="http://schemas.microsoft.com/office/drawing/2014/main" val="734976607"/>
                    </a:ext>
                  </a:extLst>
                </a:gridCol>
                <a:gridCol w="2841256">
                  <a:extLst>
                    <a:ext uri="{9D8B030D-6E8A-4147-A177-3AD203B41FA5}">
                      <a16:colId xmlns:a16="http://schemas.microsoft.com/office/drawing/2014/main" val="3650432096"/>
                    </a:ext>
                  </a:extLst>
                </a:gridCol>
                <a:gridCol w="2841256">
                  <a:extLst>
                    <a:ext uri="{9D8B030D-6E8A-4147-A177-3AD203B41FA5}">
                      <a16:colId xmlns:a16="http://schemas.microsoft.com/office/drawing/2014/main" val="3508988704"/>
                    </a:ext>
                  </a:extLst>
                </a:gridCol>
              </a:tblGrid>
              <a:tr h="351273">
                <a:tc>
                  <a:txBody>
                    <a:bodyPr/>
                    <a:lstStyle/>
                    <a:p>
                      <a:pPr algn="ctr" rtl="0"/>
                      <a:r>
                        <a:rPr lang="tr" sz="1600" b="1" i="0" u="none" strike="noStrike" noProof="0" dirty="0">
                          <a:highlight>
                            <a:srgbClr val="000000">
                              <a:alpha val="0"/>
                            </a:srgbClr>
                          </a:highlight>
                          <a:latin typeface="Calibri"/>
                        </a:rPr>
                        <a:t>Paydaş</a:t>
                      </a:r>
                    </a:p>
                  </a:txBody>
                  <a:tcPr/>
                </a:tc>
                <a:tc>
                  <a:txBody>
                    <a:bodyPr/>
                    <a:lstStyle/>
                    <a:p>
                      <a:pPr algn="ctr" rtl="0"/>
                      <a:r>
                        <a:rPr lang="tr" sz="1600" b="1" i="0" u="none" strike="noStrike" noProof="0" dirty="0">
                          <a:highlight>
                            <a:srgbClr val="000000">
                              <a:alpha val="0"/>
                            </a:srgbClr>
                          </a:highlight>
                          <a:latin typeface="Calibri"/>
                        </a:rPr>
                        <a:t>Sorun</a:t>
                      </a:r>
                    </a:p>
                  </a:txBody>
                  <a:tcPr/>
                </a:tc>
                <a:tc>
                  <a:txBody>
                    <a:bodyPr/>
                    <a:lstStyle/>
                    <a:p>
                      <a:pPr algn="ctr" rtl="0"/>
                      <a:r>
                        <a:rPr lang="tr" sz="1600" b="1" i="0" u="none" strike="noStrike" noProof="0" dirty="0">
                          <a:highlight>
                            <a:srgbClr val="000000">
                              <a:alpha val="0"/>
                            </a:srgbClr>
                          </a:highlight>
                          <a:latin typeface="Calibri"/>
                        </a:rPr>
                        <a:t>Potansiyel kullanım senaryosu</a:t>
                      </a:r>
                    </a:p>
                  </a:txBody>
                  <a:tcPr/>
                </a:tc>
                <a:extLst>
                  <a:ext uri="{0D108BD9-81ED-4DB2-BD59-A6C34878D82A}">
                    <a16:rowId xmlns:a16="http://schemas.microsoft.com/office/drawing/2014/main" val="20137832"/>
                  </a:ext>
                </a:extLst>
              </a:tr>
              <a:tr h="1010511">
                <a:tc>
                  <a:txBody>
                    <a:bodyPr/>
                    <a:lstStyle/>
                    <a:p>
                      <a:pPr algn="ctr" rtl="0"/>
                      <a:r>
                        <a:rPr lang="tr" sz="1600" b="1" i="0" u="none" strike="noStrike" noProof="0" dirty="0">
                          <a:highlight>
                            <a:srgbClr val="000000">
                              <a:alpha val="0"/>
                            </a:srgbClr>
                          </a:highlight>
                          <a:latin typeface="Calibri"/>
                        </a:rPr>
                        <a:t>Son kullanıcı</a:t>
                      </a:r>
                    </a:p>
                  </a:txBody>
                  <a:tcPr anchor="ctr">
                    <a:lnB w="12700" cap="flat" cmpd="sng" algn="ctr">
                      <a:solidFill>
                        <a:schemeClr val="tx1"/>
                      </a:solidFill>
                      <a:prstDash val="solid"/>
                      <a:round/>
                      <a:headEnd type="none" w="med" len="med"/>
                      <a:tailEnd type="none" w="med" len="med"/>
                    </a:lnB>
                  </a:tcPr>
                </a:tc>
                <a:tc>
                  <a:txBody>
                    <a:bodyPr/>
                    <a:lstStyle/>
                    <a:p>
                      <a:pPr algn="just" rtl="0"/>
                      <a:r>
                        <a:rPr lang="tr" sz="1400" b="0" i="0" u="none" strike="noStrike" noProof="0" dirty="0">
                          <a:highlight>
                            <a:srgbClr val="000000">
                              <a:alpha val="0"/>
                            </a:srgbClr>
                          </a:highlight>
                          <a:latin typeface="Calibri"/>
                        </a:rPr>
                        <a:t>Daha konforlu yolculuk</a:t>
                      </a:r>
                    </a:p>
                    <a:p>
                      <a:pPr algn="just" rtl="0"/>
                      <a:r>
                        <a:rPr lang="tr" sz="1400" b="0" i="0" u="none" strike="noStrike" noProof="0" dirty="0">
                          <a:highlight>
                            <a:srgbClr val="000000">
                              <a:alpha val="0"/>
                            </a:srgbClr>
                          </a:highlight>
                          <a:latin typeface="Calibri"/>
                        </a:rPr>
                        <a:t>Daha çok bilgiye erişim</a:t>
                      </a:r>
                    </a:p>
                    <a:p>
                      <a:pPr algn="just" rtl="0"/>
                      <a:r>
                        <a:rPr lang="tr" sz="1400" b="0" i="0" u="none" strike="noStrike" noProof="0" dirty="0">
                          <a:highlight>
                            <a:srgbClr val="000000">
                              <a:alpha val="0"/>
                            </a:srgbClr>
                          </a:highlight>
                          <a:latin typeface="Calibri"/>
                        </a:rPr>
                        <a:t>Güvenlik</a:t>
                      </a:r>
                    </a:p>
                  </a:txBody>
                  <a:tcPr anchor="ctr">
                    <a:lnB w="12700" cap="flat" cmpd="sng" algn="ctr">
                      <a:solidFill>
                        <a:schemeClr val="tx1"/>
                      </a:solidFill>
                      <a:prstDash val="solid"/>
                      <a:round/>
                      <a:headEnd type="none" w="med" len="med"/>
                      <a:tailEnd type="none" w="med" len="med"/>
                    </a:lnB>
                  </a:tcPr>
                </a:tc>
                <a:tc>
                  <a:txBody>
                    <a:bodyPr/>
                    <a:lstStyle/>
                    <a:p>
                      <a:pPr algn="just" rtl="0"/>
                      <a:r>
                        <a:rPr lang="tr" sz="1400" b="0" i="0" u="none" strike="noStrike" noProof="0" dirty="0">
                          <a:highlight>
                            <a:srgbClr val="000000">
                              <a:alpha val="0"/>
                            </a:srgbClr>
                          </a:highlight>
                          <a:latin typeface="Calibri"/>
                        </a:rPr>
                        <a:t>Bağlantılı ve otonom taşıtlar</a:t>
                      </a:r>
                    </a:p>
                    <a:p>
                      <a:pPr algn="just" rtl="0"/>
                      <a:r>
                        <a:rPr lang="tr" sz="1400" b="0" i="0" u="none" strike="noStrike" noProof="0" dirty="0">
                          <a:highlight>
                            <a:srgbClr val="000000">
                              <a:alpha val="0"/>
                            </a:srgbClr>
                          </a:highlight>
                          <a:latin typeface="Calibri"/>
                        </a:rPr>
                        <a:t>MaaS (Hizmet olarak mobilite)</a:t>
                      </a:r>
                      <a:endParaRPr lang="en-US" sz="1400" noProof="0" dirty="0"/>
                    </a:p>
                    <a:p>
                      <a:pPr algn="just" rtl="0"/>
                      <a:r>
                        <a:rPr lang="tr" sz="1400" b="0" i="0" u="none" strike="noStrike" noProof="0" dirty="0">
                          <a:highlight>
                            <a:srgbClr val="000000">
                              <a:alpha val="0"/>
                            </a:srgbClr>
                          </a:highlight>
                          <a:latin typeface="Calibri"/>
                        </a:rPr>
                        <a:t>Gerçek zamanlı veri</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3962253"/>
                  </a:ext>
                </a:extLst>
              </a:tr>
              <a:tr h="1010511">
                <a:tc>
                  <a:txBody>
                    <a:bodyPr/>
                    <a:lstStyle/>
                    <a:p>
                      <a:pPr algn="ctr" rtl="0"/>
                      <a:r>
                        <a:rPr lang="tr" sz="1600" b="1" i="0" u="none" strike="noStrike" noProof="0" dirty="0">
                          <a:highlight>
                            <a:srgbClr val="000000">
                              <a:alpha val="0"/>
                            </a:srgbClr>
                          </a:highlight>
                          <a:latin typeface="Calibri"/>
                        </a:rPr>
                        <a:t>İşletme (Toplu taşıma)</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a:r>
                        <a:rPr lang="tr" sz="1400" b="0" i="0" u="none" strike="noStrike" noProof="0" dirty="0">
                          <a:highlight>
                            <a:srgbClr val="000000">
                              <a:alpha val="0"/>
                            </a:srgbClr>
                          </a:highlight>
                          <a:latin typeface="Calibri"/>
                        </a:rPr>
                        <a:t>Rekabet edebilirlik</a:t>
                      </a:r>
                    </a:p>
                    <a:p>
                      <a:pPr algn="just" rtl="0"/>
                      <a:r>
                        <a:rPr lang="tr-TR" sz="1400" b="0" i="0" u="none" strike="noStrike" noProof="0" dirty="0">
                          <a:highlight>
                            <a:srgbClr val="000000">
                              <a:alpha val="0"/>
                            </a:srgbClr>
                          </a:highlight>
                          <a:latin typeface="Calibri"/>
                        </a:rPr>
                        <a:t>M</a:t>
                      </a:r>
                      <a:r>
                        <a:rPr lang="tr" sz="1400" b="0" i="0" u="none" strike="noStrike" noProof="0" dirty="0">
                          <a:highlight>
                            <a:srgbClr val="000000">
                              <a:alpha val="0"/>
                            </a:srgbClr>
                          </a:highlight>
                          <a:latin typeface="Calibri"/>
                        </a:rPr>
                        <a:t>aliyet azaltma</a:t>
                      </a:r>
                    </a:p>
                    <a:p>
                      <a:pPr algn="just" rtl="0"/>
                      <a:r>
                        <a:rPr lang="tr" sz="1400" b="0" i="0" u="none" strike="noStrike" noProof="0" dirty="0">
                          <a:highlight>
                            <a:srgbClr val="000000">
                              <a:alpha val="0"/>
                            </a:srgbClr>
                          </a:highlight>
                          <a:latin typeface="Calibri"/>
                        </a:rPr>
                        <a:t>Bakım</a:t>
                      </a:r>
                    </a:p>
                    <a:p>
                      <a:pPr algn="just" rtl="0"/>
                      <a:r>
                        <a:rPr lang="tr" sz="1400" b="0" i="0" u="none" strike="noStrike" noProof="0" dirty="0">
                          <a:highlight>
                            <a:srgbClr val="000000">
                              <a:alpha val="0"/>
                            </a:srgbClr>
                          </a:highlight>
                          <a:latin typeface="Calibri"/>
                        </a:rPr>
                        <a:t>Kullanıcı deneyimi</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a:r>
                        <a:rPr lang="tr" sz="1400" b="0" i="0" u="none" strike="noStrike" noProof="0" dirty="0">
                          <a:highlight>
                            <a:srgbClr val="000000">
                              <a:alpha val="0"/>
                            </a:srgbClr>
                          </a:highlight>
                          <a:latin typeface="Calibri"/>
                        </a:rPr>
                        <a:t>Makine Öğrenmesi ve Yapay Zeka, Sanal Gerçeklik, Uzaktan Kontrol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763402"/>
                  </a:ext>
                </a:extLst>
              </a:tr>
              <a:tr h="548563">
                <a:tc>
                  <a:txBody>
                    <a:bodyPr/>
                    <a:lstStyle/>
                    <a:p>
                      <a:pPr algn="ctr" rtl="0"/>
                      <a:r>
                        <a:rPr lang="tr" sz="1600" b="1" i="0" u="none" strike="noStrike" noProof="0" dirty="0">
                          <a:highlight>
                            <a:srgbClr val="000000">
                              <a:alpha val="0"/>
                            </a:srgbClr>
                          </a:highlight>
                          <a:latin typeface="Calibri"/>
                        </a:rPr>
                        <a:t>Teknoloji sağlayıcısı</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a:r>
                        <a:rPr lang="tr" sz="1400" b="0" i="0" u="none" strike="noStrike" noProof="0" dirty="0">
                          <a:highlight>
                            <a:srgbClr val="000000">
                              <a:alpha val="0"/>
                            </a:srgbClr>
                          </a:highlight>
                          <a:latin typeface="Calibri"/>
                        </a:rPr>
                        <a:t>Daha iyi ürünler sunabilme</a:t>
                      </a:r>
                    </a:p>
                    <a:p>
                      <a:pPr algn="just" rtl="0"/>
                      <a:r>
                        <a:rPr lang="tr" sz="1400" b="0" i="0" u="none" strike="noStrike" noProof="0" dirty="0">
                          <a:highlight>
                            <a:srgbClr val="000000">
                              <a:alpha val="0"/>
                            </a:srgbClr>
                          </a:highlight>
                          <a:latin typeface="Calibri"/>
                        </a:rPr>
                        <a:t>Gelirin artması</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a:r>
                        <a:rPr lang="tr" sz="1400" b="0" i="0" u="none" strike="noStrike" noProof="0" dirty="0">
                          <a:highlight>
                            <a:srgbClr val="000000">
                              <a:alpha val="0"/>
                            </a:srgbClr>
                          </a:highlight>
                          <a:latin typeface="Calibri"/>
                        </a:rPr>
                        <a:t>Büyük veri</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063943"/>
                  </a:ext>
                </a:extLst>
              </a:tr>
              <a:tr h="779537">
                <a:tc>
                  <a:txBody>
                    <a:bodyPr/>
                    <a:lstStyle/>
                    <a:p>
                      <a:pPr algn="ctr" rtl="0"/>
                      <a:r>
                        <a:rPr lang="tr" sz="1600" b="1" i="0" u="none" strike="noStrike" noProof="0" dirty="0">
                          <a:highlight>
                            <a:srgbClr val="000000">
                              <a:alpha val="0"/>
                            </a:srgbClr>
                          </a:highlight>
                          <a:latin typeface="Calibri"/>
                        </a:rPr>
                        <a:t>Ulaşım otoritesi / plancısı</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a:r>
                        <a:rPr lang="tr" sz="1400" b="0" i="0" u="none" strike="noStrike" noProof="0" dirty="0">
                          <a:highlight>
                            <a:srgbClr val="000000">
                              <a:alpha val="0"/>
                            </a:srgbClr>
                          </a:highlight>
                          <a:latin typeface="Calibri"/>
                        </a:rPr>
                        <a:t>Yolculuk davranışını öngörmeyi sağlayan daha kesin veri (gerçek veri) </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a:r>
                        <a:rPr lang="tr" sz="1400" b="0" i="0" u="none" strike="noStrike" noProof="0" dirty="0">
                          <a:highlight>
                            <a:srgbClr val="000000">
                              <a:alpha val="0"/>
                            </a:srgbClr>
                          </a:highlight>
                          <a:latin typeface="Calibri"/>
                        </a:rPr>
                        <a:t>İşletmelerden alınan büyük veri ve gerçek zamanlı veri</a:t>
                      </a:r>
                    </a:p>
                    <a:p>
                      <a:pPr algn="just" rtl="0"/>
                      <a:r>
                        <a:rPr lang="tr" sz="1400" b="0" i="0" u="none" strike="noStrike" noProof="0" dirty="0">
                          <a:highlight>
                            <a:srgbClr val="000000">
                              <a:alpha val="0"/>
                            </a:srgbClr>
                          </a:highlight>
                          <a:latin typeface="Calibri"/>
                        </a:rPr>
                        <a:t>Dijital ikiz</a:t>
                      </a:r>
                    </a:p>
                    <a:p>
                      <a:pPr algn="just" rtl="0"/>
                      <a:r>
                        <a:rPr lang="tr" sz="1400" b="0" i="0" u="none" strike="noStrike" noProof="0" dirty="0">
                          <a:highlight>
                            <a:srgbClr val="000000">
                              <a:alpha val="0"/>
                            </a:srgbClr>
                          </a:highlight>
                          <a:latin typeface="Calibri"/>
                        </a:rPr>
                        <a:t>Kontrol merkezleri</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5184587"/>
                  </a:ext>
                </a:extLst>
              </a:tr>
              <a:tr h="779537">
                <a:tc>
                  <a:txBody>
                    <a:bodyPr/>
                    <a:lstStyle/>
                    <a:p>
                      <a:pPr algn="ctr" rtl="0"/>
                      <a:r>
                        <a:rPr lang="tr" sz="1600" b="1" i="0" u="none" strike="noStrike" noProof="0" dirty="0">
                          <a:highlight>
                            <a:srgbClr val="000000">
                              <a:alpha val="0"/>
                            </a:srgbClr>
                          </a:highlight>
                          <a:latin typeface="Calibri"/>
                        </a:rPr>
                        <a:t>Toplum</a:t>
                      </a:r>
                    </a:p>
                  </a:txBody>
                  <a:tcPr anchor="ctr">
                    <a:lnT w="12700" cap="flat" cmpd="sng" algn="ctr">
                      <a:solidFill>
                        <a:schemeClr val="tx1"/>
                      </a:solidFill>
                      <a:prstDash val="solid"/>
                      <a:round/>
                      <a:headEnd type="none" w="med" len="med"/>
                      <a:tailEnd type="none" w="med" len="med"/>
                    </a:lnT>
                  </a:tcPr>
                </a:tc>
                <a:tc>
                  <a:txBody>
                    <a:bodyPr/>
                    <a:lstStyle/>
                    <a:p>
                      <a:pPr algn="just" rtl="0"/>
                      <a:r>
                        <a:rPr lang="tr" sz="1400" b="0" i="0" u="none" strike="noStrike" noProof="0" dirty="0">
                          <a:highlight>
                            <a:srgbClr val="000000">
                              <a:alpha val="0"/>
                            </a:srgbClr>
                          </a:highlight>
                          <a:latin typeface="Calibri"/>
                        </a:rPr>
                        <a:t>Daha güvenli ve sürdürülebilir hareketlilik</a:t>
                      </a:r>
                    </a:p>
                  </a:txBody>
                  <a:tcPr anchor="ctr">
                    <a:lnT w="12700" cap="flat" cmpd="sng" algn="ctr">
                      <a:solidFill>
                        <a:schemeClr val="tx1"/>
                      </a:solidFill>
                      <a:prstDash val="solid"/>
                      <a:round/>
                      <a:headEnd type="none" w="med" len="med"/>
                      <a:tailEnd type="none" w="med" len="med"/>
                    </a:lnT>
                  </a:tcPr>
                </a:tc>
                <a:tc>
                  <a:txBody>
                    <a:bodyPr/>
                    <a:lstStyle/>
                    <a:p>
                      <a:pPr algn="just" rtl="0"/>
                      <a:r>
                        <a:rPr lang="tr" sz="1400" b="0" i="0" u="none" strike="noStrike" noProof="0" dirty="0">
                          <a:highlight>
                            <a:srgbClr val="000000">
                              <a:alpha val="0"/>
                            </a:srgbClr>
                          </a:highlight>
                          <a:latin typeface="Calibri"/>
                        </a:rPr>
                        <a:t>Bağlantılı taşıtlar</a:t>
                      </a:r>
                    </a:p>
                    <a:p>
                      <a:pPr algn="just" rtl="0"/>
                      <a:r>
                        <a:rPr lang="tr" sz="1400" b="0" i="0" u="none" strike="noStrike" noProof="0" dirty="0">
                          <a:highlight>
                            <a:srgbClr val="000000">
                              <a:alpha val="0"/>
                            </a:srgbClr>
                          </a:highlight>
                          <a:latin typeface="Calibri"/>
                        </a:rPr>
                        <a:t>Optimize operasyonlar</a:t>
                      </a:r>
                    </a:p>
                    <a:p>
                      <a:pPr algn="just" rtl="0"/>
                      <a:r>
                        <a:rPr lang="tr" sz="1400" b="0" i="0" u="none" strike="noStrike" noProof="0" dirty="0">
                          <a:highlight>
                            <a:srgbClr val="000000">
                              <a:alpha val="0"/>
                            </a:srgbClr>
                          </a:highlight>
                          <a:latin typeface="Calibri"/>
                        </a:rPr>
                        <a:t>Müşterek lojistik</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8427869"/>
                  </a:ext>
                </a:extLst>
              </a:tr>
            </a:tbl>
          </a:graphicData>
        </a:graphic>
      </p:graphicFrame>
    </p:spTree>
    <p:extLst>
      <p:ext uri="{BB962C8B-B14F-4D97-AF65-F5344CB8AC3E}">
        <p14:creationId xmlns:p14="http://schemas.microsoft.com/office/powerpoint/2010/main" val="3608196252"/>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132</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275969" y="891425"/>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Kullanım Senaryosu: Dijital İkizler</a:t>
            </a:r>
          </a:p>
        </p:txBody>
      </p:sp>
      <p:cxnSp>
        <p:nvCxnSpPr>
          <p:cNvPr id="8" name="Google Shape;193;p8"/>
          <p:cNvCxnSpPr/>
          <p:nvPr/>
        </p:nvCxnSpPr>
        <p:spPr>
          <a:xfrm>
            <a:off x="275969" y="1332535"/>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pic>
        <p:nvPicPr>
          <p:cNvPr id="3" name="Picture 2" descr="https://lh6.googleusercontent.com/EwdRPuiHoEQHOAn3y7-3VjN0V4tQBUcAw3stzDUCAWpfZWn9oyvM0gvY2tFMRl7IUHG6honC5zk94jYp85uE0olj2JukJ2n0aXI-JegI2dBgPepYXn4_E6xpSk72sym5NRklB_YJYOI8h4Wd3cOTo4NTusoVcQqNIS2D8H7O3gcYZE1gd3hFNLrHoMpOh1D5vSMl3XnB">
            <a:extLst>
              <a:ext uri="{FF2B5EF4-FFF2-40B4-BE49-F238E27FC236}">
                <a16:creationId xmlns:a16="http://schemas.microsoft.com/office/drawing/2014/main" id="{A60AE609-CB6B-45AF-A083-9EDEF724C87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73608" y="3424541"/>
            <a:ext cx="2689393" cy="29318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s://lh4.googleusercontent.com/7UFmBKgcQvkvwKL3Yzoa4p5-wRGTefs2tFDyydraOz0qxnHAIgASvghkqSZxHzyJvYhQMkXJkwMTBnoJUbbI_7LaxDP-Vr04mjIcFA7Y4JSk-yKY3qRNEVbZhMWqNcATRcfAiCQ8WGVGW5jWy3oqqTCLVcAhJ7nxTbERPFGdx7Bh2idw34zIVRwvZWsgHvwBjAbh2uGO">
            <a:extLst>
              <a:ext uri="{FF2B5EF4-FFF2-40B4-BE49-F238E27FC236}">
                <a16:creationId xmlns:a16="http://schemas.microsoft.com/office/drawing/2014/main" id="{7BCB2261-0A6E-D1EC-8286-083804E68CF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374896" y="3424541"/>
            <a:ext cx="2923116" cy="2931816"/>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1">
            <a:extLst>
              <a:ext uri="{FF2B5EF4-FFF2-40B4-BE49-F238E27FC236}">
                <a16:creationId xmlns:a16="http://schemas.microsoft.com/office/drawing/2014/main" id="{4B9DA973-CAE3-1C55-C0FC-212AAC7AC255}"/>
              </a:ext>
            </a:extLst>
          </p:cNvPr>
          <p:cNvSpPr/>
          <p:nvPr/>
        </p:nvSpPr>
        <p:spPr>
          <a:xfrm>
            <a:off x="186516" y="1459313"/>
            <a:ext cx="8519428" cy="2031325"/>
          </a:xfrm>
          <a:prstGeom prst="rect">
            <a:avLst/>
          </a:prstGeom>
        </p:spPr>
        <p:txBody>
          <a:bodyPr wrap="square">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Dijital İkiz modelleri</a:t>
            </a: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 liman alanının geometrik, tasarımsal ve çevresel parametrelerin de birebir yansıtıldığı sanal ve matematiksel bir kopyadır (Wang, et al., 2021). Dijital ikizler günümüzde 4G genişbandının yönetebildiği ve iletebildiği veri seviyesi ile sınırlıdır. 5G teknolojisi ise verinin </a:t>
            </a:r>
            <a:r>
              <a:rPr kumimoji="0" lang="tr" sz="1800" b="1"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gerçek zamanlı </a:t>
            </a: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olarak aktarımına izin verdiğinden, modellerin liman ulaşımı ve operasyonlarını </a:t>
            </a:r>
            <a:r>
              <a:rPr kumimoji="0" lang="tr" sz="1800" b="1"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kontrol etmesine, görsel etkileşimine, gözlemlenmesine ve yönetimine </a:t>
            </a: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olanak sağlar. Son olarak, dijital ikizler 2030 yılında liman operasyonlarının tamamen otomatize edilmesini sağlayabilir (Rotterdam Ports Authority, 2019).</a:t>
            </a:r>
            <a:endParaRPr kumimoji="0" lang="en-US" sz="1800" b="0" i="0" u="none" strike="noStrike" kern="1200" cap="none" spc="0" normalizeH="0" baseline="0" noProof="0" dirty="0">
              <a:ln>
                <a:noFill/>
              </a:ln>
              <a:solidFill>
                <a:prstClr val="black"/>
              </a:solidFill>
              <a:effectLst/>
              <a:uLnTx/>
              <a:uFillTx/>
              <a:latin typeface="Calibri"/>
              <a:cs typeface="Arial"/>
            </a:endParaRPr>
          </a:p>
        </p:txBody>
      </p:sp>
      <p:sp>
        <p:nvSpPr>
          <p:cNvPr id="9" name="Rectángulo 5">
            <a:extLst>
              <a:ext uri="{FF2B5EF4-FFF2-40B4-BE49-F238E27FC236}">
                <a16:creationId xmlns:a16="http://schemas.microsoft.com/office/drawing/2014/main" id="{FA0D17B3-F2CD-44FF-CC93-0D95C985A50C}"/>
              </a:ext>
            </a:extLst>
          </p:cNvPr>
          <p:cNvSpPr/>
          <p:nvPr/>
        </p:nvSpPr>
        <p:spPr>
          <a:xfrm>
            <a:off x="366290" y="4325032"/>
            <a:ext cx="1688124" cy="5124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a:ln>
                  <a:noFill/>
                </a:ln>
                <a:solidFill>
                  <a:prstClr val="white"/>
                </a:solidFill>
                <a:effectLst/>
                <a:highlight>
                  <a:srgbClr val="000000">
                    <a:alpha val="0"/>
                  </a:srgbClr>
                </a:highlight>
                <a:uLnTx/>
                <a:uFillTx/>
                <a:latin typeface="Calibri"/>
                <a:cs typeface="Arial"/>
              </a:rPr>
              <a:t>Monitoring</a:t>
            </a:r>
            <a:endParaRPr kumimoji="0" lang="en-US" sz="1800" b="1" i="0" u="none" strike="noStrike" kern="1200" cap="none" spc="0" normalizeH="0" baseline="0" noProof="0">
              <a:ln>
                <a:noFill/>
              </a:ln>
              <a:solidFill>
                <a:prstClr val="white"/>
              </a:solidFill>
              <a:effectLst/>
              <a:uLnTx/>
              <a:uFillTx/>
              <a:latin typeface="Calibri"/>
              <a:cs typeface="Arial"/>
            </a:endParaRPr>
          </a:p>
        </p:txBody>
      </p:sp>
      <p:sp>
        <p:nvSpPr>
          <p:cNvPr id="10" name="Rectángulo 9">
            <a:extLst>
              <a:ext uri="{FF2B5EF4-FFF2-40B4-BE49-F238E27FC236}">
                <a16:creationId xmlns:a16="http://schemas.microsoft.com/office/drawing/2014/main" id="{B6BBCD0F-77B5-D675-38B0-53B81BDDF5DC}"/>
              </a:ext>
            </a:extLst>
          </p:cNvPr>
          <p:cNvSpPr/>
          <p:nvPr/>
        </p:nvSpPr>
        <p:spPr>
          <a:xfrm>
            <a:off x="366290" y="5204263"/>
            <a:ext cx="1688124" cy="51246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a:ln>
                  <a:noFill/>
                </a:ln>
                <a:solidFill>
                  <a:prstClr val="white"/>
                </a:solidFill>
                <a:effectLst/>
                <a:highlight>
                  <a:srgbClr val="000000">
                    <a:alpha val="0"/>
                  </a:srgbClr>
                </a:highlight>
                <a:uLnTx/>
                <a:uFillTx/>
                <a:latin typeface="Calibri"/>
                <a:cs typeface="Arial"/>
              </a:rPr>
              <a:t>Interoperability</a:t>
            </a:r>
            <a:endParaRPr kumimoji="0" lang="en-US" sz="1800" b="1" i="0" u="none" strike="noStrike" kern="1200" cap="none" spc="0" normalizeH="0" baseline="0" noProof="0">
              <a:ln>
                <a:noFill/>
              </a:ln>
              <a:solidFill>
                <a:prstClr val="white"/>
              </a:solidFill>
              <a:effectLst/>
              <a:uLnTx/>
              <a:uFillTx/>
              <a:latin typeface="Calibri"/>
              <a:cs typeface="Arial"/>
            </a:endParaRPr>
          </a:p>
        </p:txBody>
      </p:sp>
    </p:spTree>
    <p:extLst>
      <p:ext uri="{BB962C8B-B14F-4D97-AF65-F5344CB8AC3E}">
        <p14:creationId xmlns:p14="http://schemas.microsoft.com/office/powerpoint/2010/main" val="284613941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133</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275969" y="891425"/>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Kullanım senaryosu: Dijital İkizler</a:t>
            </a:r>
          </a:p>
        </p:txBody>
      </p:sp>
      <p:cxnSp>
        <p:nvCxnSpPr>
          <p:cNvPr id="8" name="Google Shape;193;p8"/>
          <p:cNvCxnSpPr/>
          <p:nvPr/>
        </p:nvCxnSpPr>
        <p:spPr>
          <a:xfrm>
            <a:off x="275969" y="1332535"/>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sp>
        <p:nvSpPr>
          <p:cNvPr id="6" name="Rectángulo 1">
            <a:extLst>
              <a:ext uri="{FF2B5EF4-FFF2-40B4-BE49-F238E27FC236}">
                <a16:creationId xmlns:a16="http://schemas.microsoft.com/office/drawing/2014/main" id="{4B9DA973-CAE3-1C55-C0FC-212AAC7AC255}"/>
              </a:ext>
            </a:extLst>
          </p:cNvPr>
          <p:cNvSpPr/>
          <p:nvPr/>
        </p:nvSpPr>
        <p:spPr>
          <a:xfrm>
            <a:off x="275969" y="1573928"/>
            <a:ext cx="8519428" cy="4278094"/>
          </a:xfrm>
          <a:prstGeom prst="rect">
            <a:avLst/>
          </a:prstGeom>
        </p:spPr>
        <p:txBody>
          <a:bodyPr wrap="square">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Seviye 1: Betimleyici İkiz</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400" b="0"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İkiz, sistemin sanal biçimde ifade edilmesini sağlar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Seviye 2: Bilgilendirici İkiz</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400" b="0"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İkiz, sistemden sensör verilerini yakalar ve toplulaştırır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Source Sans Pro" panose="020B0503030403020204" pitchFamily="34" charset="0"/>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Seviye 3: Tahmin Edici İkiz</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4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İkiz, sensör verisini işleyip tahminlerde bulunabilir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Seviye 4: Bütünleşik İkiz</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4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İkiz, hem sistemi simüle edebilir hem de «bu durumda ne olur» sorularına cevap verebilir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cs typeface="Aria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800" b="1" i="0" u="none" strike="noStrike" kern="1200" cap="none" spc="0" normalizeH="0" baseline="0" noProof="0" dirty="0">
                <a:ln>
                  <a:noFill/>
                </a:ln>
                <a:solidFill>
                  <a:prstClr val="black"/>
                </a:solidFill>
                <a:effectLst/>
                <a:highlight>
                  <a:srgbClr val="000000">
                    <a:alpha val="0"/>
                  </a:srgbClr>
                </a:highlight>
                <a:uLnTx/>
                <a:uFillTx/>
                <a:latin typeface="Source Sans Pro"/>
                <a:cs typeface="Arial"/>
              </a:rPr>
              <a:t>Seviye 5: Otonom İkiz</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 sz="14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İkiz, bu seviyede öğrenme ve otonom biçimde karar alabilme becerisindedir</a:t>
            </a:r>
          </a:p>
        </p:txBody>
      </p:sp>
    </p:spTree>
    <p:extLst>
      <p:ext uri="{BB962C8B-B14F-4D97-AF65-F5344CB8AC3E}">
        <p14:creationId xmlns:p14="http://schemas.microsoft.com/office/powerpoint/2010/main" val="183872133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134</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262717" y="993381"/>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Örnek: Barcelona Limanı’nda Dijital İkiz konsepti</a:t>
            </a:r>
          </a:p>
        </p:txBody>
      </p:sp>
      <p:cxnSp>
        <p:nvCxnSpPr>
          <p:cNvPr id="8" name="Google Shape;193;p8"/>
          <p:cNvCxnSpPr/>
          <p:nvPr/>
        </p:nvCxnSpPr>
        <p:spPr>
          <a:xfrm>
            <a:off x="262717" y="1434491"/>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pic>
        <p:nvPicPr>
          <p:cNvPr id="4" name="Picture 3">
            <a:extLst>
              <a:ext uri="{FF2B5EF4-FFF2-40B4-BE49-F238E27FC236}">
                <a16:creationId xmlns:a16="http://schemas.microsoft.com/office/drawing/2014/main" id="{AC1F8E69-BF42-6C95-AB8B-F6ED6EC278B8}"/>
              </a:ext>
            </a:extLst>
          </p:cNvPr>
          <p:cNvPicPr>
            <a:picLocks noChangeAspect="1"/>
          </p:cNvPicPr>
          <p:nvPr/>
        </p:nvPicPr>
        <p:blipFill>
          <a:blip r:embed="rId3"/>
          <a:stretch>
            <a:fillRect/>
          </a:stretch>
        </p:blipFill>
        <p:spPr>
          <a:xfrm>
            <a:off x="0" y="1798092"/>
            <a:ext cx="9144000" cy="3261815"/>
          </a:xfrm>
          <a:prstGeom prst="rect">
            <a:avLst/>
          </a:prstGeom>
        </p:spPr>
      </p:pic>
    </p:spTree>
    <p:extLst>
      <p:ext uri="{BB962C8B-B14F-4D97-AF65-F5344CB8AC3E}">
        <p14:creationId xmlns:p14="http://schemas.microsoft.com/office/powerpoint/2010/main" val="413307645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135</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275969" y="1032623"/>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Örnek: Barcelona Limanı’nda devam eden Dijital İkiz konsepti</a:t>
            </a:r>
          </a:p>
        </p:txBody>
      </p:sp>
      <p:cxnSp>
        <p:nvCxnSpPr>
          <p:cNvPr id="8" name="Google Shape;193;p8"/>
          <p:cNvCxnSpPr/>
          <p:nvPr/>
        </p:nvCxnSpPr>
        <p:spPr>
          <a:xfrm>
            <a:off x="275969" y="1473733"/>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pic>
        <p:nvPicPr>
          <p:cNvPr id="6" name="Picture 5">
            <a:extLst>
              <a:ext uri="{FF2B5EF4-FFF2-40B4-BE49-F238E27FC236}">
                <a16:creationId xmlns:a16="http://schemas.microsoft.com/office/drawing/2014/main" id="{9194F1FA-A1F6-B618-2A35-8794EC06BB41}"/>
              </a:ext>
            </a:extLst>
          </p:cNvPr>
          <p:cNvPicPr>
            <a:picLocks noChangeAspect="1"/>
          </p:cNvPicPr>
          <p:nvPr/>
        </p:nvPicPr>
        <p:blipFill>
          <a:blip r:embed="rId3"/>
          <a:stretch>
            <a:fillRect/>
          </a:stretch>
        </p:blipFill>
        <p:spPr>
          <a:xfrm>
            <a:off x="275969" y="2232999"/>
            <a:ext cx="2414101" cy="3580531"/>
          </a:xfrm>
          <a:prstGeom prst="rect">
            <a:avLst/>
          </a:prstGeom>
        </p:spPr>
      </p:pic>
      <p:pic>
        <p:nvPicPr>
          <p:cNvPr id="10" name="Picture 9">
            <a:extLst>
              <a:ext uri="{FF2B5EF4-FFF2-40B4-BE49-F238E27FC236}">
                <a16:creationId xmlns:a16="http://schemas.microsoft.com/office/drawing/2014/main" id="{DA5B36A7-5B28-154F-0DBF-BB3A0EE228F9}"/>
              </a:ext>
            </a:extLst>
          </p:cNvPr>
          <p:cNvPicPr>
            <a:picLocks noChangeAspect="1"/>
          </p:cNvPicPr>
          <p:nvPr/>
        </p:nvPicPr>
        <p:blipFill>
          <a:blip r:embed="rId4"/>
          <a:stretch>
            <a:fillRect/>
          </a:stretch>
        </p:blipFill>
        <p:spPr>
          <a:xfrm>
            <a:off x="2771520" y="2235569"/>
            <a:ext cx="2666596" cy="3553206"/>
          </a:xfrm>
          <a:prstGeom prst="rect">
            <a:avLst/>
          </a:prstGeom>
        </p:spPr>
      </p:pic>
      <p:pic>
        <p:nvPicPr>
          <p:cNvPr id="12" name="Imagen 19">
            <a:extLst>
              <a:ext uri="{FF2B5EF4-FFF2-40B4-BE49-F238E27FC236}">
                <a16:creationId xmlns:a16="http://schemas.microsoft.com/office/drawing/2014/main" id="{848B63A6-D671-9F0B-5768-E0C125DC3C76}"/>
              </a:ext>
            </a:extLst>
          </p:cNvPr>
          <p:cNvPicPr>
            <a:picLocks noChangeAspect="1"/>
          </p:cNvPicPr>
          <p:nvPr/>
        </p:nvPicPr>
        <p:blipFill>
          <a:blip r:embed="rId5"/>
          <a:stretch>
            <a:fillRect/>
          </a:stretch>
        </p:blipFill>
        <p:spPr>
          <a:xfrm>
            <a:off x="5519566" y="2233000"/>
            <a:ext cx="3491656" cy="3592377"/>
          </a:xfrm>
          <a:prstGeom prst="rect">
            <a:avLst/>
          </a:prstGeom>
        </p:spPr>
      </p:pic>
    </p:spTree>
    <p:extLst>
      <p:ext uri="{BB962C8B-B14F-4D97-AF65-F5344CB8AC3E}">
        <p14:creationId xmlns:p14="http://schemas.microsoft.com/office/powerpoint/2010/main" val="233811131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136</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80913" y="906886"/>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Kullanım senaryosu: Bağlantılı kavşak</a:t>
            </a:r>
          </a:p>
        </p:txBody>
      </p:sp>
      <p:cxnSp>
        <p:nvCxnSpPr>
          <p:cNvPr id="8" name="Google Shape;193;p8"/>
          <p:cNvCxnSpPr/>
          <p:nvPr/>
        </p:nvCxnSpPr>
        <p:spPr>
          <a:xfrm>
            <a:off x="380913" y="1347996"/>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sp>
        <p:nvSpPr>
          <p:cNvPr id="11" name="Rectángulo 5">
            <a:extLst>
              <a:ext uri="{FF2B5EF4-FFF2-40B4-BE49-F238E27FC236}">
                <a16:creationId xmlns:a16="http://schemas.microsoft.com/office/drawing/2014/main" id="{97BC7518-76A9-49B3-49F7-C16A969C6902}"/>
              </a:ext>
            </a:extLst>
          </p:cNvPr>
          <p:cNvSpPr/>
          <p:nvPr/>
        </p:nvSpPr>
        <p:spPr>
          <a:xfrm>
            <a:off x="425973" y="1636185"/>
            <a:ext cx="3901497" cy="1477328"/>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Bağlantılı taşıtların iki ana rolü:</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V2X (araçtan her şeye) bağlantısı ile kavşak kapasitesi artabilir mi?</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Güvenlik</a:t>
            </a:r>
          </a:p>
        </p:txBody>
      </p:sp>
      <p:pic>
        <p:nvPicPr>
          <p:cNvPr id="12" name="Picture 2" descr="https://www.arup.com/-/media/arup/images/perspectives/themes/transport/behind-the-hype-around-connected-and-autonomous-vehicles/autonomous-vehicles-at-intersection_istock2000x1125.jpg?h=1125&amp;w=2000&amp;hash=B21D8D11CBEB4E44D472AC4173870DAB">
            <a:extLst>
              <a:ext uri="{FF2B5EF4-FFF2-40B4-BE49-F238E27FC236}">
                <a16:creationId xmlns:a16="http://schemas.microsoft.com/office/drawing/2014/main" id="{9888A0D3-305A-1B91-2023-32862E8DFCD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68129" y="1380039"/>
            <a:ext cx="3789591" cy="21316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2918D7A-A6C1-A91F-857D-571D1AE91DF6}"/>
              </a:ext>
            </a:extLst>
          </p:cNvPr>
          <p:cNvPicPr>
            <a:picLocks noChangeAspect="1"/>
          </p:cNvPicPr>
          <p:nvPr/>
        </p:nvPicPr>
        <p:blipFill>
          <a:blip r:embed="rId4"/>
          <a:stretch>
            <a:fillRect/>
          </a:stretch>
        </p:blipFill>
        <p:spPr>
          <a:xfrm>
            <a:off x="5315509" y="4211112"/>
            <a:ext cx="3452420" cy="2204031"/>
          </a:xfrm>
          <a:prstGeom prst="rect">
            <a:avLst/>
          </a:prstGeom>
        </p:spPr>
      </p:pic>
      <p:sp>
        <p:nvSpPr>
          <p:cNvPr id="15" name="Rectángulo 5">
            <a:extLst>
              <a:ext uri="{FF2B5EF4-FFF2-40B4-BE49-F238E27FC236}">
                <a16:creationId xmlns:a16="http://schemas.microsoft.com/office/drawing/2014/main" id="{89D4A664-AEFC-9B99-D7A2-3DAFE1802EB7}"/>
              </a:ext>
            </a:extLst>
          </p:cNvPr>
          <p:cNvSpPr/>
          <p:nvPr/>
        </p:nvSpPr>
        <p:spPr>
          <a:xfrm>
            <a:off x="5068129" y="3587703"/>
            <a:ext cx="3947181" cy="646331"/>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V2I (İnsanları tespit edebilen araçtan altyapıya uygulaması)</a:t>
            </a:r>
          </a:p>
        </p:txBody>
      </p:sp>
      <p:pic>
        <p:nvPicPr>
          <p:cNvPr id="17" name="Picture 16">
            <a:extLst>
              <a:ext uri="{FF2B5EF4-FFF2-40B4-BE49-F238E27FC236}">
                <a16:creationId xmlns:a16="http://schemas.microsoft.com/office/drawing/2014/main" id="{CFC03872-5FAC-1545-50EE-060407AE8B13}"/>
              </a:ext>
            </a:extLst>
          </p:cNvPr>
          <p:cNvPicPr>
            <a:picLocks noChangeAspect="1"/>
          </p:cNvPicPr>
          <p:nvPr/>
        </p:nvPicPr>
        <p:blipFill>
          <a:blip r:embed="rId5"/>
          <a:stretch>
            <a:fillRect/>
          </a:stretch>
        </p:blipFill>
        <p:spPr>
          <a:xfrm>
            <a:off x="390297" y="4213203"/>
            <a:ext cx="3947181" cy="2205003"/>
          </a:xfrm>
          <a:prstGeom prst="rect">
            <a:avLst/>
          </a:prstGeom>
        </p:spPr>
      </p:pic>
      <p:sp>
        <p:nvSpPr>
          <p:cNvPr id="18" name="Rectángulo 5">
            <a:extLst>
              <a:ext uri="{FF2B5EF4-FFF2-40B4-BE49-F238E27FC236}">
                <a16:creationId xmlns:a16="http://schemas.microsoft.com/office/drawing/2014/main" id="{BA578B1E-6BC4-3F15-E056-0379EBDBF36C}"/>
              </a:ext>
            </a:extLst>
          </p:cNvPr>
          <p:cNvSpPr/>
          <p:nvPr/>
        </p:nvSpPr>
        <p:spPr>
          <a:xfrm>
            <a:off x="460509" y="3587702"/>
            <a:ext cx="3947181" cy="646331"/>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800" b="0" i="0" u="none" strike="noStrike" kern="1200" cap="none" spc="0" normalizeH="0" baseline="0" noProof="0" dirty="0">
                <a:ln>
                  <a:noFill/>
                </a:ln>
                <a:solidFill>
                  <a:prstClr val="black"/>
                </a:solidFill>
                <a:effectLst/>
                <a:highlight>
                  <a:srgbClr val="000000">
                    <a:alpha val="0"/>
                  </a:srgbClr>
                </a:highlight>
                <a:uLnTx/>
                <a:uFillTx/>
                <a:latin typeface="Calibri"/>
                <a:cs typeface="Arial"/>
              </a:rPr>
              <a:t>V2V (Araçtan araca, bu örnekte araçtan bisiklete)</a:t>
            </a:r>
          </a:p>
        </p:txBody>
      </p:sp>
    </p:spTree>
    <p:extLst>
      <p:ext uri="{BB962C8B-B14F-4D97-AF65-F5344CB8AC3E}">
        <p14:creationId xmlns:p14="http://schemas.microsoft.com/office/powerpoint/2010/main" val="162968232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137</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80913" y="906886"/>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Kullanım senaryosu : Kontrol merkezi</a:t>
            </a:r>
            <a:endParaRPr kumimoji="0" lang="en-GB" sz="1950" b="1" i="0" u="none" strike="noStrike" kern="1200" cap="none" spc="0" normalizeH="0" baseline="0" noProof="0" dirty="0">
              <a:ln>
                <a:noFill/>
              </a:ln>
              <a:solidFill>
                <a:prstClr val="black"/>
              </a:solidFill>
              <a:effectLst/>
              <a:uLnTx/>
              <a:uFillTx/>
              <a:latin typeface="Source Sans Pro" charset="0"/>
              <a:ea typeface="Source Sans Pro" charset="0"/>
              <a:cs typeface="Source Sans Pro" charset="0"/>
              <a:sym typeface="Source Sans Pro" charset="0"/>
            </a:endParaRPr>
          </a:p>
        </p:txBody>
      </p:sp>
      <p:cxnSp>
        <p:nvCxnSpPr>
          <p:cNvPr id="8" name="Google Shape;193;p8"/>
          <p:cNvCxnSpPr/>
          <p:nvPr/>
        </p:nvCxnSpPr>
        <p:spPr>
          <a:xfrm>
            <a:off x="380913" y="1347996"/>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grpSp>
        <p:nvGrpSpPr>
          <p:cNvPr id="3" name="Agrupa 64">
            <a:extLst>
              <a:ext uri="{FF2B5EF4-FFF2-40B4-BE49-F238E27FC236}">
                <a16:creationId xmlns:a16="http://schemas.microsoft.com/office/drawing/2014/main" id="{99D5AD1C-7808-99CE-1DEE-E9406EE36709}"/>
              </a:ext>
            </a:extLst>
          </p:cNvPr>
          <p:cNvGrpSpPr/>
          <p:nvPr/>
        </p:nvGrpSpPr>
        <p:grpSpPr>
          <a:xfrm>
            <a:off x="353475" y="1467784"/>
            <a:ext cx="8319198" cy="4748911"/>
            <a:chOff x="1422082" y="1170622"/>
            <a:chExt cx="8319198" cy="4748911"/>
          </a:xfrm>
        </p:grpSpPr>
        <p:sp>
          <p:nvSpPr>
            <p:cNvPr id="4" name="object 7">
              <a:extLst>
                <a:ext uri="{FF2B5EF4-FFF2-40B4-BE49-F238E27FC236}">
                  <a16:creationId xmlns:a16="http://schemas.microsoft.com/office/drawing/2014/main" id="{AD28E312-0F5E-ADDC-B4DE-CBF29EA2978E}"/>
                </a:ext>
              </a:extLst>
            </p:cNvPr>
            <p:cNvSpPr/>
            <p:nvPr/>
          </p:nvSpPr>
          <p:spPr>
            <a:xfrm>
              <a:off x="1442465" y="4741926"/>
              <a:ext cx="6784975" cy="1164590"/>
            </a:xfrm>
            <a:custGeom>
              <a:avLst/>
              <a:gdLst/>
              <a:ahLst/>
              <a:cxnLst/>
              <a:rect l="l" t="t" r="r" b="b"/>
              <a:pathLst>
                <a:path w="6784975" h="1164589">
                  <a:moveTo>
                    <a:pt x="6784848" y="0"/>
                  </a:moveTo>
                  <a:lnTo>
                    <a:pt x="0" y="0"/>
                  </a:lnTo>
                  <a:lnTo>
                    <a:pt x="0" y="1164336"/>
                  </a:lnTo>
                  <a:lnTo>
                    <a:pt x="6784848" y="1164336"/>
                  </a:lnTo>
                  <a:lnTo>
                    <a:pt x="6784848" y="0"/>
                  </a:lnTo>
                  <a:close/>
                </a:path>
              </a:pathLst>
            </a:custGeom>
            <a:solidFill>
              <a:srgbClr val="011A28">
                <a:alpha val="83135"/>
              </a:srgb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sp>
          <p:nvSpPr>
            <p:cNvPr id="6" name="object 9">
              <a:extLst>
                <a:ext uri="{FF2B5EF4-FFF2-40B4-BE49-F238E27FC236}">
                  <a16:creationId xmlns:a16="http://schemas.microsoft.com/office/drawing/2014/main" id="{EF212995-62DF-B500-E8B1-28345A4AE449}"/>
                </a:ext>
              </a:extLst>
            </p:cNvPr>
            <p:cNvSpPr/>
            <p:nvPr/>
          </p:nvSpPr>
          <p:spPr>
            <a:xfrm>
              <a:off x="5706618" y="1191005"/>
              <a:ext cx="1262380" cy="3385185"/>
            </a:xfrm>
            <a:custGeom>
              <a:avLst/>
              <a:gdLst/>
              <a:ahLst/>
              <a:cxnLst/>
              <a:rect l="l" t="t" r="r" b="b"/>
              <a:pathLst>
                <a:path w="1262379" h="3385185">
                  <a:moveTo>
                    <a:pt x="1261871" y="0"/>
                  </a:moveTo>
                  <a:lnTo>
                    <a:pt x="0" y="0"/>
                  </a:lnTo>
                  <a:lnTo>
                    <a:pt x="0" y="3384804"/>
                  </a:lnTo>
                  <a:lnTo>
                    <a:pt x="1261871" y="3384804"/>
                  </a:lnTo>
                  <a:lnTo>
                    <a:pt x="1261871" y="0"/>
                  </a:lnTo>
                  <a:close/>
                </a:path>
              </a:pathLst>
            </a:custGeom>
            <a:solidFill>
              <a:srgbClr val="011A28">
                <a:alpha val="83135"/>
              </a:srgb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sp>
          <p:nvSpPr>
            <p:cNvPr id="9" name="object 12">
              <a:extLst>
                <a:ext uri="{FF2B5EF4-FFF2-40B4-BE49-F238E27FC236}">
                  <a16:creationId xmlns:a16="http://schemas.microsoft.com/office/drawing/2014/main" id="{D040CFA8-EAAD-5706-807D-AAA0C5437F4D}"/>
                </a:ext>
              </a:extLst>
            </p:cNvPr>
            <p:cNvSpPr txBox="1"/>
            <p:nvPr/>
          </p:nvSpPr>
          <p:spPr>
            <a:xfrm>
              <a:off x="5861939" y="1372615"/>
              <a:ext cx="883919" cy="391160"/>
            </a:xfrm>
            <a:prstGeom prst="rect">
              <a:avLst/>
            </a:prstGeom>
          </p:spPr>
          <p:txBody>
            <a:bodyPr vert="horz" wrap="square" lIns="0" tIns="12700" rIns="0" bIns="0" rtlCol="0">
              <a:no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tr" sz="2400" b="0" i="0" u="none" strike="noStrike" kern="1200" cap="none" spc="-225" normalizeH="0" baseline="0" noProof="0">
                  <a:ln>
                    <a:noFill/>
                  </a:ln>
                  <a:solidFill>
                    <a:srgbClr val="FFFFFF"/>
                  </a:solidFill>
                  <a:effectLst/>
                  <a:highlight>
                    <a:srgbClr val="000000">
                      <a:alpha val="0"/>
                    </a:srgbClr>
                  </a:highlight>
                  <a:uLnTx/>
                  <a:uFillTx/>
                  <a:latin typeface="Calibri"/>
                  <a:cs typeface="Calibri"/>
                </a:rPr>
                <a:t>Telesto</a:t>
              </a:r>
              <a:endParaRPr kumimoji="0" sz="2400" b="0" i="0" u="none" strike="noStrike" kern="1200" cap="none" spc="0" normalizeH="0" baseline="0" noProof="0">
                <a:ln>
                  <a:noFill/>
                </a:ln>
                <a:solidFill>
                  <a:prstClr val="black"/>
                </a:solidFill>
                <a:effectLst/>
                <a:uLnTx/>
                <a:uFillTx/>
                <a:latin typeface="Calibri"/>
                <a:cs typeface="Calibri"/>
              </a:endParaRPr>
            </a:p>
          </p:txBody>
        </p:sp>
        <p:grpSp>
          <p:nvGrpSpPr>
            <p:cNvPr id="13" name="object 14">
              <a:extLst>
                <a:ext uri="{FF2B5EF4-FFF2-40B4-BE49-F238E27FC236}">
                  <a16:creationId xmlns:a16="http://schemas.microsoft.com/office/drawing/2014/main" id="{298BF093-8787-84FD-C0B2-2782A58B9CA0}"/>
                </a:ext>
              </a:extLst>
            </p:cNvPr>
            <p:cNvGrpSpPr/>
            <p:nvPr/>
          </p:nvGrpSpPr>
          <p:grpSpPr>
            <a:xfrm>
              <a:off x="1422082" y="1176718"/>
              <a:ext cx="1368425" cy="3413760"/>
              <a:chOff x="1422082" y="1176718"/>
              <a:chExt cx="1368425" cy="3413760"/>
            </a:xfrm>
          </p:grpSpPr>
          <p:sp>
            <p:nvSpPr>
              <p:cNvPr id="62" name="object 15">
                <a:extLst>
                  <a:ext uri="{FF2B5EF4-FFF2-40B4-BE49-F238E27FC236}">
                    <a16:creationId xmlns:a16="http://schemas.microsoft.com/office/drawing/2014/main" id="{23D6080E-4EC1-49C0-21F0-FB3CA6991E2B}"/>
                  </a:ext>
                </a:extLst>
              </p:cNvPr>
              <p:cNvSpPr/>
              <p:nvPr/>
            </p:nvSpPr>
            <p:spPr>
              <a:xfrm>
                <a:off x="1436369" y="1191005"/>
                <a:ext cx="1339850" cy="3385185"/>
              </a:xfrm>
              <a:custGeom>
                <a:avLst/>
                <a:gdLst/>
                <a:ahLst/>
                <a:cxnLst/>
                <a:rect l="l" t="t" r="r" b="b"/>
                <a:pathLst>
                  <a:path w="1339850" h="3385185">
                    <a:moveTo>
                      <a:pt x="1339595" y="0"/>
                    </a:moveTo>
                    <a:lnTo>
                      <a:pt x="0" y="0"/>
                    </a:lnTo>
                    <a:lnTo>
                      <a:pt x="0" y="3384804"/>
                    </a:lnTo>
                    <a:lnTo>
                      <a:pt x="1339595" y="3384804"/>
                    </a:lnTo>
                    <a:lnTo>
                      <a:pt x="1339595" y="0"/>
                    </a:lnTo>
                    <a:close/>
                  </a:path>
                </a:pathLst>
              </a:custGeom>
              <a:solidFill>
                <a:srgbClr val="011A28">
                  <a:alpha val="83135"/>
                </a:srgb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sp>
            <p:nvSpPr>
              <p:cNvPr id="63" name="object 16">
                <a:extLst>
                  <a:ext uri="{FF2B5EF4-FFF2-40B4-BE49-F238E27FC236}">
                    <a16:creationId xmlns:a16="http://schemas.microsoft.com/office/drawing/2014/main" id="{919BC77E-37E6-EA89-B7FD-0885373F76E6}"/>
                  </a:ext>
                </a:extLst>
              </p:cNvPr>
              <p:cNvSpPr/>
              <p:nvPr/>
            </p:nvSpPr>
            <p:spPr>
              <a:xfrm>
                <a:off x="1436369" y="1191005"/>
                <a:ext cx="1339850" cy="3385185"/>
              </a:xfrm>
              <a:custGeom>
                <a:avLst/>
                <a:gdLst/>
                <a:ahLst/>
                <a:cxnLst/>
                <a:rect l="l" t="t" r="r" b="b"/>
                <a:pathLst>
                  <a:path w="1339850" h="3385185">
                    <a:moveTo>
                      <a:pt x="0" y="3384804"/>
                    </a:moveTo>
                    <a:lnTo>
                      <a:pt x="1339595" y="3384804"/>
                    </a:lnTo>
                    <a:lnTo>
                      <a:pt x="1339595" y="0"/>
                    </a:lnTo>
                    <a:lnTo>
                      <a:pt x="0" y="0"/>
                    </a:lnTo>
                    <a:lnTo>
                      <a:pt x="0" y="3384804"/>
                    </a:lnTo>
                    <a:close/>
                  </a:path>
                </a:pathLst>
              </a:custGeom>
              <a:ln w="28575">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grpSp>
        <p:sp>
          <p:nvSpPr>
            <p:cNvPr id="16" name="object 17">
              <a:extLst>
                <a:ext uri="{FF2B5EF4-FFF2-40B4-BE49-F238E27FC236}">
                  <a16:creationId xmlns:a16="http://schemas.microsoft.com/office/drawing/2014/main" id="{C54EEF0F-0B58-17DC-BA1A-16B70BD491AA}"/>
                </a:ext>
              </a:extLst>
            </p:cNvPr>
            <p:cNvSpPr txBox="1"/>
            <p:nvPr/>
          </p:nvSpPr>
          <p:spPr>
            <a:xfrm>
              <a:off x="1627885" y="3505022"/>
              <a:ext cx="981710" cy="666750"/>
            </a:xfrm>
            <a:prstGeom prst="rect">
              <a:avLst/>
            </a:prstGeom>
          </p:spPr>
          <p:txBody>
            <a:bodyPr vert="horz" wrap="square" lIns="0" tIns="13335" rIns="0" bIns="0" rtlCol="0">
              <a:noAutofit/>
            </a:bodyPr>
            <a:lstStyle/>
            <a:p>
              <a:pPr marL="0" marR="5080" lvl="0" indent="-1270" algn="ctr" defTabSz="914400" rtl="0" eaLnBrk="1" fontAlgn="auto" latinLnBrk="0" hangingPunct="1">
                <a:lnSpc>
                  <a:spcPct val="100000"/>
                </a:lnSpc>
                <a:spcBef>
                  <a:spcPts val="105"/>
                </a:spcBef>
                <a:spcAft>
                  <a:spcPts val="0"/>
                </a:spcAft>
                <a:buClrTx/>
                <a:buSzTx/>
                <a:buFontTx/>
                <a:buNone/>
                <a:tabLst/>
                <a:defRPr/>
              </a:pPr>
              <a:r>
                <a:rPr kumimoji="0" lang="tr" sz="1400" b="0" i="0" u="none" strike="noStrike" kern="1200" cap="none" spc="0" normalizeH="0" baseline="0" noProof="0" dirty="0">
                  <a:ln>
                    <a:noFill/>
                  </a:ln>
                  <a:solidFill>
                    <a:srgbClr val="FFFFFF"/>
                  </a:solidFill>
                  <a:effectLst/>
                  <a:highlight>
                    <a:srgbClr val="000000">
                      <a:alpha val="0"/>
                    </a:srgbClr>
                  </a:highlight>
                  <a:uLnTx/>
                  <a:uFillTx/>
                  <a:latin typeface="Calibri"/>
                  <a:cs typeface="Calibri"/>
                </a:rPr>
                <a:t>Bulut tabanlı trafik yönetimi</a:t>
              </a:r>
              <a:endParaRPr kumimoji="0" sz="1400" b="0" i="0" u="none" strike="noStrike" kern="1200" cap="none" spc="0" normalizeH="0" baseline="0" noProof="0" dirty="0">
                <a:ln>
                  <a:noFill/>
                </a:ln>
                <a:solidFill>
                  <a:prstClr val="black"/>
                </a:solidFill>
                <a:effectLst/>
                <a:uLnTx/>
                <a:uFillTx/>
                <a:latin typeface="Calibri"/>
                <a:cs typeface="Calibri"/>
              </a:endParaRPr>
            </a:p>
          </p:txBody>
        </p:sp>
        <p:grpSp>
          <p:nvGrpSpPr>
            <p:cNvPr id="19" name="object 18">
              <a:extLst>
                <a:ext uri="{FF2B5EF4-FFF2-40B4-BE49-F238E27FC236}">
                  <a16:creationId xmlns:a16="http://schemas.microsoft.com/office/drawing/2014/main" id="{FE0AB035-B008-CE10-5AE6-26FE6E22EBA4}"/>
                </a:ext>
              </a:extLst>
            </p:cNvPr>
            <p:cNvGrpSpPr/>
            <p:nvPr/>
          </p:nvGrpSpPr>
          <p:grpSpPr>
            <a:xfrm>
              <a:off x="4218622" y="1176718"/>
              <a:ext cx="1369695" cy="3413760"/>
              <a:chOff x="4218622" y="1176718"/>
              <a:chExt cx="1369695" cy="3413760"/>
            </a:xfrm>
          </p:grpSpPr>
          <p:sp>
            <p:nvSpPr>
              <p:cNvPr id="60" name="object 19">
                <a:extLst>
                  <a:ext uri="{FF2B5EF4-FFF2-40B4-BE49-F238E27FC236}">
                    <a16:creationId xmlns:a16="http://schemas.microsoft.com/office/drawing/2014/main" id="{56AABA8D-B8A2-D402-76B4-24D12718A851}"/>
                  </a:ext>
                </a:extLst>
              </p:cNvPr>
              <p:cNvSpPr/>
              <p:nvPr/>
            </p:nvSpPr>
            <p:spPr>
              <a:xfrm>
                <a:off x="4232909" y="1191005"/>
                <a:ext cx="1341120" cy="3385185"/>
              </a:xfrm>
              <a:custGeom>
                <a:avLst/>
                <a:gdLst/>
                <a:ahLst/>
                <a:cxnLst/>
                <a:rect l="l" t="t" r="r" b="b"/>
                <a:pathLst>
                  <a:path w="1341120" h="3385185">
                    <a:moveTo>
                      <a:pt x="1341119" y="0"/>
                    </a:moveTo>
                    <a:lnTo>
                      <a:pt x="0" y="0"/>
                    </a:lnTo>
                    <a:lnTo>
                      <a:pt x="0" y="3384804"/>
                    </a:lnTo>
                    <a:lnTo>
                      <a:pt x="1341119" y="3384804"/>
                    </a:lnTo>
                    <a:lnTo>
                      <a:pt x="1341119" y="0"/>
                    </a:lnTo>
                    <a:close/>
                  </a:path>
                </a:pathLst>
              </a:custGeom>
              <a:solidFill>
                <a:srgbClr val="011A28">
                  <a:alpha val="83135"/>
                </a:srgb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sp>
            <p:nvSpPr>
              <p:cNvPr id="61" name="object 20">
                <a:extLst>
                  <a:ext uri="{FF2B5EF4-FFF2-40B4-BE49-F238E27FC236}">
                    <a16:creationId xmlns:a16="http://schemas.microsoft.com/office/drawing/2014/main" id="{AF8C67E2-F977-CDF9-04C4-42A4E3439F87}"/>
                  </a:ext>
                </a:extLst>
              </p:cNvPr>
              <p:cNvSpPr/>
              <p:nvPr/>
            </p:nvSpPr>
            <p:spPr>
              <a:xfrm>
                <a:off x="4232909" y="1191005"/>
                <a:ext cx="1341120" cy="3385185"/>
              </a:xfrm>
              <a:custGeom>
                <a:avLst/>
                <a:gdLst/>
                <a:ahLst/>
                <a:cxnLst/>
                <a:rect l="l" t="t" r="r" b="b"/>
                <a:pathLst>
                  <a:path w="1341120" h="3385185">
                    <a:moveTo>
                      <a:pt x="0" y="3384804"/>
                    </a:moveTo>
                    <a:lnTo>
                      <a:pt x="1341119" y="3384804"/>
                    </a:lnTo>
                    <a:lnTo>
                      <a:pt x="1341119" y="0"/>
                    </a:lnTo>
                    <a:lnTo>
                      <a:pt x="0" y="0"/>
                    </a:lnTo>
                    <a:lnTo>
                      <a:pt x="0" y="3384804"/>
                    </a:lnTo>
                    <a:close/>
                  </a:path>
                </a:pathLst>
              </a:custGeom>
              <a:ln w="28575">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grpSp>
        <p:grpSp>
          <p:nvGrpSpPr>
            <p:cNvPr id="21" name="object 23">
              <a:extLst>
                <a:ext uri="{FF2B5EF4-FFF2-40B4-BE49-F238E27FC236}">
                  <a16:creationId xmlns:a16="http://schemas.microsoft.com/office/drawing/2014/main" id="{F00BE05D-2794-3B59-0322-5AACF502BD92}"/>
                </a:ext>
              </a:extLst>
            </p:cNvPr>
            <p:cNvGrpSpPr/>
            <p:nvPr/>
          </p:nvGrpSpPr>
          <p:grpSpPr>
            <a:xfrm>
              <a:off x="2863786" y="1176718"/>
              <a:ext cx="1303020" cy="3413760"/>
              <a:chOff x="2863786" y="1176718"/>
              <a:chExt cx="1303020" cy="3413760"/>
            </a:xfrm>
          </p:grpSpPr>
          <p:sp>
            <p:nvSpPr>
              <p:cNvPr id="58" name="object 24">
                <a:extLst>
                  <a:ext uri="{FF2B5EF4-FFF2-40B4-BE49-F238E27FC236}">
                    <a16:creationId xmlns:a16="http://schemas.microsoft.com/office/drawing/2014/main" id="{2C8C5646-F803-6001-206A-0F0083D95B06}"/>
                  </a:ext>
                </a:extLst>
              </p:cNvPr>
              <p:cNvSpPr/>
              <p:nvPr/>
            </p:nvSpPr>
            <p:spPr>
              <a:xfrm>
                <a:off x="2878073" y="1191005"/>
                <a:ext cx="1274445" cy="3385185"/>
              </a:xfrm>
              <a:custGeom>
                <a:avLst/>
                <a:gdLst/>
                <a:ahLst/>
                <a:cxnLst/>
                <a:rect l="l" t="t" r="r" b="b"/>
                <a:pathLst>
                  <a:path w="1274445" h="3385185">
                    <a:moveTo>
                      <a:pt x="1274064" y="0"/>
                    </a:moveTo>
                    <a:lnTo>
                      <a:pt x="0" y="0"/>
                    </a:lnTo>
                    <a:lnTo>
                      <a:pt x="0" y="3384804"/>
                    </a:lnTo>
                    <a:lnTo>
                      <a:pt x="1274064" y="3384804"/>
                    </a:lnTo>
                    <a:lnTo>
                      <a:pt x="1274064" y="0"/>
                    </a:lnTo>
                    <a:close/>
                  </a:path>
                </a:pathLst>
              </a:custGeom>
              <a:solidFill>
                <a:srgbClr val="011A28">
                  <a:alpha val="83135"/>
                </a:srgb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sp>
            <p:nvSpPr>
              <p:cNvPr id="59" name="object 25">
                <a:extLst>
                  <a:ext uri="{FF2B5EF4-FFF2-40B4-BE49-F238E27FC236}">
                    <a16:creationId xmlns:a16="http://schemas.microsoft.com/office/drawing/2014/main" id="{9BFF757D-2FEC-8D1F-DD70-A0774E45840C}"/>
                  </a:ext>
                </a:extLst>
              </p:cNvPr>
              <p:cNvSpPr/>
              <p:nvPr/>
            </p:nvSpPr>
            <p:spPr>
              <a:xfrm>
                <a:off x="2878073" y="1191005"/>
                <a:ext cx="1274445" cy="3385185"/>
              </a:xfrm>
              <a:custGeom>
                <a:avLst/>
                <a:gdLst/>
                <a:ahLst/>
                <a:cxnLst/>
                <a:rect l="l" t="t" r="r" b="b"/>
                <a:pathLst>
                  <a:path w="1274445" h="3385185">
                    <a:moveTo>
                      <a:pt x="0" y="3384804"/>
                    </a:moveTo>
                    <a:lnTo>
                      <a:pt x="1274064" y="3384804"/>
                    </a:lnTo>
                    <a:lnTo>
                      <a:pt x="1274064" y="0"/>
                    </a:lnTo>
                    <a:lnTo>
                      <a:pt x="0" y="0"/>
                    </a:lnTo>
                    <a:lnTo>
                      <a:pt x="0" y="3384804"/>
                    </a:lnTo>
                    <a:close/>
                  </a:path>
                </a:pathLst>
              </a:custGeom>
              <a:ln w="28574">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grpSp>
        <p:sp>
          <p:nvSpPr>
            <p:cNvPr id="22" name="object 26">
              <a:extLst>
                <a:ext uri="{FF2B5EF4-FFF2-40B4-BE49-F238E27FC236}">
                  <a16:creationId xmlns:a16="http://schemas.microsoft.com/office/drawing/2014/main" id="{CF1C4947-3DE1-626F-6B96-271200471B0D}"/>
                </a:ext>
              </a:extLst>
            </p:cNvPr>
            <p:cNvSpPr txBox="1"/>
            <p:nvPr/>
          </p:nvSpPr>
          <p:spPr>
            <a:xfrm>
              <a:off x="2954401" y="1447038"/>
              <a:ext cx="1051560" cy="391160"/>
            </a:xfrm>
            <a:prstGeom prst="rect">
              <a:avLst/>
            </a:prstGeom>
          </p:spPr>
          <p:txBody>
            <a:bodyPr vert="horz" wrap="square" lIns="0" tIns="12700" rIns="0" bIns="0" rtlCol="0">
              <a:no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tr" sz="2400" b="0" i="0" u="none" strike="noStrike" kern="1200" cap="none" spc="-20" normalizeH="0" baseline="0" noProof="0" dirty="0">
                  <a:ln>
                    <a:noFill/>
                  </a:ln>
                  <a:solidFill>
                    <a:srgbClr val="FFFFFF"/>
                  </a:solidFill>
                  <a:effectLst/>
                  <a:highlight>
                    <a:srgbClr val="000000">
                      <a:alpha val="0"/>
                    </a:srgbClr>
                  </a:highlight>
                  <a:uLnTx/>
                  <a:uFillTx/>
                  <a:latin typeface="Calibri"/>
                  <a:cs typeface="Calibri"/>
                </a:rPr>
                <a:t>Atalante</a:t>
              </a:r>
              <a:endParaRPr kumimoji="0" sz="2400" b="0" i="0" u="none" strike="noStrike" kern="1200" cap="none" spc="0" normalizeH="0" baseline="0" noProof="0" dirty="0">
                <a:ln>
                  <a:noFill/>
                </a:ln>
                <a:solidFill>
                  <a:prstClr val="black"/>
                </a:solidFill>
                <a:effectLst/>
                <a:uLnTx/>
                <a:uFillTx/>
                <a:latin typeface="Calibri"/>
                <a:cs typeface="Calibri"/>
              </a:endParaRPr>
            </a:p>
          </p:txBody>
        </p:sp>
        <p:grpSp>
          <p:nvGrpSpPr>
            <p:cNvPr id="24" name="object 28">
              <a:extLst>
                <a:ext uri="{FF2B5EF4-FFF2-40B4-BE49-F238E27FC236}">
                  <a16:creationId xmlns:a16="http://schemas.microsoft.com/office/drawing/2014/main" id="{C8E303DC-1A88-2C12-DDA5-11C96BCA0BD2}"/>
                </a:ext>
              </a:extLst>
            </p:cNvPr>
            <p:cNvGrpSpPr/>
            <p:nvPr/>
          </p:nvGrpSpPr>
          <p:grpSpPr>
            <a:xfrm>
              <a:off x="7050214" y="1170622"/>
              <a:ext cx="1207135" cy="3411854"/>
              <a:chOff x="7050214" y="1170622"/>
              <a:chExt cx="1207135" cy="3411854"/>
            </a:xfrm>
          </p:grpSpPr>
          <p:sp>
            <p:nvSpPr>
              <p:cNvPr id="56" name="object 29">
                <a:extLst>
                  <a:ext uri="{FF2B5EF4-FFF2-40B4-BE49-F238E27FC236}">
                    <a16:creationId xmlns:a16="http://schemas.microsoft.com/office/drawing/2014/main" id="{9240DB12-1BB9-9761-2A6B-5CCD65224624}"/>
                  </a:ext>
                </a:extLst>
              </p:cNvPr>
              <p:cNvSpPr/>
              <p:nvPr/>
            </p:nvSpPr>
            <p:spPr>
              <a:xfrm>
                <a:off x="7064502" y="1184910"/>
                <a:ext cx="1178560" cy="3383279"/>
              </a:xfrm>
              <a:custGeom>
                <a:avLst/>
                <a:gdLst/>
                <a:ahLst/>
                <a:cxnLst/>
                <a:rect l="l" t="t" r="r" b="b"/>
                <a:pathLst>
                  <a:path w="1178559" h="3383279">
                    <a:moveTo>
                      <a:pt x="1178052" y="0"/>
                    </a:moveTo>
                    <a:lnTo>
                      <a:pt x="0" y="0"/>
                    </a:lnTo>
                    <a:lnTo>
                      <a:pt x="0" y="3383279"/>
                    </a:lnTo>
                    <a:lnTo>
                      <a:pt x="1178052" y="3383279"/>
                    </a:lnTo>
                    <a:lnTo>
                      <a:pt x="1178052" y="0"/>
                    </a:lnTo>
                    <a:close/>
                  </a:path>
                </a:pathLst>
              </a:custGeom>
              <a:solidFill>
                <a:srgbClr val="011A28">
                  <a:alpha val="83135"/>
                </a:srgb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sp>
            <p:nvSpPr>
              <p:cNvPr id="57" name="object 30">
                <a:extLst>
                  <a:ext uri="{FF2B5EF4-FFF2-40B4-BE49-F238E27FC236}">
                    <a16:creationId xmlns:a16="http://schemas.microsoft.com/office/drawing/2014/main" id="{4F616EE6-E4D3-8D9D-1262-4C593C9D1A72}"/>
                  </a:ext>
                </a:extLst>
              </p:cNvPr>
              <p:cNvSpPr/>
              <p:nvPr/>
            </p:nvSpPr>
            <p:spPr>
              <a:xfrm>
                <a:off x="7064502" y="1184910"/>
                <a:ext cx="1178560" cy="3383279"/>
              </a:xfrm>
              <a:custGeom>
                <a:avLst/>
                <a:gdLst/>
                <a:ahLst/>
                <a:cxnLst/>
                <a:rect l="l" t="t" r="r" b="b"/>
                <a:pathLst>
                  <a:path w="1178559" h="3383279">
                    <a:moveTo>
                      <a:pt x="0" y="3383279"/>
                    </a:moveTo>
                    <a:lnTo>
                      <a:pt x="1178052" y="3383279"/>
                    </a:lnTo>
                    <a:lnTo>
                      <a:pt x="1178052" y="0"/>
                    </a:lnTo>
                    <a:lnTo>
                      <a:pt x="0" y="0"/>
                    </a:lnTo>
                    <a:lnTo>
                      <a:pt x="0" y="3383279"/>
                    </a:lnTo>
                    <a:close/>
                  </a:path>
                </a:pathLst>
              </a:custGeom>
              <a:ln w="28575">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grpSp>
        <p:sp>
          <p:nvSpPr>
            <p:cNvPr id="25" name="object 31">
              <a:extLst>
                <a:ext uri="{FF2B5EF4-FFF2-40B4-BE49-F238E27FC236}">
                  <a16:creationId xmlns:a16="http://schemas.microsoft.com/office/drawing/2014/main" id="{CD28D9CB-038D-C036-A128-F1E6373B214C}"/>
                </a:ext>
              </a:extLst>
            </p:cNvPr>
            <p:cNvSpPr txBox="1"/>
            <p:nvPr/>
          </p:nvSpPr>
          <p:spPr>
            <a:xfrm>
              <a:off x="7356602" y="3505022"/>
              <a:ext cx="663575" cy="666750"/>
            </a:xfrm>
            <a:prstGeom prst="rect">
              <a:avLst/>
            </a:prstGeom>
          </p:spPr>
          <p:txBody>
            <a:bodyPr vert="horz" wrap="square" lIns="0" tIns="13335" rIns="0" bIns="0" rtlCol="0">
              <a:noAutofit/>
            </a:bodyPr>
            <a:lstStyle/>
            <a:p>
              <a:pPr marL="0" marR="5080" lvl="0" indent="1270" algn="ctr" defTabSz="914400" rtl="0" eaLnBrk="1" fontAlgn="auto" latinLnBrk="0" hangingPunct="1">
                <a:lnSpc>
                  <a:spcPct val="100000"/>
                </a:lnSpc>
                <a:spcBef>
                  <a:spcPts val="105"/>
                </a:spcBef>
                <a:spcAft>
                  <a:spcPts val="0"/>
                </a:spcAft>
                <a:buClrTx/>
                <a:buSzTx/>
                <a:buFontTx/>
                <a:buNone/>
                <a:tabLst/>
                <a:defRPr/>
              </a:pPr>
              <a:r>
                <a:rPr kumimoji="0" lang="tr" sz="1400" b="0" i="0" u="none" strike="noStrike" kern="1200" cap="none" spc="-10" normalizeH="0" baseline="0" noProof="0" dirty="0">
                  <a:ln>
                    <a:noFill/>
                  </a:ln>
                  <a:solidFill>
                    <a:srgbClr val="FFFFFF"/>
                  </a:solidFill>
                  <a:effectLst/>
                  <a:highlight>
                    <a:srgbClr val="000000">
                      <a:alpha val="0"/>
                    </a:srgbClr>
                  </a:highlight>
                  <a:uLnTx/>
                  <a:uFillTx/>
                  <a:latin typeface="Calibri"/>
                  <a:cs typeface="Calibri"/>
                </a:rPr>
                <a:t>Veri Analizi ve Büyük Veri</a:t>
              </a:r>
              <a:endParaRPr kumimoji="0" sz="1400" b="0" i="0" u="none" strike="noStrike" kern="1200" cap="none" spc="0" normalizeH="0" baseline="0" noProof="0" dirty="0">
                <a:ln>
                  <a:noFill/>
                </a:ln>
                <a:solidFill>
                  <a:prstClr val="black"/>
                </a:solidFill>
                <a:effectLst/>
                <a:uLnTx/>
                <a:uFillTx/>
                <a:latin typeface="Calibri"/>
                <a:cs typeface="Calibri"/>
              </a:endParaRPr>
            </a:p>
          </p:txBody>
        </p:sp>
        <p:grpSp>
          <p:nvGrpSpPr>
            <p:cNvPr id="26" name="object 32">
              <a:extLst>
                <a:ext uri="{FF2B5EF4-FFF2-40B4-BE49-F238E27FC236}">
                  <a16:creationId xmlns:a16="http://schemas.microsoft.com/office/drawing/2014/main" id="{1F43E2C9-B83D-14E1-61C4-4270BDCDBCC8}"/>
                </a:ext>
              </a:extLst>
            </p:cNvPr>
            <p:cNvGrpSpPr/>
            <p:nvPr/>
          </p:nvGrpSpPr>
          <p:grpSpPr>
            <a:xfrm>
              <a:off x="1705355" y="1176718"/>
              <a:ext cx="8035925" cy="4742815"/>
              <a:chOff x="1705355" y="1176718"/>
              <a:chExt cx="8035925" cy="4742815"/>
            </a:xfrm>
          </p:grpSpPr>
          <p:pic>
            <p:nvPicPr>
              <p:cNvPr id="52" name="object 33">
                <a:extLst>
                  <a:ext uri="{FF2B5EF4-FFF2-40B4-BE49-F238E27FC236}">
                    <a16:creationId xmlns:a16="http://schemas.microsoft.com/office/drawing/2014/main" id="{0B318296-CE33-D344-4215-3299B71B1A1A}"/>
                  </a:ext>
                </a:extLst>
              </p:cNvPr>
              <p:cNvPicPr/>
              <p:nvPr/>
            </p:nvPicPr>
            <p:blipFill>
              <a:blip r:embed="rId3"/>
              <a:stretch>
                <a:fillRect/>
              </a:stretch>
            </p:blipFill>
            <p:spPr>
              <a:xfrm>
                <a:off x="4299204" y="2036063"/>
                <a:ext cx="1188720" cy="1085088"/>
              </a:xfrm>
              <a:prstGeom prst="rect">
                <a:avLst/>
              </a:prstGeom>
            </p:spPr>
          </p:pic>
          <p:pic>
            <p:nvPicPr>
              <p:cNvPr id="53" name="object 34">
                <a:extLst>
                  <a:ext uri="{FF2B5EF4-FFF2-40B4-BE49-F238E27FC236}">
                    <a16:creationId xmlns:a16="http://schemas.microsoft.com/office/drawing/2014/main" id="{FF271F28-59D0-E56C-DBBA-CB933608AC28}"/>
                  </a:ext>
                </a:extLst>
              </p:cNvPr>
              <p:cNvPicPr/>
              <p:nvPr/>
            </p:nvPicPr>
            <p:blipFill>
              <a:blip r:embed="rId4"/>
              <a:stretch>
                <a:fillRect/>
              </a:stretch>
            </p:blipFill>
            <p:spPr>
              <a:xfrm>
                <a:off x="1705355" y="2151888"/>
                <a:ext cx="885444" cy="807720"/>
              </a:xfrm>
              <a:prstGeom prst="rect">
                <a:avLst/>
              </a:prstGeom>
            </p:spPr>
          </p:pic>
          <p:sp>
            <p:nvSpPr>
              <p:cNvPr id="54" name="object 35">
                <a:extLst>
                  <a:ext uri="{FF2B5EF4-FFF2-40B4-BE49-F238E27FC236}">
                    <a16:creationId xmlns:a16="http://schemas.microsoft.com/office/drawing/2014/main" id="{524E13AC-71BE-B9FD-CB20-256113ACFF6C}"/>
                  </a:ext>
                </a:extLst>
              </p:cNvPr>
              <p:cNvSpPr/>
              <p:nvPr/>
            </p:nvSpPr>
            <p:spPr>
              <a:xfrm>
                <a:off x="8405622" y="1191005"/>
                <a:ext cx="1321435" cy="4714240"/>
              </a:xfrm>
              <a:custGeom>
                <a:avLst/>
                <a:gdLst/>
                <a:ahLst/>
                <a:cxnLst/>
                <a:rect l="l" t="t" r="r" b="b"/>
                <a:pathLst>
                  <a:path w="1321434" h="4714240">
                    <a:moveTo>
                      <a:pt x="1321307" y="0"/>
                    </a:moveTo>
                    <a:lnTo>
                      <a:pt x="0" y="0"/>
                    </a:lnTo>
                    <a:lnTo>
                      <a:pt x="0" y="4713732"/>
                    </a:lnTo>
                    <a:lnTo>
                      <a:pt x="1321307" y="4713732"/>
                    </a:lnTo>
                    <a:lnTo>
                      <a:pt x="1321307" y="0"/>
                    </a:lnTo>
                    <a:close/>
                  </a:path>
                </a:pathLst>
              </a:custGeom>
              <a:solidFill>
                <a:srgbClr val="011A28">
                  <a:alpha val="83135"/>
                </a:srgbClr>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sp>
            <p:nvSpPr>
              <p:cNvPr id="55" name="object 36">
                <a:extLst>
                  <a:ext uri="{FF2B5EF4-FFF2-40B4-BE49-F238E27FC236}">
                    <a16:creationId xmlns:a16="http://schemas.microsoft.com/office/drawing/2014/main" id="{7EAD188F-2EFB-2A59-0074-23E2B7881C24}"/>
                  </a:ext>
                </a:extLst>
              </p:cNvPr>
              <p:cNvSpPr/>
              <p:nvPr/>
            </p:nvSpPr>
            <p:spPr>
              <a:xfrm>
                <a:off x="8405622" y="1191005"/>
                <a:ext cx="1321435" cy="4714240"/>
              </a:xfrm>
              <a:custGeom>
                <a:avLst/>
                <a:gdLst/>
                <a:ahLst/>
                <a:cxnLst/>
                <a:rect l="l" t="t" r="r" b="b"/>
                <a:pathLst>
                  <a:path w="1321434" h="4714240">
                    <a:moveTo>
                      <a:pt x="0" y="4713732"/>
                    </a:moveTo>
                    <a:lnTo>
                      <a:pt x="1321307" y="4713732"/>
                    </a:lnTo>
                    <a:lnTo>
                      <a:pt x="1321307" y="0"/>
                    </a:lnTo>
                    <a:lnTo>
                      <a:pt x="0" y="0"/>
                    </a:lnTo>
                    <a:lnTo>
                      <a:pt x="0" y="4713732"/>
                    </a:lnTo>
                    <a:close/>
                  </a:path>
                </a:pathLst>
              </a:custGeom>
              <a:ln w="28574">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grpSp>
        <p:sp>
          <p:nvSpPr>
            <p:cNvPr id="27" name="object 37">
              <a:extLst>
                <a:ext uri="{FF2B5EF4-FFF2-40B4-BE49-F238E27FC236}">
                  <a16:creationId xmlns:a16="http://schemas.microsoft.com/office/drawing/2014/main" id="{E8B79D9F-9C5A-E1E3-D495-4ADCB72FA40F}"/>
                </a:ext>
              </a:extLst>
            </p:cNvPr>
            <p:cNvSpPr txBox="1"/>
            <p:nvPr/>
          </p:nvSpPr>
          <p:spPr>
            <a:xfrm>
              <a:off x="8577326" y="1354073"/>
              <a:ext cx="1018540" cy="452120"/>
            </a:xfrm>
            <a:prstGeom prst="rect">
              <a:avLst/>
            </a:prstGeom>
          </p:spPr>
          <p:txBody>
            <a:bodyPr vert="horz" wrap="square" lIns="0" tIns="12065" rIns="0" bIns="0" rtlCol="0">
              <a:no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lang="tr" sz="2800" b="0" i="0" u="none" strike="noStrike" kern="1200" cap="none" spc="-10" normalizeH="0" baseline="0" noProof="0">
                  <a:ln>
                    <a:noFill/>
                  </a:ln>
                  <a:solidFill>
                    <a:srgbClr val="FFFFFF"/>
                  </a:solidFill>
                  <a:effectLst/>
                  <a:highlight>
                    <a:srgbClr val="000000">
                      <a:alpha val="0"/>
                    </a:srgbClr>
                  </a:highlight>
                  <a:uLnTx/>
                  <a:uFillTx/>
                  <a:latin typeface="Calibri"/>
                  <a:cs typeface="Calibri"/>
                </a:rPr>
                <a:t>M-Hub</a:t>
              </a:r>
              <a:endParaRPr kumimoji="0" sz="2800" b="0" i="0" u="none" strike="noStrike" kern="1200" cap="none" spc="0" normalizeH="0" baseline="0" noProof="0">
                <a:ln>
                  <a:noFill/>
                </a:ln>
                <a:solidFill>
                  <a:prstClr val="black"/>
                </a:solidFill>
                <a:effectLst/>
                <a:uLnTx/>
                <a:uFillTx/>
                <a:latin typeface="Calibri"/>
                <a:cs typeface="Calibri"/>
              </a:endParaRPr>
            </a:p>
          </p:txBody>
        </p:sp>
        <p:sp>
          <p:nvSpPr>
            <p:cNvPr id="28" name="object 38">
              <a:extLst>
                <a:ext uri="{FF2B5EF4-FFF2-40B4-BE49-F238E27FC236}">
                  <a16:creationId xmlns:a16="http://schemas.microsoft.com/office/drawing/2014/main" id="{C3113BE4-58B2-B7C8-9C2A-6A19E19C2C65}"/>
                </a:ext>
              </a:extLst>
            </p:cNvPr>
            <p:cNvSpPr txBox="1"/>
            <p:nvPr/>
          </p:nvSpPr>
          <p:spPr>
            <a:xfrm>
              <a:off x="8559672" y="4686680"/>
              <a:ext cx="1039494" cy="1123315"/>
            </a:xfrm>
            <a:prstGeom prst="rect">
              <a:avLst/>
            </a:prstGeom>
          </p:spPr>
          <p:txBody>
            <a:bodyPr vert="horz" wrap="square" lIns="0" tIns="12700" rIns="0" bIns="0" rtlCol="0">
              <a:noAutofit/>
            </a:bodyPr>
            <a:lstStyle/>
            <a:p>
              <a:pPr marL="0" marR="5080" lvl="0" indent="635" algn="ctr" defTabSz="914400" rtl="0" eaLnBrk="1" fontAlgn="auto" latinLnBrk="0" hangingPunct="1">
                <a:lnSpc>
                  <a:spcPct val="100000"/>
                </a:lnSpc>
                <a:spcBef>
                  <a:spcPts val="100"/>
                </a:spcBef>
                <a:spcAft>
                  <a:spcPts val="0"/>
                </a:spcAft>
                <a:buClrTx/>
                <a:buSzTx/>
                <a:buFontTx/>
                <a:buNone/>
                <a:tabLst/>
                <a:defRPr/>
              </a:pPr>
              <a:r>
                <a:rPr kumimoji="0" lang="tr" sz="1800" b="0" i="0" u="none" strike="noStrike" kern="1200" cap="none" spc="-5" normalizeH="0" baseline="0" noProof="0" dirty="0">
                  <a:ln>
                    <a:noFill/>
                  </a:ln>
                  <a:solidFill>
                    <a:srgbClr val="FFFFFF"/>
                  </a:solidFill>
                  <a:effectLst/>
                  <a:highlight>
                    <a:srgbClr val="000000">
                      <a:alpha val="0"/>
                    </a:srgbClr>
                  </a:highlight>
                  <a:uLnTx/>
                  <a:uFillTx/>
                  <a:latin typeface="Calibri"/>
                  <a:cs typeface="Calibri"/>
                </a:rPr>
                <a:t>Yeni nesil kavşak kontrol sisemi</a:t>
              </a:r>
              <a:endParaRPr kumimoji="0" sz="1800" b="0" i="0" u="none" strike="noStrike" kern="1200" cap="none" spc="0" normalizeH="0" baseline="0" noProof="0" dirty="0">
                <a:ln>
                  <a:noFill/>
                </a:ln>
                <a:solidFill>
                  <a:prstClr val="black"/>
                </a:solidFill>
                <a:effectLst/>
                <a:uLnTx/>
                <a:uFillTx/>
                <a:latin typeface="Calibri"/>
                <a:cs typeface="Calibri"/>
              </a:endParaRPr>
            </a:p>
          </p:txBody>
        </p:sp>
        <p:grpSp>
          <p:nvGrpSpPr>
            <p:cNvPr id="29" name="object 39">
              <a:extLst>
                <a:ext uri="{FF2B5EF4-FFF2-40B4-BE49-F238E27FC236}">
                  <a16:creationId xmlns:a16="http://schemas.microsoft.com/office/drawing/2014/main" id="{9FE42B29-4784-9293-6B65-86593AC59967}"/>
                </a:ext>
              </a:extLst>
            </p:cNvPr>
            <p:cNvGrpSpPr/>
            <p:nvPr/>
          </p:nvGrpSpPr>
          <p:grpSpPr>
            <a:xfrm>
              <a:off x="5946647" y="2100072"/>
              <a:ext cx="3615054" cy="1259205"/>
              <a:chOff x="5946647" y="2100072"/>
              <a:chExt cx="3615054" cy="1259205"/>
            </a:xfrm>
          </p:grpSpPr>
          <p:pic>
            <p:nvPicPr>
              <p:cNvPr id="48" name="object 40">
                <a:extLst>
                  <a:ext uri="{FF2B5EF4-FFF2-40B4-BE49-F238E27FC236}">
                    <a16:creationId xmlns:a16="http://schemas.microsoft.com/office/drawing/2014/main" id="{7718A9FA-A0D1-3673-185B-16B6A871A500}"/>
                  </a:ext>
                </a:extLst>
              </p:cNvPr>
              <p:cNvPicPr/>
              <p:nvPr/>
            </p:nvPicPr>
            <p:blipFill>
              <a:blip r:embed="rId5"/>
              <a:stretch>
                <a:fillRect/>
              </a:stretch>
            </p:blipFill>
            <p:spPr>
              <a:xfrm>
                <a:off x="8680703" y="2540508"/>
                <a:ext cx="854963" cy="818388"/>
              </a:xfrm>
              <a:prstGeom prst="rect">
                <a:avLst/>
              </a:prstGeom>
            </p:spPr>
          </p:pic>
          <p:pic>
            <p:nvPicPr>
              <p:cNvPr id="49" name="object 41">
                <a:extLst>
                  <a:ext uri="{FF2B5EF4-FFF2-40B4-BE49-F238E27FC236}">
                    <a16:creationId xmlns:a16="http://schemas.microsoft.com/office/drawing/2014/main" id="{ED7F5FD4-B578-31E3-E0D8-5EBDBEE04627}"/>
                  </a:ext>
                </a:extLst>
              </p:cNvPr>
              <p:cNvPicPr/>
              <p:nvPr/>
            </p:nvPicPr>
            <p:blipFill>
              <a:blip r:embed="rId6"/>
              <a:stretch>
                <a:fillRect/>
              </a:stretch>
            </p:blipFill>
            <p:spPr>
              <a:xfrm>
                <a:off x="8807195" y="2421636"/>
                <a:ext cx="295655" cy="228600"/>
              </a:xfrm>
              <a:prstGeom prst="rect">
                <a:avLst/>
              </a:prstGeom>
            </p:spPr>
          </p:pic>
          <p:pic>
            <p:nvPicPr>
              <p:cNvPr id="50" name="object 42">
                <a:extLst>
                  <a:ext uri="{FF2B5EF4-FFF2-40B4-BE49-F238E27FC236}">
                    <a16:creationId xmlns:a16="http://schemas.microsoft.com/office/drawing/2014/main" id="{947B5A10-722F-8795-33F0-D07B61A85DB4}"/>
                  </a:ext>
                </a:extLst>
              </p:cNvPr>
              <p:cNvPicPr/>
              <p:nvPr/>
            </p:nvPicPr>
            <p:blipFill>
              <a:blip r:embed="rId7"/>
              <a:stretch>
                <a:fillRect/>
              </a:stretch>
            </p:blipFill>
            <p:spPr>
              <a:xfrm>
                <a:off x="8656319" y="2100072"/>
                <a:ext cx="905255" cy="643127"/>
              </a:xfrm>
              <a:prstGeom prst="rect">
                <a:avLst/>
              </a:prstGeom>
            </p:spPr>
          </p:pic>
          <p:pic>
            <p:nvPicPr>
              <p:cNvPr id="51" name="object 43">
                <a:extLst>
                  <a:ext uri="{FF2B5EF4-FFF2-40B4-BE49-F238E27FC236}">
                    <a16:creationId xmlns:a16="http://schemas.microsoft.com/office/drawing/2014/main" id="{14FD9BCD-EA4B-2C83-A2E3-C661FFE4F42B}"/>
                  </a:ext>
                </a:extLst>
              </p:cNvPr>
              <p:cNvPicPr/>
              <p:nvPr/>
            </p:nvPicPr>
            <p:blipFill>
              <a:blip r:embed="rId8"/>
              <a:stretch>
                <a:fillRect/>
              </a:stretch>
            </p:blipFill>
            <p:spPr>
              <a:xfrm>
                <a:off x="5946647" y="2193036"/>
                <a:ext cx="830579" cy="757427"/>
              </a:xfrm>
              <a:prstGeom prst="rect">
                <a:avLst/>
              </a:prstGeom>
            </p:spPr>
          </p:pic>
        </p:grpSp>
        <p:sp>
          <p:nvSpPr>
            <p:cNvPr id="30" name="object 44">
              <a:extLst>
                <a:ext uri="{FF2B5EF4-FFF2-40B4-BE49-F238E27FC236}">
                  <a16:creationId xmlns:a16="http://schemas.microsoft.com/office/drawing/2014/main" id="{7D950B65-F252-465F-B85F-9EEF6B516394}"/>
                </a:ext>
              </a:extLst>
            </p:cNvPr>
            <p:cNvSpPr txBox="1"/>
            <p:nvPr/>
          </p:nvSpPr>
          <p:spPr>
            <a:xfrm>
              <a:off x="1439417" y="4741926"/>
              <a:ext cx="6795770" cy="1164590"/>
            </a:xfrm>
            <a:prstGeom prst="rect">
              <a:avLst/>
            </a:prstGeom>
          </p:spPr>
          <p:txBody>
            <a:bodyPr vert="horz" wrap="square" lIns="0" tIns="86995" rIns="0" bIns="0" rtlCol="0">
              <a:noAutofit/>
            </a:bodyPr>
            <a:lstStyle/>
            <a:p>
              <a:pPr marL="0" marR="1506220" lvl="0" indent="0" algn="ctr" defTabSz="914400" rtl="0" eaLnBrk="1" fontAlgn="auto" latinLnBrk="0" hangingPunct="1">
                <a:lnSpc>
                  <a:spcPct val="100000"/>
                </a:lnSpc>
                <a:spcBef>
                  <a:spcPts val="685"/>
                </a:spcBef>
                <a:spcAft>
                  <a:spcPts val="0"/>
                </a:spcAft>
                <a:buClrTx/>
                <a:buSzTx/>
                <a:buFontTx/>
                <a:buNone/>
                <a:tabLst/>
                <a:defRPr/>
              </a:pPr>
              <a:r>
                <a:rPr kumimoji="0" lang="tr" sz="2800" b="0" i="0" u="none" strike="noStrike" kern="1200" cap="none" spc="-40" normalizeH="0" baseline="0" noProof="0" dirty="0">
                  <a:ln>
                    <a:noFill/>
                  </a:ln>
                  <a:solidFill>
                    <a:srgbClr val="FFFFFF"/>
                  </a:solidFill>
                  <a:effectLst/>
                  <a:highlight>
                    <a:srgbClr val="000000">
                      <a:alpha val="0"/>
                    </a:srgbClr>
                  </a:highlight>
                  <a:uLnTx/>
                  <a:uFillTx/>
                  <a:latin typeface="Calibri"/>
                  <a:cs typeface="Calibri"/>
                </a:rPr>
                <a:t>SATURNO</a:t>
              </a:r>
              <a:endParaRPr kumimoji="0" sz="2800" b="0" i="0" u="none" strike="noStrike" kern="1200" cap="none" spc="0" normalizeH="0" baseline="0" noProof="0" dirty="0">
                <a:ln>
                  <a:noFill/>
                </a:ln>
                <a:solidFill>
                  <a:prstClr val="black"/>
                </a:solidFill>
                <a:effectLst/>
                <a:uLnTx/>
                <a:uFillTx/>
                <a:latin typeface="Calibri"/>
                <a:cs typeface="Calibri"/>
              </a:endParaRPr>
            </a:p>
            <a:p>
              <a:pPr marL="0" marR="1504315" lvl="0" indent="0" algn="ctr" defTabSz="914400" rtl="0" eaLnBrk="1" fontAlgn="auto" latinLnBrk="0" hangingPunct="1">
                <a:lnSpc>
                  <a:spcPct val="100000"/>
                </a:lnSpc>
                <a:spcBef>
                  <a:spcPts val="30"/>
                </a:spcBef>
                <a:spcAft>
                  <a:spcPts val="0"/>
                </a:spcAft>
                <a:buClrTx/>
                <a:buSzTx/>
                <a:buFontTx/>
                <a:buNone/>
                <a:tabLst/>
                <a:defRPr/>
              </a:pPr>
              <a:r>
                <a:rPr kumimoji="0" lang="tr" sz="2400" b="0" i="0" u="none" strike="noStrike" kern="1200" cap="none" spc="-5" normalizeH="0" baseline="0" noProof="0" dirty="0">
                  <a:ln>
                    <a:noFill/>
                  </a:ln>
                  <a:solidFill>
                    <a:srgbClr val="FFFFFF"/>
                  </a:solidFill>
                  <a:effectLst/>
                  <a:highlight>
                    <a:srgbClr val="000000">
                      <a:alpha val="0"/>
                    </a:srgbClr>
                  </a:highlight>
                  <a:uLnTx/>
                  <a:uFillTx/>
                  <a:latin typeface="Calibri"/>
                  <a:cs typeface="Calibri"/>
                </a:rPr>
                <a:t>Açık Akıllı Şehir Platformu</a:t>
              </a:r>
              <a:endParaRPr kumimoji="0" sz="2400" b="0" i="0" u="none" strike="noStrike" kern="1200" cap="none" spc="0" normalizeH="0" baseline="0" noProof="0" dirty="0">
                <a:ln>
                  <a:noFill/>
                </a:ln>
                <a:solidFill>
                  <a:prstClr val="black"/>
                </a:solidFill>
                <a:effectLst/>
                <a:uLnTx/>
                <a:uFillTx/>
                <a:latin typeface="Calibri"/>
                <a:cs typeface="Calibri"/>
              </a:endParaRPr>
            </a:p>
          </p:txBody>
        </p:sp>
        <p:grpSp>
          <p:nvGrpSpPr>
            <p:cNvPr id="31" name="object 45">
              <a:extLst>
                <a:ext uri="{FF2B5EF4-FFF2-40B4-BE49-F238E27FC236}">
                  <a16:creationId xmlns:a16="http://schemas.microsoft.com/office/drawing/2014/main" id="{609155E4-8FE6-33F5-5F1C-A447BEEEC51C}"/>
                </a:ext>
              </a:extLst>
            </p:cNvPr>
            <p:cNvGrpSpPr/>
            <p:nvPr/>
          </p:nvGrpSpPr>
          <p:grpSpPr>
            <a:xfrm>
              <a:off x="2087879" y="2124455"/>
              <a:ext cx="7520940" cy="3735704"/>
              <a:chOff x="2087879" y="2124455"/>
              <a:chExt cx="7520940" cy="3735704"/>
            </a:xfrm>
          </p:grpSpPr>
          <p:pic>
            <p:nvPicPr>
              <p:cNvPr id="33" name="object 46">
                <a:extLst>
                  <a:ext uri="{FF2B5EF4-FFF2-40B4-BE49-F238E27FC236}">
                    <a16:creationId xmlns:a16="http://schemas.microsoft.com/office/drawing/2014/main" id="{50D0BDC0-A3B4-DECF-5A14-A14ED73F4987}"/>
                  </a:ext>
                </a:extLst>
              </p:cNvPr>
              <p:cNvPicPr/>
              <p:nvPr/>
            </p:nvPicPr>
            <p:blipFill>
              <a:blip r:embed="rId9"/>
              <a:stretch>
                <a:fillRect/>
              </a:stretch>
            </p:blipFill>
            <p:spPr>
              <a:xfrm>
                <a:off x="8734044" y="3249167"/>
                <a:ext cx="691896" cy="243839"/>
              </a:xfrm>
              <a:prstGeom prst="rect">
                <a:avLst/>
              </a:prstGeom>
            </p:spPr>
          </p:pic>
          <p:pic>
            <p:nvPicPr>
              <p:cNvPr id="34" name="object 47">
                <a:extLst>
                  <a:ext uri="{FF2B5EF4-FFF2-40B4-BE49-F238E27FC236}">
                    <a16:creationId xmlns:a16="http://schemas.microsoft.com/office/drawing/2014/main" id="{10D4D6DD-09AD-BDD9-A5A1-885D4BAEAEAF}"/>
                  </a:ext>
                </a:extLst>
              </p:cNvPr>
              <p:cNvPicPr/>
              <p:nvPr/>
            </p:nvPicPr>
            <p:blipFill>
              <a:blip r:embed="rId10"/>
              <a:stretch>
                <a:fillRect/>
              </a:stretch>
            </p:blipFill>
            <p:spPr>
              <a:xfrm>
                <a:off x="8595360" y="3901439"/>
                <a:ext cx="984503" cy="548640"/>
              </a:xfrm>
              <a:prstGeom prst="rect">
                <a:avLst/>
              </a:prstGeom>
            </p:spPr>
          </p:pic>
          <p:pic>
            <p:nvPicPr>
              <p:cNvPr id="35" name="object 48">
                <a:extLst>
                  <a:ext uri="{FF2B5EF4-FFF2-40B4-BE49-F238E27FC236}">
                    <a16:creationId xmlns:a16="http://schemas.microsoft.com/office/drawing/2014/main" id="{22711CAE-25A9-1A24-BA48-B530E3C10F31}"/>
                  </a:ext>
                </a:extLst>
              </p:cNvPr>
              <p:cNvPicPr/>
              <p:nvPr/>
            </p:nvPicPr>
            <p:blipFill>
              <a:blip r:embed="rId11"/>
              <a:stretch>
                <a:fillRect/>
              </a:stretch>
            </p:blipFill>
            <p:spPr>
              <a:xfrm>
                <a:off x="8887967" y="3410711"/>
                <a:ext cx="720851" cy="643127"/>
              </a:xfrm>
              <a:prstGeom prst="rect">
                <a:avLst/>
              </a:prstGeom>
            </p:spPr>
          </p:pic>
          <p:pic>
            <p:nvPicPr>
              <p:cNvPr id="36" name="object 49">
                <a:extLst>
                  <a:ext uri="{FF2B5EF4-FFF2-40B4-BE49-F238E27FC236}">
                    <a16:creationId xmlns:a16="http://schemas.microsoft.com/office/drawing/2014/main" id="{0726E8FF-AA61-85E8-6BC7-A302794017AF}"/>
                  </a:ext>
                </a:extLst>
              </p:cNvPr>
              <p:cNvPicPr/>
              <p:nvPr/>
            </p:nvPicPr>
            <p:blipFill>
              <a:blip r:embed="rId12"/>
              <a:stretch>
                <a:fillRect/>
              </a:stretch>
            </p:blipFill>
            <p:spPr>
              <a:xfrm>
                <a:off x="8741663" y="4293107"/>
                <a:ext cx="710183" cy="281939"/>
              </a:xfrm>
              <a:prstGeom prst="rect">
                <a:avLst/>
              </a:prstGeom>
            </p:spPr>
          </p:pic>
          <p:pic>
            <p:nvPicPr>
              <p:cNvPr id="37" name="object 50">
                <a:extLst>
                  <a:ext uri="{FF2B5EF4-FFF2-40B4-BE49-F238E27FC236}">
                    <a16:creationId xmlns:a16="http://schemas.microsoft.com/office/drawing/2014/main" id="{75C27558-8749-7997-9653-5AFD1F1738C0}"/>
                  </a:ext>
                </a:extLst>
              </p:cNvPr>
              <p:cNvPicPr/>
              <p:nvPr/>
            </p:nvPicPr>
            <p:blipFill>
              <a:blip r:embed="rId13"/>
              <a:stretch>
                <a:fillRect/>
              </a:stretch>
            </p:blipFill>
            <p:spPr>
              <a:xfrm>
                <a:off x="8700515" y="3515867"/>
                <a:ext cx="464820" cy="414528"/>
              </a:xfrm>
              <a:prstGeom prst="rect">
                <a:avLst/>
              </a:prstGeom>
            </p:spPr>
          </p:pic>
          <p:pic>
            <p:nvPicPr>
              <p:cNvPr id="38" name="object 51">
                <a:extLst>
                  <a:ext uri="{FF2B5EF4-FFF2-40B4-BE49-F238E27FC236}">
                    <a16:creationId xmlns:a16="http://schemas.microsoft.com/office/drawing/2014/main" id="{90666AB8-2D35-A53A-EC88-C903B2B524C2}"/>
                  </a:ext>
                </a:extLst>
              </p:cNvPr>
              <p:cNvPicPr/>
              <p:nvPr/>
            </p:nvPicPr>
            <p:blipFill>
              <a:blip r:embed="rId14"/>
              <a:stretch>
                <a:fillRect/>
              </a:stretch>
            </p:blipFill>
            <p:spPr>
              <a:xfrm>
                <a:off x="2983991" y="2124455"/>
                <a:ext cx="1085087" cy="923544"/>
              </a:xfrm>
              <a:prstGeom prst="rect">
                <a:avLst/>
              </a:prstGeom>
            </p:spPr>
          </p:pic>
          <p:sp>
            <p:nvSpPr>
              <p:cNvPr id="39" name="object 52">
                <a:extLst>
                  <a:ext uri="{FF2B5EF4-FFF2-40B4-BE49-F238E27FC236}">
                    <a16:creationId xmlns:a16="http://schemas.microsoft.com/office/drawing/2014/main" id="{028DC29F-472E-57E3-46BD-E8F18D4A7518}"/>
                  </a:ext>
                </a:extLst>
              </p:cNvPr>
              <p:cNvSpPr/>
              <p:nvPr/>
            </p:nvSpPr>
            <p:spPr>
              <a:xfrm>
                <a:off x="3354323" y="2308859"/>
                <a:ext cx="338455" cy="281940"/>
              </a:xfrm>
              <a:custGeom>
                <a:avLst/>
                <a:gdLst/>
                <a:ahLst/>
                <a:cxnLst/>
                <a:rect l="l" t="t" r="r" b="b"/>
                <a:pathLst>
                  <a:path w="338454" h="281939">
                    <a:moveTo>
                      <a:pt x="338327" y="0"/>
                    </a:moveTo>
                    <a:lnTo>
                      <a:pt x="0" y="0"/>
                    </a:lnTo>
                    <a:lnTo>
                      <a:pt x="0" y="281939"/>
                    </a:lnTo>
                    <a:lnTo>
                      <a:pt x="338327" y="281939"/>
                    </a:lnTo>
                    <a:lnTo>
                      <a:pt x="338327" y="0"/>
                    </a:lnTo>
                    <a:close/>
                  </a:path>
                </a:pathLst>
              </a:custGeom>
              <a:solidFill>
                <a:srgbClr val="072241"/>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pic>
            <p:nvPicPr>
              <p:cNvPr id="40" name="object 53">
                <a:extLst>
                  <a:ext uri="{FF2B5EF4-FFF2-40B4-BE49-F238E27FC236}">
                    <a16:creationId xmlns:a16="http://schemas.microsoft.com/office/drawing/2014/main" id="{C98BA1E2-9999-525D-A957-52CC086F78B7}"/>
                  </a:ext>
                </a:extLst>
              </p:cNvPr>
              <p:cNvPicPr/>
              <p:nvPr/>
            </p:nvPicPr>
            <p:blipFill>
              <a:blip r:embed="rId15"/>
              <a:stretch>
                <a:fillRect/>
              </a:stretch>
            </p:blipFill>
            <p:spPr>
              <a:xfrm>
                <a:off x="3308603" y="2266187"/>
                <a:ext cx="431291" cy="367284"/>
              </a:xfrm>
              <a:prstGeom prst="rect">
                <a:avLst/>
              </a:prstGeom>
            </p:spPr>
          </p:pic>
          <p:pic>
            <p:nvPicPr>
              <p:cNvPr id="41" name="object 54">
                <a:extLst>
                  <a:ext uri="{FF2B5EF4-FFF2-40B4-BE49-F238E27FC236}">
                    <a16:creationId xmlns:a16="http://schemas.microsoft.com/office/drawing/2014/main" id="{9CAEB771-FE31-B5DB-D920-1FE0CEC7366A}"/>
                  </a:ext>
                </a:extLst>
              </p:cNvPr>
              <p:cNvPicPr/>
              <p:nvPr/>
            </p:nvPicPr>
            <p:blipFill>
              <a:blip r:embed="rId16"/>
              <a:stretch>
                <a:fillRect/>
              </a:stretch>
            </p:blipFill>
            <p:spPr>
              <a:xfrm>
                <a:off x="7229855" y="4939283"/>
                <a:ext cx="765048" cy="278892"/>
              </a:xfrm>
              <a:prstGeom prst="rect">
                <a:avLst/>
              </a:prstGeom>
            </p:spPr>
          </p:pic>
          <p:pic>
            <p:nvPicPr>
              <p:cNvPr id="42" name="object 55">
                <a:extLst>
                  <a:ext uri="{FF2B5EF4-FFF2-40B4-BE49-F238E27FC236}">
                    <a16:creationId xmlns:a16="http://schemas.microsoft.com/office/drawing/2014/main" id="{056D31AC-CDDD-2CCA-02C3-73855BC3C43F}"/>
                  </a:ext>
                </a:extLst>
              </p:cNvPr>
              <p:cNvPicPr/>
              <p:nvPr/>
            </p:nvPicPr>
            <p:blipFill>
              <a:blip r:embed="rId17"/>
              <a:stretch>
                <a:fillRect/>
              </a:stretch>
            </p:blipFill>
            <p:spPr>
              <a:xfrm>
                <a:off x="6182867" y="4888991"/>
                <a:ext cx="1085088" cy="627888"/>
              </a:xfrm>
              <a:prstGeom prst="rect">
                <a:avLst/>
              </a:prstGeom>
            </p:spPr>
          </p:pic>
          <p:pic>
            <p:nvPicPr>
              <p:cNvPr id="43" name="object 56">
                <a:extLst>
                  <a:ext uri="{FF2B5EF4-FFF2-40B4-BE49-F238E27FC236}">
                    <a16:creationId xmlns:a16="http://schemas.microsoft.com/office/drawing/2014/main" id="{5171B08F-C7AE-EC98-21EA-EDF1F66B47CD}"/>
                  </a:ext>
                </a:extLst>
              </p:cNvPr>
              <p:cNvPicPr/>
              <p:nvPr/>
            </p:nvPicPr>
            <p:blipFill>
              <a:blip r:embed="rId18"/>
              <a:stretch>
                <a:fillRect/>
              </a:stretch>
            </p:blipFill>
            <p:spPr>
              <a:xfrm>
                <a:off x="7400544" y="5125211"/>
                <a:ext cx="795527" cy="734568"/>
              </a:xfrm>
              <a:prstGeom prst="rect">
                <a:avLst/>
              </a:prstGeom>
            </p:spPr>
          </p:pic>
          <p:pic>
            <p:nvPicPr>
              <p:cNvPr id="44" name="object 57">
                <a:extLst>
                  <a:ext uri="{FF2B5EF4-FFF2-40B4-BE49-F238E27FC236}">
                    <a16:creationId xmlns:a16="http://schemas.microsoft.com/office/drawing/2014/main" id="{16A639F3-EDD8-D8BF-97F4-5CBDA401F537}"/>
                  </a:ext>
                </a:extLst>
              </p:cNvPr>
              <p:cNvPicPr/>
              <p:nvPr/>
            </p:nvPicPr>
            <p:blipFill>
              <a:blip r:embed="rId12"/>
              <a:stretch>
                <a:fillRect/>
              </a:stretch>
            </p:blipFill>
            <p:spPr>
              <a:xfrm>
                <a:off x="6342888" y="5337048"/>
                <a:ext cx="783336" cy="323088"/>
              </a:xfrm>
              <a:prstGeom prst="rect">
                <a:avLst/>
              </a:prstGeom>
            </p:spPr>
          </p:pic>
          <p:pic>
            <p:nvPicPr>
              <p:cNvPr id="45" name="object 58">
                <a:extLst>
                  <a:ext uri="{FF2B5EF4-FFF2-40B4-BE49-F238E27FC236}">
                    <a16:creationId xmlns:a16="http://schemas.microsoft.com/office/drawing/2014/main" id="{B6ADC1A2-E876-2D1C-B86D-4BF3E3BC573F}"/>
                  </a:ext>
                </a:extLst>
              </p:cNvPr>
              <p:cNvPicPr/>
              <p:nvPr/>
            </p:nvPicPr>
            <p:blipFill>
              <a:blip r:embed="rId19"/>
              <a:stretch>
                <a:fillRect/>
              </a:stretch>
            </p:blipFill>
            <p:spPr>
              <a:xfrm>
                <a:off x="7194803" y="5244083"/>
                <a:ext cx="512064" cy="473964"/>
              </a:xfrm>
              <a:prstGeom prst="rect">
                <a:avLst/>
              </a:prstGeom>
            </p:spPr>
          </p:pic>
          <p:sp>
            <p:nvSpPr>
              <p:cNvPr id="46" name="object 59">
                <a:extLst>
                  <a:ext uri="{FF2B5EF4-FFF2-40B4-BE49-F238E27FC236}">
                    <a16:creationId xmlns:a16="http://schemas.microsoft.com/office/drawing/2014/main" id="{9EE8127F-F5A1-57A5-B3D4-9BF130FE34DE}"/>
                  </a:ext>
                </a:extLst>
              </p:cNvPr>
              <p:cNvSpPr/>
              <p:nvPr/>
            </p:nvSpPr>
            <p:spPr>
              <a:xfrm>
                <a:off x="2106929" y="4566666"/>
                <a:ext cx="6299835" cy="681355"/>
              </a:xfrm>
              <a:custGeom>
                <a:avLst/>
                <a:gdLst/>
                <a:ahLst/>
                <a:cxnLst/>
                <a:rect l="l" t="t" r="r" b="b"/>
                <a:pathLst>
                  <a:path w="6299834" h="681354">
                    <a:moveTo>
                      <a:pt x="0" y="9143"/>
                    </a:moveTo>
                    <a:lnTo>
                      <a:pt x="0" y="175640"/>
                    </a:lnTo>
                  </a:path>
                  <a:path w="6299834" h="681354">
                    <a:moveTo>
                      <a:pt x="1399032" y="9143"/>
                    </a:moveTo>
                    <a:lnTo>
                      <a:pt x="1399032" y="175640"/>
                    </a:lnTo>
                  </a:path>
                  <a:path w="6299834" h="681354">
                    <a:moveTo>
                      <a:pt x="2811780" y="0"/>
                    </a:moveTo>
                    <a:lnTo>
                      <a:pt x="2811780" y="166496"/>
                    </a:lnTo>
                  </a:path>
                  <a:path w="6299834" h="681354">
                    <a:moveTo>
                      <a:pt x="4255008" y="24383"/>
                    </a:moveTo>
                    <a:lnTo>
                      <a:pt x="4255008" y="190880"/>
                    </a:lnTo>
                  </a:path>
                  <a:path w="6299834" h="681354">
                    <a:moveTo>
                      <a:pt x="5551932" y="13715"/>
                    </a:moveTo>
                    <a:lnTo>
                      <a:pt x="5551932" y="180212"/>
                    </a:lnTo>
                  </a:path>
                  <a:path w="6299834" h="681354">
                    <a:moveTo>
                      <a:pt x="6299708" y="681227"/>
                    </a:moveTo>
                    <a:lnTo>
                      <a:pt x="6134100" y="681227"/>
                    </a:lnTo>
                  </a:path>
                </a:pathLst>
              </a:custGeom>
              <a:ln w="38100">
                <a:solidFill>
                  <a:srgbClr val="FFFFFF"/>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cs typeface="Arial"/>
                </a:endParaRPr>
              </a:p>
            </p:txBody>
          </p:sp>
          <p:pic>
            <p:nvPicPr>
              <p:cNvPr id="47" name="object 60">
                <a:extLst>
                  <a:ext uri="{FF2B5EF4-FFF2-40B4-BE49-F238E27FC236}">
                    <a16:creationId xmlns:a16="http://schemas.microsoft.com/office/drawing/2014/main" id="{431F6BCF-9EBF-BFD8-2DBC-11576EF7BCA0}"/>
                  </a:ext>
                </a:extLst>
              </p:cNvPr>
              <p:cNvPicPr/>
              <p:nvPr/>
            </p:nvPicPr>
            <p:blipFill>
              <a:blip r:embed="rId20"/>
              <a:stretch>
                <a:fillRect/>
              </a:stretch>
            </p:blipFill>
            <p:spPr>
              <a:xfrm>
                <a:off x="7266432" y="2193035"/>
                <a:ext cx="845820" cy="771144"/>
              </a:xfrm>
              <a:prstGeom prst="rect">
                <a:avLst/>
              </a:prstGeom>
            </p:spPr>
          </p:pic>
        </p:grpSp>
        <p:sp>
          <p:nvSpPr>
            <p:cNvPr id="32" name="object 61">
              <a:extLst>
                <a:ext uri="{FF2B5EF4-FFF2-40B4-BE49-F238E27FC236}">
                  <a16:creationId xmlns:a16="http://schemas.microsoft.com/office/drawing/2014/main" id="{B21A16EC-0E96-FED5-1AF3-3154192A1E21}"/>
                </a:ext>
              </a:extLst>
            </p:cNvPr>
            <p:cNvSpPr txBox="1"/>
            <p:nvPr/>
          </p:nvSpPr>
          <p:spPr>
            <a:xfrm>
              <a:off x="7200645" y="1339087"/>
              <a:ext cx="861694" cy="452120"/>
            </a:xfrm>
            <a:prstGeom prst="rect">
              <a:avLst/>
            </a:prstGeom>
          </p:spPr>
          <p:txBody>
            <a:bodyPr vert="horz" wrap="square" lIns="0" tIns="12065" rIns="0" bIns="0" rtlCol="0">
              <a:noAutofit/>
            </a:bodyPr>
            <a:lstStyle/>
            <a:p>
              <a:pPr marL="0" marR="0" lvl="0" indent="0" algn="l" defTabSz="914400" rtl="0" eaLnBrk="1" fontAlgn="auto" latinLnBrk="0" hangingPunct="1">
                <a:lnSpc>
                  <a:spcPct val="100000"/>
                </a:lnSpc>
                <a:spcBef>
                  <a:spcPts val="95"/>
                </a:spcBef>
                <a:spcAft>
                  <a:spcPts val="0"/>
                </a:spcAft>
                <a:buClrTx/>
                <a:buSzTx/>
                <a:buFontTx/>
                <a:buNone/>
                <a:tabLst/>
                <a:defRPr/>
              </a:pPr>
              <a:r>
                <a:rPr kumimoji="0" lang="tr" sz="2800" b="0" i="0" u="none" strike="noStrike" kern="1200" cap="none" spc="-10" normalizeH="0" baseline="0" noProof="0">
                  <a:ln>
                    <a:noFill/>
                  </a:ln>
                  <a:solidFill>
                    <a:srgbClr val="FFFFFF"/>
                  </a:solidFill>
                  <a:effectLst/>
                  <a:highlight>
                    <a:srgbClr val="000000">
                      <a:alpha val="0"/>
                    </a:srgbClr>
                  </a:highlight>
                  <a:uLnTx/>
                  <a:uFillTx/>
                  <a:latin typeface="Calibri"/>
                  <a:cs typeface="Calibri"/>
                </a:rPr>
                <a:t>Dione</a:t>
              </a:r>
              <a:endParaRPr kumimoji="0" sz="2800" b="0" i="0" u="none" strike="noStrike" kern="1200" cap="none" spc="0" normalizeH="0" baseline="0" noProof="0">
                <a:ln>
                  <a:noFill/>
                </a:ln>
                <a:solidFill>
                  <a:prstClr val="black"/>
                </a:solidFill>
                <a:effectLst/>
                <a:uLnTx/>
                <a:uFillTx/>
                <a:latin typeface="Calibri"/>
                <a:cs typeface="Calibri"/>
              </a:endParaRPr>
            </a:p>
          </p:txBody>
        </p:sp>
      </p:grpSp>
      <p:sp>
        <p:nvSpPr>
          <p:cNvPr id="64" name="object 17">
            <a:extLst>
              <a:ext uri="{FF2B5EF4-FFF2-40B4-BE49-F238E27FC236}">
                <a16:creationId xmlns:a16="http://schemas.microsoft.com/office/drawing/2014/main" id="{FFF14478-C54B-4A35-AFAE-647D23C4967A}"/>
              </a:ext>
            </a:extLst>
          </p:cNvPr>
          <p:cNvSpPr txBox="1"/>
          <p:nvPr/>
        </p:nvSpPr>
        <p:spPr>
          <a:xfrm>
            <a:off x="1969545" y="3998488"/>
            <a:ext cx="981710" cy="274358"/>
          </a:xfrm>
          <a:prstGeom prst="rect">
            <a:avLst/>
          </a:prstGeom>
        </p:spPr>
        <p:txBody>
          <a:bodyPr vert="horz" wrap="square" lIns="0" tIns="13335" rIns="0" bIns="0" rtlCol="0">
            <a:noAutofit/>
          </a:bodyPr>
          <a:lstStyle/>
          <a:p>
            <a:pPr marL="0" marR="5080" lvl="0" indent="-1270" algn="ctr" defTabSz="914400" rtl="0" eaLnBrk="1" fontAlgn="auto" latinLnBrk="0" hangingPunct="1">
              <a:lnSpc>
                <a:spcPct val="100000"/>
              </a:lnSpc>
              <a:spcBef>
                <a:spcPts val="105"/>
              </a:spcBef>
              <a:spcAft>
                <a:spcPts val="0"/>
              </a:spcAft>
              <a:buClrTx/>
              <a:buSzTx/>
              <a:buFontTx/>
              <a:buNone/>
              <a:tabLst/>
              <a:defRPr/>
            </a:pPr>
            <a:r>
              <a:rPr kumimoji="0" lang="tr" sz="1400" b="0" i="0" u="none" strike="noStrike" kern="1200" cap="none" spc="0" normalizeH="0" baseline="0" noProof="0" dirty="0">
                <a:ln>
                  <a:noFill/>
                </a:ln>
                <a:solidFill>
                  <a:srgbClr val="FFFFFF"/>
                </a:solidFill>
                <a:effectLst/>
                <a:highlight>
                  <a:srgbClr val="000000">
                    <a:alpha val="0"/>
                  </a:srgbClr>
                </a:highlight>
                <a:uLnTx/>
                <a:uFillTx/>
                <a:latin typeface="Calibri"/>
                <a:cs typeface="Calibri"/>
              </a:rPr>
              <a:t>Filo yönetimi</a:t>
            </a:r>
            <a:endParaRPr kumimoji="0" sz="1400" b="0" i="0" u="none" strike="noStrike" kern="1200" cap="none" spc="0" normalizeH="0" baseline="0" noProof="0" dirty="0">
              <a:ln>
                <a:noFill/>
              </a:ln>
              <a:solidFill>
                <a:prstClr val="black"/>
              </a:solidFill>
              <a:effectLst/>
              <a:uLnTx/>
              <a:uFillTx/>
              <a:latin typeface="Calibri"/>
              <a:cs typeface="Calibri"/>
            </a:endParaRPr>
          </a:p>
        </p:txBody>
      </p:sp>
      <p:sp>
        <p:nvSpPr>
          <p:cNvPr id="65" name="object 17">
            <a:extLst>
              <a:ext uri="{FF2B5EF4-FFF2-40B4-BE49-F238E27FC236}">
                <a16:creationId xmlns:a16="http://schemas.microsoft.com/office/drawing/2014/main" id="{A94620FF-CDF8-43F5-83DB-15006825E8FF}"/>
              </a:ext>
            </a:extLst>
          </p:cNvPr>
          <p:cNvSpPr txBox="1"/>
          <p:nvPr/>
        </p:nvSpPr>
        <p:spPr>
          <a:xfrm>
            <a:off x="4744436" y="3763950"/>
            <a:ext cx="981710" cy="666750"/>
          </a:xfrm>
          <a:prstGeom prst="rect">
            <a:avLst/>
          </a:prstGeom>
        </p:spPr>
        <p:txBody>
          <a:bodyPr vert="horz" wrap="square" lIns="0" tIns="13335" rIns="0" bIns="0" rtlCol="0">
            <a:noAutofit/>
          </a:bodyPr>
          <a:lstStyle/>
          <a:p>
            <a:pPr marL="0" marR="5080" lvl="0" indent="-1270" algn="ctr" defTabSz="914400" rtl="0" eaLnBrk="1" fontAlgn="auto" latinLnBrk="0" hangingPunct="1">
              <a:lnSpc>
                <a:spcPct val="100000"/>
              </a:lnSpc>
              <a:spcBef>
                <a:spcPts val="105"/>
              </a:spcBef>
              <a:spcAft>
                <a:spcPts val="0"/>
              </a:spcAft>
              <a:buClrTx/>
              <a:buSzTx/>
              <a:buFontTx/>
              <a:buNone/>
              <a:tabLst/>
              <a:defRPr/>
            </a:pPr>
            <a:r>
              <a:rPr kumimoji="0" lang="tr" sz="1400" b="0" i="0" u="none" strike="noStrike" kern="1200" cap="none" spc="0" normalizeH="0" baseline="0" noProof="0" dirty="0">
                <a:ln>
                  <a:noFill/>
                </a:ln>
                <a:solidFill>
                  <a:srgbClr val="FFFFFF"/>
                </a:solidFill>
                <a:effectLst/>
                <a:highlight>
                  <a:srgbClr val="000000">
                    <a:alpha val="0"/>
                  </a:srgbClr>
                </a:highlight>
                <a:uLnTx/>
                <a:uFillTx/>
                <a:latin typeface="Calibri"/>
                <a:cs typeface="Calibri"/>
              </a:rPr>
              <a:t>Bulut tabanlı trafik yönetimi</a:t>
            </a:r>
            <a:endParaRPr kumimoji="0" sz="1400" b="0" i="0" u="none" strike="noStrike" kern="1200" cap="none" spc="0" normalizeH="0" baseline="0" noProof="0" dirty="0">
              <a:ln>
                <a:noFill/>
              </a:ln>
              <a:solidFill>
                <a:prstClr val="black"/>
              </a:solidFill>
              <a:effectLst/>
              <a:uLnTx/>
              <a:uFillTx/>
              <a:latin typeface="Calibri"/>
              <a:cs typeface="Calibri"/>
            </a:endParaRPr>
          </a:p>
        </p:txBody>
      </p:sp>
      <p:sp>
        <p:nvSpPr>
          <p:cNvPr id="66" name="object 17">
            <a:extLst>
              <a:ext uri="{FF2B5EF4-FFF2-40B4-BE49-F238E27FC236}">
                <a16:creationId xmlns:a16="http://schemas.microsoft.com/office/drawing/2014/main" id="{3285177A-8124-4973-BFAF-1CAC18327A9E}"/>
              </a:ext>
            </a:extLst>
          </p:cNvPr>
          <p:cNvSpPr txBox="1"/>
          <p:nvPr/>
        </p:nvSpPr>
        <p:spPr>
          <a:xfrm>
            <a:off x="3334102" y="3799611"/>
            <a:ext cx="981710" cy="666750"/>
          </a:xfrm>
          <a:prstGeom prst="rect">
            <a:avLst/>
          </a:prstGeom>
        </p:spPr>
        <p:txBody>
          <a:bodyPr vert="horz" wrap="square" lIns="0" tIns="13335" rIns="0" bIns="0" rtlCol="0">
            <a:noAutofit/>
          </a:bodyPr>
          <a:lstStyle/>
          <a:p>
            <a:pPr marL="0" marR="5080" lvl="0" indent="-1270" algn="ctr" defTabSz="914400" rtl="0" eaLnBrk="1" fontAlgn="auto" latinLnBrk="0" hangingPunct="1">
              <a:lnSpc>
                <a:spcPct val="100000"/>
              </a:lnSpc>
              <a:spcBef>
                <a:spcPts val="105"/>
              </a:spcBef>
              <a:spcAft>
                <a:spcPts val="0"/>
              </a:spcAft>
              <a:buClrTx/>
              <a:buSzTx/>
              <a:buFontTx/>
              <a:buNone/>
              <a:tabLst/>
              <a:defRPr/>
            </a:pPr>
            <a:r>
              <a:rPr kumimoji="0" lang="tr" sz="1400" b="0" i="0" u="none" strike="noStrike" kern="1200" cap="none" spc="0" normalizeH="0" baseline="0" noProof="0" dirty="0">
                <a:ln>
                  <a:noFill/>
                </a:ln>
                <a:solidFill>
                  <a:srgbClr val="FFFFFF"/>
                </a:solidFill>
                <a:effectLst/>
                <a:highlight>
                  <a:srgbClr val="000000">
                    <a:alpha val="0"/>
                  </a:srgbClr>
                </a:highlight>
                <a:uLnTx/>
                <a:uFillTx/>
                <a:latin typeface="Calibri"/>
                <a:cs typeface="Calibri"/>
              </a:rPr>
              <a:t>IoT tabanlı sinyalizasyon</a:t>
            </a:r>
            <a:endParaRPr kumimoji="0" sz="1400" b="0" i="0" u="none" strike="noStrike" kern="1200" cap="none" spc="0" normalizeH="0" baseline="0" noProof="0" dirty="0">
              <a:ln>
                <a:noFill/>
              </a:ln>
              <a:solidFill>
                <a:prstClr val="black"/>
              </a:solidFill>
              <a:effectLst/>
              <a:uLnTx/>
              <a:uFillTx/>
              <a:latin typeface="Calibri"/>
              <a:cs typeface="Calibri"/>
            </a:endParaRPr>
          </a:p>
        </p:txBody>
      </p:sp>
    </p:spTree>
    <p:extLst>
      <p:ext uri="{BB962C8B-B14F-4D97-AF65-F5344CB8AC3E}">
        <p14:creationId xmlns:p14="http://schemas.microsoft.com/office/powerpoint/2010/main" val="82289201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138</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14069" y="1026377"/>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Aktif Trafik Yönetimi Stratejisi</a:t>
            </a:r>
          </a:p>
        </p:txBody>
      </p:sp>
      <p:cxnSp>
        <p:nvCxnSpPr>
          <p:cNvPr id="8" name="Google Shape;193;p8"/>
          <p:cNvCxnSpPr/>
          <p:nvPr/>
        </p:nvCxnSpPr>
        <p:spPr>
          <a:xfrm>
            <a:off x="314069" y="1467487"/>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noAutofit/>
          </a:bodyPr>
          <a:lstStyle/>
          <a:p>
            <a:endParaRPr lang="es-ES"/>
          </a:p>
        </p:txBody>
      </p:sp>
      <p:sp>
        <p:nvSpPr>
          <p:cNvPr id="11" name="Google Shape;771;g1205540b84b_1_37">
            <a:extLst>
              <a:ext uri="{FF2B5EF4-FFF2-40B4-BE49-F238E27FC236}">
                <a16:creationId xmlns:a16="http://schemas.microsoft.com/office/drawing/2014/main" id="{B3E7B39A-14A3-3C64-B3D1-FDC854A591A2}"/>
              </a:ext>
            </a:extLst>
          </p:cNvPr>
          <p:cNvSpPr txBox="1"/>
          <p:nvPr/>
        </p:nvSpPr>
        <p:spPr>
          <a:xfrm>
            <a:off x="314069" y="2151289"/>
            <a:ext cx="3852578" cy="2123628"/>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Tx/>
              <a:buNone/>
              <a:tabLst/>
              <a:defRPr/>
            </a:pPr>
            <a:r>
              <a:rPr kumimoji="0" lang="tr" sz="18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Mevcut kapasitenin optimize edilmesi</a:t>
            </a:r>
          </a:p>
          <a:p>
            <a:pPr marL="285750" marR="0" lvl="0" indent="-285750" algn="l" defTabSz="914400" rtl="0" eaLnBrk="1" fontAlgn="auto" latinLnBrk="0" hangingPunct="1">
              <a:lnSpc>
                <a:spcPct val="100000"/>
              </a:lnSpc>
              <a:spcBef>
                <a:spcPct val="0"/>
              </a:spcBef>
              <a:spcAft>
                <a:spcPct val="0"/>
              </a:spcAft>
              <a:buClr>
                <a:srgbClr val="000000"/>
              </a:buClr>
              <a:buSzTx/>
              <a:buFont typeface="Arial" pitchFamily="34" charset="0"/>
              <a:buChar char="•"/>
              <a:tabLst/>
              <a:defRPr/>
            </a:pPr>
            <a:r>
              <a:rPr kumimoji="0" lang="tr" sz="18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Değişken Hız Limiti</a:t>
            </a:r>
          </a:p>
          <a:p>
            <a:pPr marL="285750" marR="0" lvl="0" indent="-285750" algn="l" defTabSz="914400" rtl="0" eaLnBrk="1" fontAlgn="auto" latinLnBrk="0" hangingPunct="1">
              <a:lnSpc>
                <a:spcPct val="100000"/>
              </a:lnSpc>
              <a:spcBef>
                <a:spcPct val="0"/>
              </a:spcBef>
              <a:spcAft>
                <a:spcPct val="0"/>
              </a:spcAft>
              <a:buClr>
                <a:srgbClr val="000000"/>
              </a:buClr>
              <a:buSzTx/>
              <a:buFont typeface="Arial" pitchFamily="34" charset="0"/>
              <a:buChar char="•"/>
              <a:tabLst/>
              <a:defRPr/>
            </a:pPr>
            <a:r>
              <a:rPr kumimoji="0" lang="tr" sz="18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Dinamik Şerit Ataması</a:t>
            </a:r>
          </a:p>
          <a:p>
            <a:pPr marL="285750" marR="0" lvl="0" indent="-285750" algn="l" defTabSz="914400" rtl="0" eaLnBrk="1" fontAlgn="auto" latinLnBrk="0" hangingPunct="1">
              <a:lnSpc>
                <a:spcPct val="100000"/>
              </a:lnSpc>
              <a:spcBef>
                <a:spcPct val="0"/>
              </a:spcBef>
              <a:spcAft>
                <a:spcPct val="0"/>
              </a:spcAft>
              <a:buClr>
                <a:srgbClr val="000000"/>
              </a:buClr>
              <a:buSzTx/>
              <a:buFont typeface="Arial" pitchFamily="34" charset="0"/>
              <a:buChar char="•"/>
              <a:tabLst/>
              <a:defRPr/>
            </a:pPr>
            <a:r>
              <a:rPr kumimoji="0" lang="tr" sz="18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Kaza Yönetimi</a:t>
            </a:r>
          </a:p>
          <a:p>
            <a:pPr marL="285750" marR="0" lvl="0" indent="-285750" algn="l" defTabSz="914400" rtl="0" eaLnBrk="1" fontAlgn="auto" latinLnBrk="0" hangingPunct="1">
              <a:lnSpc>
                <a:spcPct val="100000"/>
              </a:lnSpc>
              <a:spcBef>
                <a:spcPct val="0"/>
              </a:spcBef>
              <a:spcAft>
                <a:spcPct val="0"/>
              </a:spcAft>
              <a:buClr>
                <a:srgbClr val="000000"/>
              </a:buClr>
              <a:buSzTx/>
              <a:buFont typeface="Arial" pitchFamily="34" charset="0"/>
              <a:buChar char="•"/>
              <a:tabLst/>
              <a:defRPr/>
            </a:pPr>
            <a:r>
              <a:rPr kumimoji="0" lang="tr" sz="18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Otonom taşıtlar (sürücüsüz ve otomatize edilmiş yollar)</a:t>
            </a:r>
          </a:p>
        </p:txBody>
      </p:sp>
      <p:sp>
        <p:nvSpPr>
          <p:cNvPr id="12" name="Google Shape;771;g1205540b84b_1_37">
            <a:extLst>
              <a:ext uri="{FF2B5EF4-FFF2-40B4-BE49-F238E27FC236}">
                <a16:creationId xmlns:a16="http://schemas.microsoft.com/office/drawing/2014/main" id="{20B7E7DA-DC9E-D437-965A-20972B8C85E8}"/>
              </a:ext>
            </a:extLst>
          </p:cNvPr>
          <p:cNvSpPr txBox="1"/>
          <p:nvPr/>
        </p:nvSpPr>
        <p:spPr>
          <a:xfrm>
            <a:off x="4725814" y="2223583"/>
            <a:ext cx="3852578" cy="1292631"/>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Tx/>
              <a:buNone/>
              <a:tabLst/>
              <a:defRPr/>
            </a:pPr>
            <a:r>
              <a:rPr kumimoji="0" lang="tr" sz="18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Talep yönetimi stratejileri</a:t>
            </a:r>
          </a:p>
          <a:p>
            <a:pPr marL="285750" marR="0" lvl="0" indent="-285750" algn="l" defTabSz="914400" rtl="0" eaLnBrk="1" fontAlgn="auto" latinLnBrk="0" hangingPunct="1">
              <a:lnSpc>
                <a:spcPct val="100000"/>
              </a:lnSpc>
              <a:spcBef>
                <a:spcPct val="0"/>
              </a:spcBef>
              <a:spcAft>
                <a:spcPct val="0"/>
              </a:spcAft>
              <a:buClr>
                <a:srgbClr val="000000"/>
              </a:buClr>
              <a:buSzTx/>
              <a:buFont typeface="Arial" pitchFamily="34" charset="0"/>
              <a:buChar char="•"/>
              <a:tabLst/>
              <a:defRPr/>
            </a:pPr>
            <a:r>
              <a:rPr kumimoji="0" lang="tr" sz="18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Erişim yönetimi</a:t>
            </a:r>
          </a:p>
          <a:p>
            <a:pPr marL="285750" marR="0" lvl="0" indent="-285750" algn="l" defTabSz="914400" rtl="0" eaLnBrk="1" fontAlgn="auto" latinLnBrk="0" hangingPunct="1">
              <a:lnSpc>
                <a:spcPct val="100000"/>
              </a:lnSpc>
              <a:spcBef>
                <a:spcPct val="0"/>
              </a:spcBef>
              <a:spcAft>
                <a:spcPct val="0"/>
              </a:spcAft>
              <a:buClr>
                <a:srgbClr val="000000"/>
              </a:buClr>
              <a:buSzTx/>
              <a:buFont typeface="Arial" pitchFamily="34" charset="0"/>
              <a:buChar char="•"/>
              <a:tabLst/>
              <a:defRPr/>
            </a:pPr>
            <a:r>
              <a:rPr kumimoji="0" lang="tr" sz="18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Bütünleşik koridor yönetimi</a:t>
            </a:r>
          </a:p>
          <a:p>
            <a:pPr marL="285750" marR="0" lvl="0" indent="-285750" algn="l" defTabSz="914400" rtl="0" eaLnBrk="1" fontAlgn="auto" latinLnBrk="0" hangingPunct="1">
              <a:lnSpc>
                <a:spcPct val="100000"/>
              </a:lnSpc>
              <a:spcBef>
                <a:spcPct val="0"/>
              </a:spcBef>
              <a:spcAft>
                <a:spcPct val="0"/>
              </a:spcAft>
              <a:buClr>
                <a:srgbClr val="000000"/>
              </a:buClr>
              <a:buSzTx/>
              <a:buFont typeface="Arial" pitchFamily="34" charset="0"/>
              <a:buChar char="•"/>
              <a:tabLst/>
              <a:defRPr/>
            </a:pPr>
            <a:r>
              <a:rPr kumimoji="0" lang="tr" sz="1800" b="0"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Yüksek doluluk şeritleri</a:t>
            </a:r>
            <a:endParaRPr kumimoji="0" lang="en-US" sz="1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3" name="Google Shape;771;g1205540b84b_1_37">
            <a:extLst>
              <a:ext uri="{FF2B5EF4-FFF2-40B4-BE49-F238E27FC236}">
                <a16:creationId xmlns:a16="http://schemas.microsoft.com/office/drawing/2014/main" id="{3256B807-F784-A5BE-BC20-74B3412D799E}"/>
              </a:ext>
            </a:extLst>
          </p:cNvPr>
          <p:cNvSpPr txBox="1"/>
          <p:nvPr/>
        </p:nvSpPr>
        <p:spPr>
          <a:xfrm>
            <a:off x="488268" y="5084820"/>
            <a:ext cx="3852578" cy="461635"/>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ct val="0"/>
              </a:spcBef>
              <a:spcAft>
                <a:spcPct val="0"/>
              </a:spcAft>
              <a:buClr>
                <a:srgbClr val="000000"/>
              </a:buClr>
              <a:buSzTx/>
              <a:buFontTx/>
              <a:buNone/>
              <a:tabLst/>
              <a:defRPr/>
            </a:pPr>
            <a:r>
              <a:rPr kumimoji="0" lang="tr" sz="18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+TM4 hatırlatması</a:t>
            </a:r>
            <a:endParaRPr kumimoji="0" lang="en-US" sz="1800" b="0" i="0" u="none" strike="noStrike" kern="1200" cap="none" spc="0" normalizeH="0" baseline="0" noProof="0" dirty="0">
              <a:ln>
                <a:noFill/>
              </a:ln>
              <a:solidFill>
                <a:srgbClr val="000000"/>
              </a:solidFill>
              <a:effectLst/>
              <a:uLnTx/>
              <a:uFillTx/>
              <a:latin typeface="Source Sans Pro" charset="0"/>
              <a:ea typeface="Source Sans Pro" charset="0"/>
              <a:cs typeface="Source Sans Pro" charset="0"/>
              <a:sym typeface="Source Sans Pro" charset="0"/>
            </a:endParaRPr>
          </a:p>
        </p:txBody>
      </p:sp>
    </p:spTree>
    <p:extLst>
      <p:ext uri="{BB962C8B-B14F-4D97-AF65-F5344CB8AC3E}">
        <p14:creationId xmlns:p14="http://schemas.microsoft.com/office/powerpoint/2010/main" val="427731462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marL="0" marR="0" lvl="0" indent="0" algn="r" defTabSz="914400" rtl="0" eaLnBrk="1" fontAlgn="auto" latinLnBrk="0" hangingPunct="1">
              <a:lnSpc>
                <a:spcPct val="100000"/>
              </a:lnSpc>
              <a:spcBef>
                <a:spcPct val="0"/>
              </a:spcBef>
              <a:spcAft>
                <a:spcPct val="0"/>
              </a:spcAft>
              <a:buClrTx/>
              <a:buSzPts val="1200"/>
              <a:buFontTx/>
              <a:buNone/>
              <a:tabLst/>
              <a:defRPr/>
            </a:pPr>
            <a:r>
              <a:rPr kumimoji="0" lang="tr" sz="900" b="0" i="0" u="none" strike="noStrike" kern="1200" cap="none" spc="0" normalizeH="0" baseline="0" noProof="0">
                <a:ln>
                  <a:noFill/>
                </a:ln>
                <a:solidFill>
                  <a:srgbClr val="888888"/>
                </a:solidFill>
                <a:effectLst/>
                <a:highlight>
                  <a:srgbClr val="000000">
                    <a:alpha val="0"/>
                  </a:srgbClr>
                </a:highlight>
                <a:uLnTx/>
                <a:uFillTx/>
                <a:latin typeface="Calibri"/>
                <a:ea typeface="Calibri"/>
                <a:cs typeface="Calibri"/>
                <a:sym typeface="Calibri"/>
              </a:rPr>
              <a:t>139</a:t>
            </a:r>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83934" y="950638"/>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Bağlantılı ve dijital toplumda risk üzerine bir not</a:t>
            </a:r>
          </a:p>
        </p:txBody>
      </p:sp>
      <p:cxnSp>
        <p:nvCxnSpPr>
          <p:cNvPr id="8" name="Google Shape;193;p8"/>
          <p:cNvCxnSpPr/>
          <p:nvPr/>
        </p:nvCxnSpPr>
        <p:spPr>
          <a:xfrm>
            <a:off x="383934" y="1391748"/>
            <a:ext cx="8053554" cy="0"/>
          </a:xfrm>
          <a:prstGeom prst="straightConnector1">
            <a:avLst/>
          </a:prstGeom>
          <a:noFill/>
          <a:ln w="28575" cap="flat" cmpd="sng">
            <a:solidFill>
              <a:schemeClr val="dk1"/>
            </a:solidFill>
            <a:prstDash val="solid"/>
            <a:round/>
            <a:headEnd type="none" w="sm" len="sm"/>
            <a:tailEnd type="none" w="sm" len="sm"/>
          </a:ln>
        </p:spPr>
      </p:cxnSp>
      <p:pic>
        <p:nvPicPr>
          <p:cNvPr id="3" name="Google Shape;706;p56">
            <a:extLst>
              <a:ext uri="{FF2B5EF4-FFF2-40B4-BE49-F238E27FC236}">
                <a16:creationId xmlns:a16="http://schemas.microsoft.com/office/drawing/2014/main" id="{0E6815E0-CCF1-2E42-7E64-4EDC4A96C951}"/>
              </a:ext>
            </a:extLst>
          </p:cNvPr>
          <p:cNvPicPr preferRelativeResize="0"/>
          <p:nvPr/>
        </p:nvPicPr>
        <p:blipFill>
          <a:blip r:embed="rId3">
            <a:alphaModFix/>
          </a:blip>
          <a:srcRect t="5042"/>
          <a:stretch>
            <a:fillRect/>
          </a:stretch>
        </p:blipFill>
        <p:spPr>
          <a:xfrm>
            <a:off x="33795" y="1908019"/>
            <a:ext cx="4809208" cy="4288936"/>
          </a:xfrm>
          <a:prstGeom prst="rect">
            <a:avLst/>
          </a:prstGeom>
          <a:noFill/>
          <a:ln>
            <a:noFill/>
          </a:ln>
        </p:spPr>
      </p:pic>
      <p:sp>
        <p:nvSpPr>
          <p:cNvPr id="4" name="Google Shape;711;p56">
            <a:extLst>
              <a:ext uri="{FF2B5EF4-FFF2-40B4-BE49-F238E27FC236}">
                <a16:creationId xmlns:a16="http://schemas.microsoft.com/office/drawing/2014/main" id="{484D12A3-72D1-8765-42CF-DC0A5FCBE3DC}"/>
              </a:ext>
            </a:extLst>
          </p:cNvPr>
          <p:cNvSpPr txBox="1"/>
          <p:nvPr/>
        </p:nvSpPr>
        <p:spPr>
          <a:xfrm>
            <a:off x="183375" y="6094068"/>
            <a:ext cx="4262855" cy="307746"/>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800"/>
              <a:buFont typeface="Arial"/>
              <a:buNone/>
              <a:tabLst/>
              <a:defRPr/>
            </a:pPr>
            <a:r>
              <a:rPr kumimoji="0" lang="tr-TR" sz="800" b="0" i="0" u="none" strike="noStrike" kern="1200" cap="none" spc="0" normalizeH="0" baseline="0" noProof="0" dirty="0">
                <a:ln>
                  <a:noFill/>
                </a:ln>
                <a:solidFill>
                  <a:srgbClr val="7F7F7F"/>
                </a:solidFill>
                <a:effectLst/>
                <a:highlight>
                  <a:srgbClr val="000000">
                    <a:alpha val="0"/>
                  </a:srgbClr>
                </a:highlight>
                <a:uLnTx/>
                <a:uFillTx/>
                <a:latin typeface="Source Sans Pro"/>
                <a:ea typeface="Source Sans Pro"/>
                <a:cs typeface="Source Sans Pro"/>
                <a:sym typeface="Source Sans Pro"/>
              </a:rPr>
              <a:t>Farklı teknolojik tehditlerin gerçekleşme olasılığı ve etkisi. WEF Risk Raporu'ndan alınmıştır.</a:t>
            </a:r>
            <a:endParaRPr kumimoji="0"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pic>
        <p:nvPicPr>
          <p:cNvPr id="6" name="Google Shape;768;g1205540b84b_1_37">
            <a:extLst>
              <a:ext uri="{FF2B5EF4-FFF2-40B4-BE49-F238E27FC236}">
                <a16:creationId xmlns:a16="http://schemas.microsoft.com/office/drawing/2014/main" id="{E55145AE-E925-4A2C-891F-07134CE71B7C}"/>
              </a:ext>
            </a:extLst>
          </p:cNvPr>
          <p:cNvPicPr preferRelativeResize="0"/>
          <p:nvPr/>
        </p:nvPicPr>
        <p:blipFill>
          <a:blip r:embed="rId4">
            <a:alphaModFix/>
          </a:blip>
          <a:srcRect r="2969" b="8641"/>
          <a:stretch>
            <a:fillRect/>
          </a:stretch>
        </p:blipFill>
        <p:spPr>
          <a:xfrm>
            <a:off x="4867293" y="1598959"/>
            <a:ext cx="4206155" cy="2634144"/>
          </a:xfrm>
          <a:prstGeom prst="rect">
            <a:avLst/>
          </a:prstGeom>
          <a:noFill/>
          <a:ln>
            <a:noFill/>
          </a:ln>
        </p:spPr>
      </p:pic>
      <p:sp>
        <p:nvSpPr>
          <p:cNvPr id="9" name="Google Shape;771;g1205540b84b_1_37">
            <a:extLst>
              <a:ext uri="{FF2B5EF4-FFF2-40B4-BE49-F238E27FC236}">
                <a16:creationId xmlns:a16="http://schemas.microsoft.com/office/drawing/2014/main" id="{B5254DB8-F7F7-B13F-5D3B-BD44E38A47BA}"/>
              </a:ext>
            </a:extLst>
          </p:cNvPr>
          <p:cNvSpPr txBox="1"/>
          <p:nvPr/>
        </p:nvSpPr>
        <p:spPr>
          <a:xfrm>
            <a:off x="5190139" y="1438029"/>
            <a:ext cx="3579404" cy="34621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800"/>
              <a:buFont typeface="Arial"/>
              <a:buNone/>
              <a:tabLst/>
              <a:defRPr/>
            </a:pPr>
            <a:r>
              <a:rPr kumimoji="0" lang="tr" sz="1000" b="1" i="1"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Denizcilik sektöründe bildirilen siber güvenlik sorunları. </a:t>
            </a:r>
            <a:endParaRPr kumimoji="0" sz="1050" b="1" i="1"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10" name="Google Shape;771;g1205540b84b_1_37">
            <a:extLst>
              <a:ext uri="{FF2B5EF4-FFF2-40B4-BE49-F238E27FC236}">
                <a16:creationId xmlns:a16="http://schemas.microsoft.com/office/drawing/2014/main" id="{20334C1A-B89F-83BD-ADC2-1320821F33A9}"/>
              </a:ext>
            </a:extLst>
          </p:cNvPr>
          <p:cNvSpPr txBox="1"/>
          <p:nvPr/>
        </p:nvSpPr>
        <p:spPr>
          <a:xfrm>
            <a:off x="2591780" y="1468532"/>
            <a:ext cx="2372773" cy="430857"/>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800"/>
              <a:buFont typeface="Arial"/>
              <a:buNone/>
              <a:tabLst/>
              <a:defRPr/>
            </a:pPr>
            <a:r>
              <a:rPr kumimoji="0" lang="tr" sz="16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Siber güvenlik sorunu </a:t>
            </a:r>
            <a:endParaRPr kumimoji="0" sz="1600" b="1"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11" name="Google Shape;771;g1205540b84b_1_37">
            <a:extLst>
              <a:ext uri="{FF2B5EF4-FFF2-40B4-BE49-F238E27FC236}">
                <a16:creationId xmlns:a16="http://schemas.microsoft.com/office/drawing/2014/main" id="{B3E7B39A-14A3-3C64-B3D1-FDC854A591A2}"/>
              </a:ext>
            </a:extLst>
          </p:cNvPr>
          <p:cNvSpPr txBox="1"/>
          <p:nvPr/>
        </p:nvSpPr>
        <p:spPr>
          <a:xfrm>
            <a:off x="183375" y="1445708"/>
            <a:ext cx="2372773" cy="67707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800"/>
              <a:buFont typeface="Arial"/>
              <a:buNone/>
              <a:tabLst/>
              <a:defRPr/>
            </a:pPr>
            <a:r>
              <a:rPr kumimoji="0" lang="tr" sz="16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İletişim altyapısı sorunu</a:t>
            </a:r>
            <a:endParaRPr kumimoji="0" sz="1600" b="1" i="0" u="none" strike="noStrike" kern="1200" cap="none" spc="0" normalizeH="0" baseline="0" noProof="0" dirty="0">
              <a:ln>
                <a:noFill/>
              </a:ln>
              <a:solidFill>
                <a:srgbClr val="000000"/>
              </a:solidFill>
              <a:effectLst/>
              <a:uLnTx/>
              <a:uFillTx/>
              <a:latin typeface="Source Sans Pro" charset="0"/>
              <a:ea typeface="Source Sans Pro" charset="0"/>
              <a:cs typeface="Source Sans Pro" charset="0"/>
              <a:sym typeface="Source Sans Pro" charset="0"/>
            </a:endParaRPr>
          </a:p>
        </p:txBody>
      </p:sp>
      <p:cxnSp>
        <p:nvCxnSpPr>
          <p:cNvPr id="13" name="Straight Arrow Connector 12">
            <a:extLst>
              <a:ext uri="{FF2B5EF4-FFF2-40B4-BE49-F238E27FC236}">
                <a16:creationId xmlns:a16="http://schemas.microsoft.com/office/drawing/2014/main" id="{102FB8E3-D96A-9233-63F1-73006CA1715E}"/>
              </a:ext>
            </a:extLst>
          </p:cNvPr>
          <p:cNvCxnSpPr>
            <a:stCxn id="11" idx="2"/>
          </p:cNvCxnSpPr>
          <p:nvPr/>
        </p:nvCxnSpPr>
        <p:spPr>
          <a:xfrm>
            <a:off x="1369762" y="2122786"/>
            <a:ext cx="400601" cy="13926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149DE48-CC96-E529-447D-C38FFAB7F22A}"/>
              </a:ext>
            </a:extLst>
          </p:cNvPr>
          <p:cNvCxnSpPr>
            <a:stCxn id="10" idx="2"/>
          </p:cNvCxnSpPr>
          <p:nvPr/>
        </p:nvCxnSpPr>
        <p:spPr>
          <a:xfrm flipH="1">
            <a:off x="3184384" y="1899389"/>
            <a:ext cx="593783" cy="16643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Google Shape;791;g1205540b84b_1_62">
            <a:extLst>
              <a:ext uri="{FF2B5EF4-FFF2-40B4-BE49-F238E27FC236}">
                <a16:creationId xmlns:a16="http://schemas.microsoft.com/office/drawing/2014/main" id="{1D982C1E-FE56-52E1-4087-84F6A51E2CCF}"/>
              </a:ext>
            </a:extLst>
          </p:cNvPr>
          <p:cNvPicPr preferRelativeResize="0"/>
          <p:nvPr/>
        </p:nvPicPr>
        <p:blipFill>
          <a:blip r:embed="rId5">
            <a:alphaModFix/>
          </a:blip>
          <a:stretch>
            <a:fillRect/>
          </a:stretch>
        </p:blipFill>
        <p:spPr>
          <a:xfrm>
            <a:off x="5405463" y="4277899"/>
            <a:ext cx="3032025" cy="2024445"/>
          </a:xfrm>
          <a:prstGeom prst="rect">
            <a:avLst/>
          </a:prstGeom>
          <a:noFill/>
          <a:ln>
            <a:noFill/>
          </a:ln>
        </p:spPr>
      </p:pic>
      <p:sp>
        <p:nvSpPr>
          <p:cNvPr id="18" name="Google Shape;792;g1205540b84b_1_62">
            <a:extLst>
              <a:ext uri="{FF2B5EF4-FFF2-40B4-BE49-F238E27FC236}">
                <a16:creationId xmlns:a16="http://schemas.microsoft.com/office/drawing/2014/main" id="{9E6A888C-DA6E-6AE9-ABE9-52266EC83A31}"/>
              </a:ext>
            </a:extLst>
          </p:cNvPr>
          <p:cNvSpPr txBox="1"/>
          <p:nvPr/>
        </p:nvSpPr>
        <p:spPr>
          <a:xfrm>
            <a:off x="5225499" y="6129235"/>
            <a:ext cx="3655216" cy="346218"/>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ct val="0"/>
              </a:spcBef>
              <a:spcAft>
                <a:spcPct val="0"/>
              </a:spcAft>
              <a:buClr>
                <a:srgbClr val="000000"/>
              </a:buClr>
              <a:buSzPts val="900"/>
              <a:buFont typeface="Arial"/>
              <a:buNone/>
              <a:tabLst/>
              <a:defRPr/>
            </a:pPr>
            <a:r>
              <a:rPr kumimoji="0" lang="tr" sz="1000" b="1" i="1" u="none" strike="noStrike" kern="1200" cap="none" spc="0" normalizeH="0" baseline="0" noProof="0" dirty="0">
                <a:ln>
                  <a:noFill/>
                </a:ln>
                <a:solidFill>
                  <a:srgbClr val="434343"/>
                </a:solidFill>
                <a:effectLst/>
                <a:highlight>
                  <a:srgbClr val="000000">
                    <a:alpha val="0"/>
                  </a:srgbClr>
                </a:highlight>
                <a:uLnTx/>
                <a:uFillTx/>
                <a:latin typeface="Source Sans Pro"/>
                <a:ea typeface="Source Sans Pro"/>
                <a:cs typeface="Source Sans Pro"/>
                <a:sym typeface="Source Sans Pro"/>
              </a:rPr>
              <a:t>Fidye yazılımlarından kaynaklı maliyet, havacılık sektörü, 2017-2021</a:t>
            </a:r>
            <a:endParaRPr kumimoji="0" sz="1800" b="1" i="1"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24325454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2" name="Arrow: Right 11">
            <a:extLst>
              <a:ext uri="{FF2B5EF4-FFF2-40B4-BE49-F238E27FC236}">
                <a16:creationId xmlns:a16="http://schemas.microsoft.com/office/drawing/2014/main" id="{1056747F-12A8-4EBA-8DDA-2EAFB3F2867F}"/>
              </a:ext>
            </a:extLst>
          </p:cNvPr>
          <p:cNvSpPr/>
          <p:nvPr/>
        </p:nvSpPr>
        <p:spPr>
          <a:xfrm>
            <a:off x="166585" y="1795187"/>
            <a:ext cx="8848725" cy="1016984"/>
          </a:xfrm>
          <a:prstGeom prst="rightArrow">
            <a:avLst/>
          </a:prstGeom>
          <a:gradFill flip="none" rotWithShape="1">
            <a:gsLst>
              <a:gs pos="0">
                <a:schemeClr val="accent1">
                  <a:lumMod val="5000"/>
                  <a:lumOff val="95000"/>
                  <a:alpha val="34000"/>
                </a:schemeClr>
              </a:gs>
              <a:gs pos="100000">
                <a:schemeClr val="accent6"/>
              </a:gs>
            </a:gsLst>
            <a:lin ang="0" scaled="0"/>
          </a:gra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noAutofit/>
          </a:bodyPr>
          <a:lstStyle/>
          <a:p>
            <a:pPr algn="ctr"/>
            <a:endParaRPr lang="es-ES"/>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14</a:t>
            </a:r>
            <a:endParaRPr lang="ca-ES"/>
          </a:p>
        </p:txBody>
      </p:sp>
      <p:cxnSp>
        <p:nvCxnSpPr>
          <p:cNvPr id="8" name="Google Shape;193;p8"/>
          <p:cNvCxnSpPr/>
          <p:nvPr/>
        </p:nvCxnSpPr>
        <p:spPr>
          <a:xfrm>
            <a:off x="314069" y="1445050"/>
            <a:ext cx="8053554" cy="0"/>
          </a:xfrm>
          <a:prstGeom prst="straightConnector1">
            <a:avLst/>
          </a:prstGeom>
          <a:noFill/>
          <a:ln w="28575" cap="flat" cmpd="sng">
            <a:solidFill>
              <a:schemeClr val="dk1"/>
            </a:solidFill>
            <a:prstDash val="solid"/>
            <a:round/>
            <a:headEnd type="none" w="sm" len="sm"/>
            <a:tailEnd type="none" w="sm" len="sm"/>
          </a:ln>
        </p:spPr>
      </p:cxnSp>
      <p:pic>
        <p:nvPicPr>
          <p:cNvPr id="1026" name="Picture 2">
            <a:extLst>
              <a:ext uri="{FF2B5EF4-FFF2-40B4-BE49-F238E27FC236}">
                <a16:creationId xmlns:a16="http://schemas.microsoft.com/office/drawing/2014/main" id="{62AFAC78-141A-43DD-BF49-3A55EBD6BB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4849" y="3764400"/>
            <a:ext cx="5767318" cy="256645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92;p8">
            <a:extLst>
              <a:ext uri="{FF2B5EF4-FFF2-40B4-BE49-F238E27FC236}">
                <a16:creationId xmlns:a16="http://schemas.microsoft.com/office/drawing/2014/main" id="{2FBEFFDB-BFBD-4CBA-941B-5A23470BE178}"/>
              </a:ext>
            </a:extLst>
          </p:cNvPr>
          <p:cNvSpPr txBox="1"/>
          <p:nvPr/>
        </p:nvSpPr>
        <p:spPr>
          <a:xfrm>
            <a:off x="314069" y="1003940"/>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Dirençlilikle İLGİLİ Kavramlar</a:t>
            </a:r>
          </a:p>
        </p:txBody>
      </p:sp>
      <p:sp>
        <p:nvSpPr>
          <p:cNvPr id="3" name="TextBox 2">
            <a:extLst>
              <a:ext uri="{FF2B5EF4-FFF2-40B4-BE49-F238E27FC236}">
                <a16:creationId xmlns:a16="http://schemas.microsoft.com/office/drawing/2014/main" id="{74418B34-8789-4701-AB7A-3E08AF373213}"/>
              </a:ext>
            </a:extLst>
          </p:cNvPr>
          <p:cNvSpPr txBox="1"/>
          <p:nvPr/>
        </p:nvSpPr>
        <p:spPr>
          <a:xfrm>
            <a:off x="3389700" y="2418615"/>
            <a:ext cx="2082611" cy="400831"/>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rtl="0"/>
            <a:r>
              <a:rPr lang="tr" sz="1800" b="1" i="0" u="none" strike="noStrike">
                <a:latin typeface="Calibri"/>
              </a:rPr>
              <a:t>Sarsılma riski</a:t>
            </a:r>
          </a:p>
        </p:txBody>
      </p:sp>
      <p:sp>
        <p:nvSpPr>
          <p:cNvPr id="4" name="TextBox 3">
            <a:extLst>
              <a:ext uri="{FF2B5EF4-FFF2-40B4-BE49-F238E27FC236}">
                <a16:creationId xmlns:a16="http://schemas.microsoft.com/office/drawing/2014/main" id="{6EF85127-C197-581C-059E-06BE0533053A}"/>
              </a:ext>
            </a:extLst>
          </p:cNvPr>
          <p:cNvSpPr txBox="1"/>
          <p:nvPr/>
        </p:nvSpPr>
        <p:spPr>
          <a:xfrm>
            <a:off x="3389700" y="1672614"/>
            <a:ext cx="2082611" cy="646331"/>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rtl="0"/>
            <a:r>
              <a:rPr lang="tr" sz="1800" b="1" i="0" u="none" strike="noStrike">
                <a:solidFill>
                  <a:srgbClr val="FFFFFF"/>
                </a:solidFill>
                <a:latin typeface="Calibri"/>
              </a:rPr>
              <a:t>Sarsılma/bozuntuya uğrama</a:t>
            </a:r>
            <a:endParaRPr lang="es-ES" b="1">
              <a:solidFill>
                <a:schemeClr val="bg1"/>
              </a:solidFill>
            </a:endParaRPr>
          </a:p>
        </p:txBody>
      </p:sp>
      <p:sp>
        <p:nvSpPr>
          <p:cNvPr id="5" name="TextBox 4">
            <a:extLst>
              <a:ext uri="{FF2B5EF4-FFF2-40B4-BE49-F238E27FC236}">
                <a16:creationId xmlns:a16="http://schemas.microsoft.com/office/drawing/2014/main" id="{410C2182-6999-5AD4-6ACC-C7C1B64F01F4}"/>
              </a:ext>
            </a:extLst>
          </p:cNvPr>
          <p:cNvSpPr txBox="1"/>
          <p:nvPr/>
        </p:nvSpPr>
        <p:spPr>
          <a:xfrm>
            <a:off x="3389700" y="2878342"/>
            <a:ext cx="2082611" cy="400831"/>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rtl="0"/>
            <a:r>
              <a:rPr lang="tr" sz="1800" b="1" i="0" u="none" strike="noStrike">
                <a:latin typeface="Calibri"/>
              </a:rPr>
              <a:t>Belirsizlik</a:t>
            </a:r>
            <a:endParaRPr lang="es-ES" b="1"/>
          </a:p>
        </p:txBody>
      </p:sp>
      <p:sp>
        <p:nvSpPr>
          <p:cNvPr id="6" name="TextBox 5">
            <a:extLst>
              <a:ext uri="{FF2B5EF4-FFF2-40B4-BE49-F238E27FC236}">
                <a16:creationId xmlns:a16="http://schemas.microsoft.com/office/drawing/2014/main" id="{B6190B64-C8EB-0878-26CF-8B4E524B5ADC}"/>
              </a:ext>
            </a:extLst>
          </p:cNvPr>
          <p:cNvSpPr txBox="1"/>
          <p:nvPr/>
        </p:nvSpPr>
        <p:spPr>
          <a:xfrm>
            <a:off x="6202505" y="1672614"/>
            <a:ext cx="2082611" cy="646331"/>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wrap="square" rtlCol="0">
            <a:noAutofit/>
          </a:bodyPr>
          <a:lstStyle/>
          <a:p>
            <a:pPr algn="ctr" rtl="0"/>
            <a:r>
              <a:rPr lang="tr" sz="1800" b="1" i="0" u="none" strike="noStrike">
                <a:solidFill>
                  <a:srgbClr val="FFFFFF"/>
                </a:solidFill>
                <a:latin typeface="Calibri"/>
              </a:rPr>
              <a:t>Sarsılma sonrası davranış</a:t>
            </a:r>
          </a:p>
        </p:txBody>
      </p:sp>
      <p:sp>
        <p:nvSpPr>
          <p:cNvPr id="7" name="TextBox 6">
            <a:extLst>
              <a:ext uri="{FF2B5EF4-FFF2-40B4-BE49-F238E27FC236}">
                <a16:creationId xmlns:a16="http://schemas.microsoft.com/office/drawing/2014/main" id="{D1914F08-B58E-30A5-66F6-4B0A14673298}"/>
              </a:ext>
            </a:extLst>
          </p:cNvPr>
          <p:cNvSpPr txBox="1"/>
          <p:nvPr/>
        </p:nvSpPr>
        <p:spPr>
          <a:xfrm>
            <a:off x="454699" y="1672614"/>
            <a:ext cx="2082611" cy="646331"/>
          </a:xfrm>
          <a:prstGeom prst="rect">
            <a:avLst/>
          </a:prstGeom>
          <a:solidFill>
            <a:schemeClr val="accent6"/>
          </a:solidFill>
        </p:spPr>
        <p:style>
          <a:lnRef idx="2">
            <a:schemeClr val="accent6"/>
          </a:lnRef>
          <a:fillRef idx="1">
            <a:schemeClr val="lt1"/>
          </a:fillRef>
          <a:effectRef idx="0">
            <a:schemeClr val="accent6"/>
          </a:effectRef>
          <a:fontRef idx="minor">
            <a:schemeClr val="dk1"/>
          </a:fontRef>
        </p:style>
        <p:txBody>
          <a:bodyPr wrap="square" rtlCol="0">
            <a:noAutofit/>
          </a:bodyPr>
          <a:lstStyle/>
          <a:p>
            <a:pPr algn="ctr" rtl="0"/>
            <a:r>
              <a:rPr lang="tr" sz="1800" b="1" i="0" u="none" strike="noStrike">
                <a:solidFill>
                  <a:srgbClr val="FFFFFF"/>
                </a:solidFill>
                <a:latin typeface="Calibri"/>
              </a:rPr>
              <a:t>Sarsılma öncesi beklenti</a:t>
            </a:r>
          </a:p>
        </p:txBody>
      </p:sp>
      <p:sp>
        <p:nvSpPr>
          <p:cNvPr id="11" name="Text Placeholder 10">
            <a:extLst>
              <a:ext uri="{FF2B5EF4-FFF2-40B4-BE49-F238E27FC236}">
                <a16:creationId xmlns:a16="http://schemas.microsoft.com/office/drawing/2014/main" id="{9EC7BC6A-75E7-3F16-954F-F1851CD73142}"/>
              </a:ext>
            </a:extLst>
          </p:cNvPr>
          <p:cNvSpPr>
            <a:spLocks noGrp="1"/>
          </p:cNvSpPr>
          <p:nvPr>
            <p:ph type="body" idx="2"/>
          </p:nvPr>
        </p:nvSpPr>
        <p:spPr/>
        <p:txBody>
          <a:bodyPr>
            <a:noAutofit/>
          </a:bodyPr>
          <a:lstStyle/>
          <a:p>
            <a:endParaRPr lang="es-ES"/>
          </a:p>
        </p:txBody>
      </p:sp>
      <p:sp>
        <p:nvSpPr>
          <p:cNvPr id="13" name="TextBox 12">
            <a:extLst>
              <a:ext uri="{FF2B5EF4-FFF2-40B4-BE49-F238E27FC236}">
                <a16:creationId xmlns:a16="http://schemas.microsoft.com/office/drawing/2014/main" id="{F4017EFE-D41E-3A6A-346D-F0BAD61E3C28}"/>
              </a:ext>
            </a:extLst>
          </p:cNvPr>
          <p:cNvSpPr txBox="1"/>
          <p:nvPr/>
        </p:nvSpPr>
        <p:spPr>
          <a:xfrm>
            <a:off x="3389700" y="3338069"/>
            <a:ext cx="2082611" cy="400831"/>
          </a:xfrm>
          <a:prstGeom prst="rect">
            <a:avLst/>
          </a:prstGeom>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rtl="0"/>
            <a:r>
              <a:rPr lang="tr" sz="1800" b="1" i="0" u="none" strike="noStrike">
                <a:latin typeface="Calibri"/>
              </a:rPr>
              <a:t>Kırılganlık</a:t>
            </a:r>
            <a:endParaRPr lang="es-ES" b="1"/>
          </a:p>
        </p:txBody>
      </p:sp>
    </p:spTree>
    <p:extLst>
      <p:ext uri="{BB962C8B-B14F-4D97-AF65-F5344CB8AC3E}">
        <p14:creationId xmlns:p14="http://schemas.microsoft.com/office/powerpoint/2010/main" val="179328819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511D-6124-400B-8004-FDE7F6264A0A}"/>
              </a:ext>
            </a:extLst>
          </p:cNvPr>
          <p:cNvSpPr>
            <a:spLocks noGrp="1"/>
          </p:cNvSpPr>
          <p:nvPr>
            <p:ph type="title"/>
          </p:nvPr>
        </p:nvSpPr>
        <p:spPr/>
        <p:txBody>
          <a:bodyPr>
            <a:normAutofit/>
          </a:bodyPr>
          <a:lstStyle/>
          <a:p>
            <a:r>
              <a:rPr lang="tr-TR" dirty="0"/>
              <a:t>Gündem</a:t>
            </a:r>
            <a:endParaRPr lang="en-GB" dirty="0"/>
          </a:p>
        </p:txBody>
      </p:sp>
      <p:sp>
        <p:nvSpPr>
          <p:cNvPr id="4" name="Slide Number Placeholder 3">
            <a:extLst>
              <a:ext uri="{FF2B5EF4-FFF2-40B4-BE49-F238E27FC236}">
                <a16:creationId xmlns:a16="http://schemas.microsoft.com/office/drawing/2014/main" id="{C17088C1-3683-4F09-A570-DBE3080C0A3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36F0B7-EF37-4B31-BA1E-D2B9204CDF2B}" type="slidenum">
              <a:rPr kumimoji="0" lang="ca-E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140</a:t>
            </a:fld>
            <a:endParaRPr kumimoji="0" lang="ca-E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2" name="Taula 11"/>
          <p:cNvGraphicFramePr>
            <a:graphicFrameLocks noGrp="1"/>
          </p:cNvGraphicFramePr>
          <p:nvPr>
            <p:extLst>
              <p:ext uri="{D42A27DB-BD31-4B8C-83A1-F6EECF244321}">
                <p14:modId xmlns:p14="http://schemas.microsoft.com/office/powerpoint/2010/main" val="2129174369"/>
              </p:ext>
            </p:extLst>
          </p:nvPr>
        </p:nvGraphicFramePr>
        <p:xfrm>
          <a:off x="390525" y="1434624"/>
          <a:ext cx="8298776" cy="4452303"/>
        </p:xfrm>
        <a:graphic>
          <a:graphicData uri="http://schemas.openxmlformats.org/drawingml/2006/table">
            <a:tbl>
              <a:tblPr firstRow="1" firstCol="1" bandRow="1">
                <a:tableStyleId>{5C22544A-7EE6-4342-B048-85BDC9FD1C3A}</a:tableStyleId>
              </a:tblPr>
              <a:tblGrid>
                <a:gridCol w="1377650">
                  <a:extLst>
                    <a:ext uri="{9D8B030D-6E8A-4147-A177-3AD203B41FA5}">
                      <a16:colId xmlns:a16="http://schemas.microsoft.com/office/drawing/2014/main" val="468044428"/>
                    </a:ext>
                  </a:extLst>
                </a:gridCol>
                <a:gridCol w="6921126">
                  <a:extLst>
                    <a:ext uri="{9D8B030D-6E8A-4147-A177-3AD203B41FA5}">
                      <a16:colId xmlns:a16="http://schemas.microsoft.com/office/drawing/2014/main" val="4177223117"/>
                    </a:ext>
                  </a:extLst>
                </a:gridCol>
              </a:tblGrid>
              <a:tr h="213995">
                <a:tc>
                  <a:txBody>
                    <a:bodyPr/>
                    <a:lstStyle/>
                    <a:p>
                      <a:pPr marL="182880" algn="ctr">
                        <a:lnSpc>
                          <a:spcPct val="115000"/>
                        </a:lnSpc>
                        <a:spcBef>
                          <a:spcPts val="600"/>
                        </a:spcBef>
                        <a:spcAft>
                          <a:spcPts val="0"/>
                        </a:spcAft>
                      </a:pPr>
                      <a:r>
                        <a:rPr lang="tr-TR" sz="1400" dirty="0">
                          <a:effectLst/>
                        </a:rPr>
                        <a:t>Saat</a:t>
                      </a:r>
                      <a:endParaRPr lang="es-ES" sz="120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a:lnSpc>
                          <a:spcPct val="115000"/>
                        </a:lnSpc>
                        <a:spcBef>
                          <a:spcPts val="600"/>
                        </a:spcBef>
                        <a:spcAft>
                          <a:spcPts val="0"/>
                        </a:spcAft>
                      </a:pPr>
                      <a:r>
                        <a:rPr lang="tr-TR" sz="1400" dirty="0">
                          <a:effectLst/>
                        </a:rPr>
                        <a:t>Başlık/Faaliyet</a:t>
                      </a:r>
                      <a:endParaRPr lang="es-ES" sz="1200" dirty="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0193192"/>
                  </a:ext>
                </a:extLst>
              </a:tr>
              <a:tr h="323850">
                <a:tc>
                  <a:txBody>
                    <a:bodyPr/>
                    <a:lstStyle/>
                    <a:p>
                      <a:pPr marL="0" algn="ctr" defTabSz="914400" rtl="0" eaLnBrk="1" fontAlgn="ctr" latinLnBrk="0" hangingPunct="1">
                        <a:lnSpc>
                          <a:spcPct val="115000"/>
                        </a:lnSpc>
                        <a:spcBef>
                          <a:spcPts val="0"/>
                        </a:spcBef>
                        <a:spcAft>
                          <a:spcPts val="0"/>
                        </a:spcAft>
                      </a:pPr>
                      <a:r>
                        <a:rPr lang="en" sz="1400" b="1" kern="1200" dirty="0">
                          <a:solidFill>
                            <a:schemeClr val="lt1"/>
                          </a:solidFill>
                          <a:effectLst/>
                          <a:latin typeface="+mn-lt"/>
                          <a:ea typeface="+mn-ea"/>
                          <a:cs typeface="+mn-cs"/>
                        </a:rPr>
                        <a:t>09:30-10:00</a:t>
                      </a:r>
                      <a:endParaRPr lang="es-ES" sz="1400" b="1" kern="1200" dirty="0">
                        <a:solidFill>
                          <a:schemeClr val="lt1"/>
                        </a:solidFill>
                        <a:effectLst/>
                        <a:latin typeface="+mn-lt"/>
                        <a:ea typeface="+mn-ea"/>
                        <a:cs typeface="+mn-cs"/>
                      </a:endParaRPr>
                    </a:p>
                  </a:txBody>
                  <a:tcPr marL="68580" marR="68580" marT="0" marB="0" anchor="ctr"/>
                </a:tc>
                <a:tc>
                  <a:txBody>
                    <a:bodyPr/>
                    <a:lstStyle/>
                    <a:p>
                      <a:pPr marL="0" algn="l" defTabSz="914400" rtl="0" eaLnBrk="1" fontAlgn="ctr" latinLnBrk="0" hangingPunct="1">
                        <a:lnSpc>
                          <a:spcPct val="115000"/>
                        </a:lnSpc>
                        <a:spcBef>
                          <a:spcPts val="0"/>
                        </a:spcBef>
                        <a:spcAft>
                          <a:spcPts val="0"/>
                        </a:spcAft>
                      </a:pPr>
                      <a:r>
                        <a:rPr lang="tr-TR" sz="1000" b="0" i="0" u="none" strike="noStrike" kern="1200" dirty="0">
                          <a:solidFill>
                            <a:srgbClr val="000000"/>
                          </a:solidFill>
                          <a:effectLst/>
                          <a:latin typeface="Calibri" panose="020F0502020204030204" pitchFamily="34" charset="0"/>
                          <a:ea typeface="+mn-ea"/>
                          <a:cs typeface="+mn-cs"/>
                        </a:rPr>
                        <a:t>Varış ve Kayıt</a:t>
                      </a:r>
                      <a:endParaRPr lang="es-ES" sz="1000" b="0" i="0" u="none" strike="noStrike" kern="1200" dirty="0">
                        <a:solidFill>
                          <a:srgbClr val="000000"/>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465268718"/>
                  </a:ext>
                </a:extLst>
              </a:tr>
              <a:tr h="323850">
                <a:tc>
                  <a:txBody>
                    <a:bodyPr/>
                    <a:lstStyle/>
                    <a:p>
                      <a:pPr marL="182880" algn="l">
                        <a:lnSpc>
                          <a:spcPct val="115000"/>
                        </a:lnSpc>
                        <a:spcBef>
                          <a:spcPts val="600"/>
                        </a:spcBef>
                        <a:spcAft>
                          <a:spcPts val="0"/>
                        </a:spcAft>
                      </a:pPr>
                      <a:r>
                        <a:rPr lang="en" sz="1400" b="1" kern="1200" dirty="0">
                          <a:solidFill>
                            <a:schemeClr val="lt1"/>
                          </a:solidFill>
                          <a:effectLst/>
                          <a:latin typeface="+mn-lt"/>
                          <a:ea typeface="+mn-ea"/>
                          <a:cs typeface="+mn-cs"/>
                        </a:rPr>
                        <a:t>10:00-10:05</a:t>
                      </a:r>
                      <a:endParaRPr lang="es-ES" sz="1400" b="1" kern="1200" dirty="0">
                        <a:solidFill>
                          <a:schemeClr val="lt1"/>
                        </a:solidFill>
                        <a:effectLst/>
                        <a:latin typeface="+mn-lt"/>
                        <a:ea typeface="+mn-ea"/>
                        <a:cs typeface="+mn-cs"/>
                      </a:endParaRPr>
                    </a:p>
                  </a:txBody>
                  <a:tcPr marL="68580" marR="68580" marT="0" marB="0" anchor="ctr">
                    <a:solidFill>
                      <a:schemeClr val="accent1"/>
                    </a:solidFill>
                  </a:tcPr>
                </a:tc>
                <a:tc>
                  <a:txBody>
                    <a:bodyPr/>
                    <a:lstStyle/>
                    <a:p>
                      <a:pPr marL="0" algn="l" defTabSz="914400" rtl="0" eaLnBrk="1" latinLnBrk="0" hangingPunct="1">
                        <a:lnSpc>
                          <a:spcPct val="115000"/>
                        </a:lnSpc>
                        <a:spcBef>
                          <a:spcPts val="0"/>
                        </a:spcBef>
                        <a:spcAft>
                          <a:spcPts val="0"/>
                        </a:spcAft>
                      </a:pPr>
                      <a:r>
                        <a:rPr lang="tr-TR" sz="1000" kern="1200" dirty="0">
                          <a:solidFill>
                            <a:srgbClr val="000000"/>
                          </a:solidFill>
                          <a:effectLst/>
                          <a:latin typeface="Calibri" panose="020F0502020204030204" pitchFamily="34" charset="0"/>
                          <a:ea typeface="+mn-ea"/>
                          <a:cs typeface="+mn-cs"/>
                        </a:rPr>
                        <a:t>Eğitim Gündeminin Tanıtılması</a:t>
                      </a:r>
                      <a:endParaRPr lang="es-ES" sz="1000" kern="1200" dirty="0">
                        <a:solidFill>
                          <a:srgbClr val="000000"/>
                        </a:solidFill>
                        <a:effectLst/>
                        <a:latin typeface="Calibri" panose="020F0502020204030204" pitchFamily="34" charset="0"/>
                        <a:ea typeface="+mn-ea"/>
                        <a:cs typeface="+mn-cs"/>
                      </a:endParaRPr>
                    </a:p>
                  </a:txBody>
                  <a:tcPr marL="68580" marR="68580" marT="0" marB="0" anchor="ctr">
                    <a:solidFill>
                      <a:srgbClr val="E9EDF4"/>
                    </a:solidFill>
                  </a:tcPr>
                </a:tc>
                <a:extLst>
                  <a:ext uri="{0D108BD9-81ED-4DB2-BD59-A6C34878D82A}">
                    <a16:rowId xmlns:a16="http://schemas.microsoft.com/office/drawing/2014/main" val="3981958453"/>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10:05-10:35</a:t>
                      </a:r>
                      <a:endParaRPr lang="es-ES" sz="1400" b="1" kern="1200" dirty="0">
                        <a:solidFill>
                          <a:schemeClr val="lt1"/>
                        </a:solidFill>
                        <a:effectLst/>
                        <a:latin typeface="+mn-lt"/>
                        <a:ea typeface="+mn-ea"/>
                        <a:cs typeface="+mn-cs"/>
                      </a:endParaRPr>
                    </a:p>
                  </a:txBody>
                  <a:tcPr marL="68580" marR="68580" marT="0" marB="0" anchor="ctr"/>
                </a:tc>
                <a:tc>
                  <a:txBody>
                    <a:bodyPr/>
                    <a:lstStyle/>
                    <a:p>
                      <a:pPr marL="0">
                        <a:lnSpc>
                          <a:spcPct val="115000"/>
                        </a:lnSpc>
                        <a:spcBef>
                          <a:spcPts val="0"/>
                        </a:spcBef>
                        <a:spcAft>
                          <a:spcPts val="0"/>
                        </a:spcAft>
                      </a:pPr>
                      <a:r>
                        <a:rPr lang="tr-TR" sz="10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Dirençliliğin Tanıtılması</a:t>
                      </a:r>
                      <a:endParaRPr lang="es-ES" sz="900"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3581361266"/>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10:35-11:00</a:t>
                      </a:r>
                      <a:endParaRPr lang="es-ES" sz="1400" b="1" kern="1200" dirty="0">
                        <a:solidFill>
                          <a:schemeClr val="lt1"/>
                        </a:solidFill>
                        <a:effectLst/>
                        <a:latin typeface="+mn-lt"/>
                        <a:ea typeface="+mn-ea"/>
                        <a:cs typeface="+mn-cs"/>
                      </a:endParaRPr>
                    </a:p>
                  </a:txBody>
                  <a:tcPr marL="68580" marR="68580" marT="0" marB="0" anchor="ctr"/>
                </a:tc>
                <a:tc>
                  <a:txBody>
                    <a:bodyPr/>
                    <a:lstStyle/>
                    <a:p>
                      <a:pPr marL="0">
                        <a:lnSpc>
                          <a:spcPct val="115000"/>
                        </a:lnSpc>
                        <a:spcBef>
                          <a:spcPts val="0"/>
                        </a:spcBef>
                        <a:spcAft>
                          <a:spcPts val="0"/>
                        </a:spcAft>
                      </a:pPr>
                      <a:r>
                        <a:rPr lang="en-GB" sz="10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Risk </a:t>
                      </a:r>
                      <a:r>
                        <a:rPr lang="tr-TR" sz="10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ve Belirsizlik</a:t>
                      </a:r>
                      <a:endParaRPr lang="es-ES" sz="900"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1224670916"/>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11.00-11:15</a:t>
                      </a:r>
                      <a:endParaRPr lang="es-ES" sz="1400" b="1" kern="1200" dirty="0">
                        <a:solidFill>
                          <a:schemeClr val="lt1"/>
                        </a:solidFill>
                        <a:effectLst/>
                        <a:latin typeface="+mn-lt"/>
                        <a:ea typeface="+mn-ea"/>
                        <a:cs typeface="+mn-cs"/>
                      </a:endParaRPr>
                    </a:p>
                  </a:txBody>
                  <a:tcPr marL="68580" marR="68580" marT="0" marB="0" anchor="ctr"/>
                </a:tc>
                <a:tc>
                  <a:txBody>
                    <a:bodyPr/>
                    <a:lstStyle/>
                    <a:p>
                      <a:pPr marL="0" rtl="0" fontAlgn="ctr">
                        <a:spcBef>
                          <a:spcPts val="0"/>
                        </a:spcBef>
                        <a:spcAft>
                          <a:spcPts val="0"/>
                        </a:spcAft>
                      </a:pPr>
                      <a:r>
                        <a:rPr lang="tr-TR" sz="1000" b="0" i="0" u="none" strike="noStrike" dirty="0">
                          <a:solidFill>
                            <a:srgbClr val="00B050"/>
                          </a:solidFill>
                          <a:effectLst/>
                          <a:latin typeface="Calibri" panose="020F0502020204030204" pitchFamily="34" charset="0"/>
                        </a:rPr>
                        <a:t>Ara</a:t>
                      </a:r>
                      <a:endParaRPr lang="es-ES" dirty="0">
                        <a:effectLst/>
                      </a:endParaRPr>
                    </a:p>
                  </a:txBody>
                  <a:tcPr marL="73025" marR="73025" anchor="ctr"/>
                </a:tc>
                <a:extLst>
                  <a:ext uri="{0D108BD9-81ED-4DB2-BD59-A6C34878D82A}">
                    <a16:rowId xmlns:a16="http://schemas.microsoft.com/office/drawing/2014/main" val="293986023"/>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11:15-11:40</a:t>
                      </a:r>
                      <a:endParaRPr lang="es-ES" sz="1400" b="1" kern="1200" dirty="0">
                        <a:solidFill>
                          <a:schemeClr val="lt1"/>
                        </a:solidFill>
                        <a:effectLst/>
                        <a:latin typeface="+mn-lt"/>
                        <a:ea typeface="+mn-ea"/>
                        <a:cs typeface="+mn-cs"/>
                      </a:endParaRPr>
                    </a:p>
                  </a:txBody>
                  <a:tcPr marL="68580" marR="68580" marT="0" marB="0" anchor="ctr"/>
                </a:tc>
                <a:tc>
                  <a:txBody>
                    <a:bodyPr/>
                    <a:lstStyle/>
                    <a:p>
                      <a:pPr marL="0">
                        <a:lnSpc>
                          <a:spcPct val="115000"/>
                        </a:lnSpc>
                        <a:spcBef>
                          <a:spcPts val="0"/>
                        </a:spcBef>
                        <a:spcAft>
                          <a:spcPts val="0"/>
                        </a:spcAft>
                      </a:pPr>
                      <a:r>
                        <a:rPr lang="en-GB" sz="10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Ulaşımda</a:t>
                      </a:r>
                      <a:r>
                        <a:rPr lang="en-GB" sz="10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Risk </a:t>
                      </a:r>
                      <a:r>
                        <a:rPr lang="en-GB" sz="10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Değerlendirme</a:t>
                      </a:r>
                      <a:r>
                        <a:rPr lang="en-GB" sz="10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Örnekleri</a:t>
                      </a:r>
                      <a:endParaRPr lang="es-ES" sz="900" dirty="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15912385"/>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11:40-12:30</a:t>
                      </a:r>
                      <a:endParaRPr lang="es-ES" sz="1400" b="1" kern="1200" dirty="0">
                        <a:solidFill>
                          <a:schemeClr val="lt1"/>
                        </a:solidFill>
                        <a:effectLst/>
                        <a:latin typeface="+mn-lt"/>
                        <a:ea typeface="+mn-ea"/>
                        <a:cs typeface="+mn-cs"/>
                      </a:endParaRPr>
                    </a:p>
                  </a:txBody>
                  <a:tcPr marL="68580" marR="68580" marT="0" marB="0" anchor="ctr"/>
                </a:tc>
                <a:tc>
                  <a:txBody>
                    <a:bodyPr/>
                    <a:lstStyle/>
                    <a:p>
                      <a:pPr marL="0">
                        <a:lnSpc>
                          <a:spcPct val="115000"/>
                        </a:lnSpc>
                        <a:spcBef>
                          <a:spcPts val="0"/>
                        </a:spcBef>
                        <a:spcAft>
                          <a:spcPts val="0"/>
                        </a:spcAft>
                      </a:pP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Ulaşım</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Sistemlerinde</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Direnç</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Temel</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Kavramlar</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ve</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Örnekler</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a:t>
                      </a:r>
                      <a:endParaRPr lang="es-ES" sz="1000" kern="1200" dirty="0">
                        <a:solidFill>
                          <a:srgbClr val="000000"/>
                        </a:solidFill>
                        <a:effectLst/>
                        <a:latin typeface="Calibri" panose="020F050202020403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397360864"/>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12:30-13:30</a:t>
                      </a:r>
                      <a:endParaRPr lang="es-ES" sz="1400" b="1" kern="1200" dirty="0">
                        <a:solidFill>
                          <a:schemeClr val="lt1"/>
                        </a:solidFill>
                        <a:effectLst/>
                        <a:latin typeface="+mn-lt"/>
                        <a:ea typeface="+mn-ea"/>
                        <a:cs typeface="+mn-cs"/>
                      </a:endParaRPr>
                    </a:p>
                  </a:txBody>
                  <a:tcPr marL="68580" marR="68580" marT="0" marB="0" anchor="ctr"/>
                </a:tc>
                <a:tc>
                  <a:txBody>
                    <a:bodyPr/>
                    <a:lstStyle/>
                    <a:p>
                      <a:pPr marL="0" rtl="0" fontAlgn="ctr">
                        <a:spcBef>
                          <a:spcPts val="0"/>
                        </a:spcBef>
                        <a:spcAft>
                          <a:spcPts val="0"/>
                        </a:spcAft>
                      </a:pPr>
                      <a:r>
                        <a:rPr lang="tr-TR" sz="1000" b="0" i="0" u="none" strike="noStrike" dirty="0">
                          <a:solidFill>
                            <a:srgbClr val="00B050"/>
                          </a:solidFill>
                          <a:effectLst/>
                          <a:latin typeface="Calibri" panose="020F0502020204030204" pitchFamily="34" charset="0"/>
                        </a:rPr>
                        <a:t>Öğle Yemeği</a:t>
                      </a:r>
                      <a:endParaRPr lang="es-ES" dirty="0">
                        <a:effectLst/>
                      </a:endParaRPr>
                    </a:p>
                  </a:txBody>
                  <a:tcPr marL="73025" marR="73025" anchor="ctr"/>
                </a:tc>
                <a:extLst>
                  <a:ext uri="{0D108BD9-81ED-4DB2-BD59-A6C34878D82A}">
                    <a16:rowId xmlns:a16="http://schemas.microsoft.com/office/drawing/2014/main" val="329062081"/>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13:30-14:00</a:t>
                      </a:r>
                      <a:endParaRPr lang="es-ES" sz="1400" b="1" kern="1200" dirty="0">
                        <a:solidFill>
                          <a:schemeClr val="lt1"/>
                        </a:solidFill>
                        <a:effectLst/>
                        <a:latin typeface="+mn-lt"/>
                        <a:ea typeface="+mn-ea"/>
                        <a:cs typeface="+mn-cs"/>
                      </a:endParaRPr>
                    </a:p>
                  </a:txBody>
                  <a:tcPr marL="68580" marR="68580" marT="0" marB="0" anchor="ctr"/>
                </a:tc>
                <a:tc>
                  <a:txBody>
                    <a:bodyPr/>
                    <a:lstStyle/>
                    <a:p>
                      <a:pPr marL="0">
                        <a:lnSpc>
                          <a:spcPct val="115000"/>
                        </a:lnSpc>
                        <a:spcBef>
                          <a:spcPts val="0"/>
                        </a:spcBef>
                        <a:spcAft>
                          <a:spcPts val="0"/>
                        </a:spcAft>
                      </a:pP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Şehirlerde</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Direnç</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Temel</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Kavramlar</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ve</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Örnekler</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a:t>
                      </a:r>
                      <a:endParaRPr lang="es-ES" sz="1000" kern="1200" dirty="0">
                        <a:solidFill>
                          <a:srgbClr val="000000"/>
                        </a:solidFill>
                        <a:effectLst/>
                        <a:latin typeface="Calibri" panose="020F050202020403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64221441"/>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14:00-14:45</a:t>
                      </a:r>
                      <a:endParaRPr lang="es-ES" sz="1400" b="1" kern="1200" dirty="0">
                        <a:solidFill>
                          <a:schemeClr val="lt1"/>
                        </a:solidFill>
                        <a:effectLst/>
                        <a:latin typeface="+mn-lt"/>
                        <a:ea typeface="+mn-ea"/>
                        <a:cs typeface="+mn-cs"/>
                      </a:endParaRPr>
                    </a:p>
                  </a:txBody>
                  <a:tcPr marL="68580" marR="68580" marT="0" marB="0" anchor="ctr"/>
                </a:tc>
                <a:tc>
                  <a:txBody>
                    <a:bodyPr/>
                    <a:lstStyle/>
                    <a:p>
                      <a:pPr marL="0">
                        <a:lnSpc>
                          <a:spcPct val="115000"/>
                        </a:lnSpc>
                        <a:spcBef>
                          <a:spcPts val="0"/>
                        </a:spcBef>
                        <a:spcAft>
                          <a:spcPts val="0"/>
                        </a:spcAft>
                      </a:pP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Akıllı</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Şehir</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Kavramları</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Eğilimleri</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Yenilikleri</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ve</a:t>
                      </a:r>
                      <a:r>
                        <a:rPr lang="en-GB"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n-GB" sz="1000"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Örnekleri</a:t>
                      </a:r>
                      <a:endParaRPr lang="es-ES" sz="1000"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884246611"/>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14:45-15:00</a:t>
                      </a:r>
                      <a:endParaRPr lang="es-ES" sz="1400" b="1" kern="1200" dirty="0">
                        <a:solidFill>
                          <a:schemeClr val="lt1"/>
                        </a:solidFill>
                        <a:effectLst/>
                        <a:latin typeface="+mn-lt"/>
                        <a:ea typeface="+mn-ea"/>
                        <a:cs typeface="+mn-cs"/>
                      </a:endParaRPr>
                    </a:p>
                  </a:txBody>
                  <a:tcPr marL="68580" marR="68580" marT="0" marB="0" anchor="ctr"/>
                </a:tc>
                <a:tc>
                  <a:txBody>
                    <a:bodyPr/>
                    <a:lstStyle/>
                    <a:p>
                      <a:pPr marL="0" rtl="0" fontAlgn="ctr">
                        <a:spcBef>
                          <a:spcPts val="0"/>
                        </a:spcBef>
                        <a:spcAft>
                          <a:spcPts val="0"/>
                        </a:spcAft>
                      </a:pPr>
                      <a:r>
                        <a:rPr lang="tr-TR" sz="1000" b="0" i="0" u="none" strike="noStrike" dirty="0">
                          <a:solidFill>
                            <a:srgbClr val="00B050"/>
                          </a:solidFill>
                          <a:effectLst/>
                          <a:latin typeface="Calibri" panose="020F0502020204030204" pitchFamily="34" charset="0"/>
                        </a:rPr>
                        <a:t>Ara</a:t>
                      </a:r>
                      <a:endParaRPr lang="es-ES" dirty="0">
                        <a:effectLst/>
                      </a:endParaRPr>
                    </a:p>
                  </a:txBody>
                  <a:tcPr marL="73025" marR="73025" anchor="ctr"/>
                </a:tc>
                <a:extLst>
                  <a:ext uri="{0D108BD9-81ED-4DB2-BD59-A6C34878D82A}">
                    <a16:rowId xmlns:a16="http://schemas.microsoft.com/office/drawing/2014/main" val="1569870334"/>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15:00-15:50</a:t>
                      </a:r>
                      <a:endParaRPr lang="es-ES" sz="1400" b="1" kern="1200" dirty="0">
                        <a:solidFill>
                          <a:schemeClr val="lt1"/>
                        </a:solidFill>
                        <a:effectLst/>
                        <a:latin typeface="+mn-lt"/>
                        <a:ea typeface="+mn-ea"/>
                        <a:cs typeface="+mn-cs"/>
                      </a:endParaRPr>
                    </a:p>
                  </a:txBody>
                  <a:tcPr marL="68580" marR="68580" marT="0" marB="0" anchor="ctr"/>
                </a:tc>
                <a:tc>
                  <a:txBody>
                    <a:bodyPr/>
                    <a:lstStyle/>
                    <a:p>
                      <a:pPr marL="0" rtl="0" fontAlgn="ctr">
                        <a:spcBef>
                          <a:spcPts val="0"/>
                        </a:spcBef>
                        <a:spcAft>
                          <a:spcPts val="0"/>
                        </a:spcAft>
                      </a:pPr>
                      <a:r>
                        <a:rPr lang="es-ES" sz="1600" b="1"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Risk</a:t>
                      </a:r>
                      <a:r>
                        <a:rPr lang="es-ES" sz="1600" b="1"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ve </a:t>
                      </a:r>
                      <a:r>
                        <a:rPr lang="es-ES" sz="1600" b="1"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Direnç</a:t>
                      </a:r>
                      <a:r>
                        <a:rPr lang="es-ES" sz="1600" b="1"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s-ES" sz="1600" b="1"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Değerlendirme</a:t>
                      </a:r>
                      <a:r>
                        <a:rPr lang="es-ES" sz="1600" b="1"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 </a:t>
                      </a:r>
                      <a:r>
                        <a:rPr lang="es-ES" sz="1600" b="1" kern="1200" dirty="0" err="1">
                          <a:solidFill>
                            <a:srgbClr val="000000"/>
                          </a:solidFill>
                          <a:effectLst/>
                          <a:latin typeface="Calibri" panose="020F0502020204030204" pitchFamily="34" charset="0"/>
                          <a:ea typeface="Calibri" panose="020F0502020204030204" pitchFamily="34" charset="0"/>
                          <a:cs typeface="Source Sans Pro" panose="020B0503030403020204" pitchFamily="34" charset="0"/>
                        </a:rPr>
                        <a:t>Alıştırması</a:t>
                      </a:r>
                      <a:endParaRPr lang="es-ES" sz="1600" b="1" kern="1200" dirty="0">
                        <a:solidFill>
                          <a:srgbClr val="000000"/>
                        </a:solidFill>
                        <a:effectLst/>
                        <a:latin typeface="Calibri" panose="020F0502020204030204" pitchFamily="34" charset="0"/>
                        <a:ea typeface="Calibri" panose="020F0502020204030204" pitchFamily="34" charset="0"/>
                        <a:cs typeface="Source Sans Pro" panose="020B0503030403020204" pitchFamily="34" charset="0"/>
                      </a:endParaRPr>
                    </a:p>
                  </a:txBody>
                  <a:tcPr marL="73025" marR="73025" anchor="ctr"/>
                </a:tc>
                <a:extLst>
                  <a:ext uri="{0D108BD9-81ED-4DB2-BD59-A6C34878D82A}">
                    <a16:rowId xmlns:a16="http://schemas.microsoft.com/office/drawing/2014/main" val="3940067041"/>
                  </a:ext>
                </a:extLst>
              </a:tr>
              <a:tr h="323850">
                <a:tc>
                  <a:txBody>
                    <a:bodyPr/>
                    <a:lstStyle/>
                    <a:p>
                      <a:pPr marL="182880" algn="ctr">
                        <a:lnSpc>
                          <a:spcPct val="115000"/>
                        </a:lnSpc>
                        <a:spcBef>
                          <a:spcPts val="600"/>
                        </a:spcBef>
                        <a:spcAft>
                          <a:spcPts val="0"/>
                        </a:spcAft>
                      </a:pPr>
                      <a:r>
                        <a:rPr lang="en-GB" sz="1400" b="1" kern="1200" dirty="0">
                          <a:solidFill>
                            <a:schemeClr val="lt1"/>
                          </a:solidFill>
                          <a:effectLst/>
                          <a:latin typeface="+mn-lt"/>
                          <a:ea typeface="+mn-ea"/>
                          <a:cs typeface="+mn-cs"/>
                        </a:rPr>
                        <a:t>15:50-16:00</a:t>
                      </a:r>
                      <a:endParaRPr lang="es-ES" sz="1400" b="1" kern="1200" dirty="0">
                        <a:solidFill>
                          <a:schemeClr val="lt1"/>
                        </a:solidFill>
                        <a:effectLst/>
                        <a:latin typeface="+mn-lt"/>
                        <a:ea typeface="+mn-ea"/>
                        <a:cs typeface="+mn-cs"/>
                      </a:endParaRPr>
                    </a:p>
                  </a:txBody>
                  <a:tcPr marL="68580" marR="68580" marT="0" marB="0" anchor="ctr"/>
                </a:tc>
                <a:tc>
                  <a:txBody>
                    <a:bodyPr/>
                    <a:lstStyle/>
                    <a:p>
                      <a:pPr rtl="0" fontAlgn="ctr">
                        <a:spcBef>
                          <a:spcPts val="0"/>
                        </a:spcBef>
                        <a:spcAft>
                          <a:spcPts val="0"/>
                        </a:spcAft>
                      </a:pPr>
                      <a:r>
                        <a:rPr lang="tr-TR" sz="1000" b="0" i="0" u="none" strike="noStrike" dirty="0">
                          <a:solidFill>
                            <a:srgbClr val="000000"/>
                          </a:solidFill>
                          <a:effectLst/>
                          <a:latin typeface="Calibri" panose="020F0502020204030204" pitchFamily="34" charset="0"/>
                        </a:rPr>
                        <a:t>Sorular ve Kapanış Konuşmaları</a:t>
                      </a:r>
                      <a:endParaRPr lang="es-ES" dirty="0">
                        <a:effectLst/>
                      </a:endParaRPr>
                    </a:p>
                  </a:txBody>
                  <a:tcPr marL="73025" marR="73025" anchor="ctr"/>
                </a:tc>
                <a:extLst>
                  <a:ext uri="{0D108BD9-81ED-4DB2-BD59-A6C34878D82A}">
                    <a16:rowId xmlns:a16="http://schemas.microsoft.com/office/drawing/2014/main" val="1358072520"/>
                  </a:ext>
                </a:extLst>
              </a:tr>
            </a:tbl>
          </a:graphicData>
        </a:graphic>
      </p:graphicFrame>
      <p:sp>
        <p:nvSpPr>
          <p:cNvPr id="3" name="Rectangle 2"/>
          <p:cNvSpPr/>
          <p:nvPr/>
        </p:nvSpPr>
        <p:spPr>
          <a:xfrm>
            <a:off x="258756" y="5268100"/>
            <a:ext cx="8298776" cy="31055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978409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ca-ES" sz="90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141</a:t>
            </a:fld>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83934" y="950638"/>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95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Çalışma</a:t>
            </a:r>
            <a:endParaRPr kumimoji="0" lang="en-GB" sz="195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cxnSp>
        <p:nvCxnSpPr>
          <p:cNvPr id="8" name="Google Shape;193;p8"/>
          <p:cNvCxnSpPr/>
          <p:nvPr/>
        </p:nvCxnSpPr>
        <p:spPr>
          <a:xfrm>
            <a:off x="383934" y="1391748"/>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lstStyle/>
          <a:p>
            <a:endParaRPr lang="es-ES"/>
          </a:p>
        </p:txBody>
      </p:sp>
      <p:sp>
        <p:nvSpPr>
          <p:cNvPr id="4" name="Google Shape;711;p56">
            <a:extLst>
              <a:ext uri="{FF2B5EF4-FFF2-40B4-BE49-F238E27FC236}">
                <a16:creationId xmlns:a16="http://schemas.microsoft.com/office/drawing/2014/main" id="{484D12A3-72D1-8765-42CF-DC0A5FCBE3DC}"/>
              </a:ext>
            </a:extLst>
          </p:cNvPr>
          <p:cNvSpPr txBox="1"/>
          <p:nvPr/>
        </p:nvSpPr>
        <p:spPr>
          <a:xfrm>
            <a:off x="183375" y="6094068"/>
            <a:ext cx="4262855" cy="30774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Likelihood and impact of different technological threats. Retrieved from WEF Risk Report.</a:t>
            </a:r>
            <a:endParaRPr kumimoji="0"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9" name="Google Shape;771;g1205540b84b_1_37">
            <a:extLst>
              <a:ext uri="{FF2B5EF4-FFF2-40B4-BE49-F238E27FC236}">
                <a16:creationId xmlns:a16="http://schemas.microsoft.com/office/drawing/2014/main" id="{B5254DB8-F7F7-B13F-5D3B-BD44E38A47BA}"/>
              </a:ext>
            </a:extLst>
          </p:cNvPr>
          <p:cNvSpPr txBox="1"/>
          <p:nvPr/>
        </p:nvSpPr>
        <p:spPr>
          <a:xfrm>
            <a:off x="525099" y="1882189"/>
            <a:ext cx="7621373" cy="381639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28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Hedefler</a:t>
            </a:r>
            <a:r>
              <a:rPr kumimoji="0" lang="en-US" sz="28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a:t>
            </a:r>
            <a:endParaRPr kumimoji="0" lang="tr-TR" sz="28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lang="en-US" sz="28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a:p>
            <a:pPr marL="342900" marR="0" lvl="0" indent="-342900" algn="l" defTabSz="914400" rtl="0" eaLnBrk="1" fontAlgn="auto" latinLnBrk="0" hangingPunct="1">
              <a:lnSpc>
                <a:spcPct val="100000"/>
              </a:lnSpc>
              <a:spcBef>
                <a:spcPts val="0"/>
              </a:spcBef>
              <a:spcAft>
                <a:spcPts val="2400"/>
              </a:spcAft>
              <a:buClr>
                <a:srgbClr val="000000"/>
              </a:buClr>
              <a:buSzPct val="100000"/>
              <a:buFont typeface="+mj-lt"/>
              <a:buAutoNum type="arabicPeriod"/>
              <a:tabLst/>
              <a:defRPr/>
            </a:pP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Ankara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ulaşım</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sistemindeki</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geçmişteki</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yıkıcı</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olayların</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tespit</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edilmesi</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endParaRPr kumimoji="0" lang="tr-TR"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a:p>
            <a:pPr marL="342900" marR="0" lvl="0" indent="-342900" algn="l" defTabSz="914400" rtl="0" eaLnBrk="1" fontAlgn="auto" latinLnBrk="0" hangingPunct="1">
              <a:lnSpc>
                <a:spcPct val="100000"/>
              </a:lnSpc>
              <a:spcBef>
                <a:spcPts val="0"/>
              </a:spcBef>
              <a:spcAft>
                <a:spcPts val="2400"/>
              </a:spcAft>
              <a:buClr>
                <a:srgbClr val="000000"/>
              </a:buClr>
              <a:buSzPct val="100000"/>
              <a:buFont typeface="+mj-lt"/>
              <a:buAutoNum type="arabicPeriod"/>
              <a:tabLst/>
              <a:defRPr/>
            </a:pP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Ulaşım</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sisteminin</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temel</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kırılganlıklarının</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saptanması</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endParaRPr kumimoji="0" lang="tr-TR"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a:p>
            <a:pPr marL="342900" marR="0" lvl="0" indent="-342900" algn="l" defTabSz="914400" rtl="0" eaLnBrk="1" fontAlgn="auto" latinLnBrk="0" hangingPunct="1">
              <a:lnSpc>
                <a:spcPct val="100000"/>
              </a:lnSpc>
              <a:spcBef>
                <a:spcPts val="0"/>
              </a:spcBef>
              <a:spcAft>
                <a:spcPts val="2400"/>
              </a:spcAft>
              <a:buClr>
                <a:srgbClr val="000000"/>
              </a:buClr>
              <a:buSzPct val="100000"/>
              <a:buFont typeface="+mj-lt"/>
              <a:buAutoNum type="arabicPeriod"/>
              <a:tabLst/>
              <a:defRPr/>
            </a:pP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Başlıca</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önleyici</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ve</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hafifletici</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eylemler</a:t>
            </a:r>
            <a:endParaRPr kumimoji="0" sz="2400" b="1"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18" name="Google Shape;792;g1205540b84b_1_62">
            <a:extLst>
              <a:ext uri="{FF2B5EF4-FFF2-40B4-BE49-F238E27FC236}">
                <a16:creationId xmlns:a16="http://schemas.microsoft.com/office/drawing/2014/main" id="{9E6A888C-DA6E-6AE9-ABE9-52266EC83A31}"/>
              </a:ext>
            </a:extLst>
          </p:cNvPr>
          <p:cNvSpPr txBox="1"/>
          <p:nvPr/>
        </p:nvSpPr>
        <p:spPr>
          <a:xfrm>
            <a:off x="5454843" y="6129235"/>
            <a:ext cx="3314700" cy="34621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1050" b="1" i="1" u="none" strike="noStrike" kern="1200" cap="none" spc="0" normalizeH="0" baseline="0" noProof="0" dirty="0">
                <a:ln>
                  <a:noFill/>
                </a:ln>
                <a:solidFill>
                  <a:srgbClr val="434343"/>
                </a:solidFill>
                <a:effectLst/>
                <a:uLnTx/>
                <a:uFillTx/>
                <a:latin typeface="Source Sans Pro"/>
                <a:ea typeface="Source Sans Pro"/>
                <a:cs typeface="Source Sans Pro"/>
                <a:sym typeface="Source Sans Pro"/>
              </a:rPr>
              <a:t>Growing ransomware, aviation sector, 2017-2021</a:t>
            </a:r>
            <a:endParaRPr kumimoji="0" sz="1800" b="1" i="1"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281802146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ca-ES" sz="90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142</a:t>
            </a:fld>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83934" y="950638"/>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95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Çalışma</a:t>
            </a:r>
            <a:endParaRPr kumimoji="0" lang="en-GB" sz="195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cxnSp>
        <p:nvCxnSpPr>
          <p:cNvPr id="8" name="Google Shape;193;p8"/>
          <p:cNvCxnSpPr/>
          <p:nvPr/>
        </p:nvCxnSpPr>
        <p:spPr>
          <a:xfrm>
            <a:off x="383934" y="1391748"/>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lstStyle/>
          <a:p>
            <a:endParaRPr lang="es-ES"/>
          </a:p>
        </p:txBody>
      </p:sp>
      <p:sp>
        <p:nvSpPr>
          <p:cNvPr id="9" name="Google Shape;771;g1205540b84b_1_37">
            <a:extLst>
              <a:ext uri="{FF2B5EF4-FFF2-40B4-BE49-F238E27FC236}">
                <a16:creationId xmlns:a16="http://schemas.microsoft.com/office/drawing/2014/main" id="{B5254DB8-F7F7-B13F-5D3B-BD44E38A47BA}"/>
              </a:ext>
            </a:extLst>
          </p:cNvPr>
          <p:cNvSpPr txBox="1"/>
          <p:nvPr/>
        </p:nvSpPr>
        <p:spPr>
          <a:xfrm>
            <a:off x="525100" y="1882189"/>
            <a:ext cx="7713736" cy="583591"/>
          </a:xfrm>
          <a:prstGeom prst="rect">
            <a:avLst/>
          </a:prstGeom>
          <a:noFill/>
          <a:ln>
            <a:noFill/>
          </a:ln>
        </p:spPr>
        <p:txBody>
          <a:bodyPr spcFirstLastPara="1" wrap="square" lIns="91425" tIns="91425" rIns="91425" bIns="91425" anchor="t" anchorCtr="0">
            <a:spAutoFit/>
          </a:bodyPr>
          <a:lstStyle/>
          <a:p>
            <a:pPr marL="342900" lvl="0" indent="-342900">
              <a:lnSpc>
                <a:spcPct val="107000"/>
              </a:lnSpc>
              <a:spcAft>
                <a:spcPts val="800"/>
              </a:spcAft>
              <a:tabLst>
                <a:tab pos="457200" algn="l"/>
              </a:tabLst>
            </a:pPr>
            <a:r>
              <a:rPr lang="tr-TR" sz="1800" b="1" dirty="0">
                <a:effectLst/>
                <a:latin typeface="Calibri" panose="020F0502020204030204" pitchFamily="34" charset="0"/>
                <a:ea typeface="Calibri" panose="020F0502020204030204" pitchFamily="34" charset="0"/>
                <a:cs typeface="Times New Roman" panose="02020603050405020304" pitchFamily="18" charset="0"/>
              </a:rPr>
              <a:t>1. Ankara ulaşım sisteminde geçmişteki yıkıcı olayların tespit edilmesi</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Google Shape;792;g1205540b84b_1_62">
            <a:extLst>
              <a:ext uri="{FF2B5EF4-FFF2-40B4-BE49-F238E27FC236}">
                <a16:creationId xmlns:a16="http://schemas.microsoft.com/office/drawing/2014/main" id="{9E6A888C-DA6E-6AE9-ABE9-52266EC83A31}"/>
              </a:ext>
            </a:extLst>
          </p:cNvPr>
          <p:cNvSpPr txBox="1"/>
          <p:nvPr/>
        </p:nvSpPr>
        <p:spPr>
          <a:xfrm>
            <a:off x="5454843" y="6129235"/>
            <a:ext cx="3314700" cy="34621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1050" b="1" i="1" u="none" strike="noStrike" kern="1200" cap="none" spc="0" normalizeH="0" baseline="0" noProof="0" dirty="0">
                <a:ln>
                  <a:noFill/>
                </a:ln>
                <a:solidFill>
                  <a:srgbClr val="434343"/>
                </a:solidFill>
                <a:effectLst/>
                <a:uLnTx/>
                <a:uFillTx/>
                <a:latin typeface="Source Sans Pro"/>
                <a:ea typeface="Source Sans Pro"/>
                <a:cs typeface="Source Sans Pro"/>
                <a:sym typeface="Source Sans Pro"/>
              </a:rPr>
              <a:t>Growing ransomware, aviation sector, 2017-2021</a:t>
            </a:r>
            <a:endParaRPr kumimoji="0" sz="1800" b="1" i="1"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graphicFrame>
        <p:nvGraphicFramePr>
          <p:cNvPr id="10" name="Taula 9"/>
          <p:cNvGraphicFramePr>
            <a:graphicFrameLocks noGrp="1"/>
          </p:cNvGraphicFramePr>
          <p:nvPr>
            <p:extLst>
              <p:ext uri="{D42A27DB-BD31-4B8C-83A1-F6EECF244321}">
                <p14:modId xmlns:p14="http://schemas.microsoft.com/office/powerpoint/2010/main" val="1727756969"/>
              </p:ext>
            </p:extLst>
          </p:nvPr>
        </p:nvGraphicFramePr>
        <p:xfrm>
          <a:off x="350041" y="3378847"/>
          <a:ext cx="8332108" cy="1544293"/>
        </p:xfrm>
        <a:graphic>
          <a:graphicData uri="http://schemas.openxmlformats.org/drawingml/2006/table">
            <a:tbl>
              <a:tblPr firstRow="1" bandRow="1">
                <a:tableStyleId>{5C22544A-7EE6-4342-B048-85BDC9FD1C3A}</a:tableStyleId>
              </a:tblPr>
              <a:tblGrid>
                <a:gridCol w="2083027">
                  <a:extLst>
                    <a:ext uri="{9D8B030D-6E8A-4147-A177-3AD203B41FA5}">
                      <a16:colId xmlns:a16="http://schemas.microsoft.com/office/drawing/2014/main" val="4074306360"/>
                    </a:ext>
                  </a:extLst>
                </a:gridCol>
                <a:gridCol w="2083027">
                  <a:extLst>
                    <a:ext uri="{9D8B030D-6E8A-4147-A177-3AD203B41FA5}">
                      <a16:colId xmlns:a16="http://schemas.microsoft.com/office/drawing/2014/main" val="4172186821"/>
                    </a:ext>
                  </a:extLst>
                </a:gridCol>
                <a:gridCol w="2083027">
                  <a:extLst>
                    <a:ext uri="{9D8B030D-6E8A-4147-A177-3AD203B41FA5}">
                      <a16:colId xmlns:a16="http://schemas.microsoft.com/office/drawing/2014/main" val="1522389435"/>
                    </a:ext>
                  </a:extLst>
                </a:gridCol>
                <a:gridCol w="2083027">
                  <a:extLst>
                    <a:ext uri="{9D8B030D-6E8A-4147-A177-3AD203B41FA5}">
                      <a16:colId xmlns:a16="http://schemas.microsoft.com/office/drawing/2014/main" val="1149542689"/>
                    </a:ext>
                  </a:extLst>
                </a:gridCol>
              </a:tblGrid>
              <a:tr h="334156">
                <a:tc>
                  <a:txBody>
                    <a:bodyPr/>
                    <a:lstStyle/>
                    <a:p>
                      <a:r>
                        <a:rPr lang="tr-TR" sz="1800" b="1" kern="1200" dirty="0">
                          <a:solidFill>
                            <a:schemeClr val="lt1"/>
                          </a:solidFill>
                          <a:effectLst/>
                          <a:latin typeface="+mn-lt"/>
                          <a:ea typeface="+mn-ea"/>
                          <a:cs typeface="+mn-cs"/>
                        </a:rPr>
                        <a:t>Geçmiş olaylar</a:t>
                      </a:r>
                      <a:endParaRPr lang="en-GB" sz="2000" dirty="0"/>
                    </a:p>
                  </a:txBody>
                  <a:tcPr anchor="ct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tr-TR" sz="1800" b="1" kern="1200" dirty="0">
                          <a:solidFill>
                            <a:schemeClr val="lt1"/>
                          </a:solidFill>
                          <a:effectLst/>
                          <a:latin typeface="+mn-lt"/>
                          <a:ea typeface="+mn-ea"/>
                          <a:cs typeface="+mn-cs"/>
                        </a:rPr>
                        <a:t>Sonuçlar</a:t>
                      </a:r>
                      <a:endParaRPr lang="en-GB" sz="2000" dirty="0"/>
                    </a:p>
                  </a:txBody>
                  <a:tcPr anchor="ct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kern="1200" dirty="0">
                          <a:solidFill>
                            <a:schemeClr val="lt1"/>
                          </a:solidFill>
                          <a:effectLst/>
                          <a:latin typeface="+mn-lt"/>
                          <a:ea typeface="+mn-ea"/>
                          <a:cs typeface="+mn-cs"/>
                        </a:rPr>
                        <a:t>Azaltma tedbirleri</a:t>
                      </a:r>
                      <a:endParaRPr lang="en-GB" sz="2000" dirty="0"/>
                    </a:p>
                  </a:txBody>
                  <a:tcPr anchor="ct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kern="1200" dirty="0">
                          <a:solidFill>
                            <a:schemeClr val="lt1"/>
                          </a:solidFill>
                          <a:effectLst/>
                          <a:latin typeface="+mn-lt"/>
                          <a:ea typeface="+mn-ea"/>
                          <a:cs typeface="+mn-cs"/>
                        </a:rPr>
                        <a:t>Önleyici tedbirler</a:t>
                      </a:r>
                      <a:endParaRPr lang="en-GB" sz="2000" dirty="0"/>
                    </a:p>
                  </a:txBody>
                  <a:tcPr anchor="ct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36124730"/>
                  </a:ext>
                </a:extLst>
              </a:tr>
              <a:tr h="1178533">
                <a:tc>
                  <a:txBody>
                    <a:bodyPr/>
                    <a:lstStyle/>
                    <a:p>
                      <a:pPr algn="l" fontAlgn="b"/>
                      <a:endParaRPr lang="en-US" sz="1400" b="1" i="0" u="none" strike="noStrike" kern="1200" noProof="0" dirty="0">
                        <a:solidFill>
                          <a:srgbClr val="000000"/>
                        </a:solidFill>
                        <a:effectLst/>
                        <a:latin typeface="Calibri" panose="020F0502020204030204" pitchFamily="34" charset="0"/>
                        <a:ea typeface="+mn-ea"/>
                        <a:cs typeface="+mn-cs"/>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endParaRPr lang="en-GB" sz="1000" dirty="0"/>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endParaRPr lang="en-GB" sz="1000" dirty="0"/>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endParaRPr lang="en-GB" sz="1000" dirty="0"/>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8808098"/>
                  </a:ext>
                </a:extLst>
              </a:tr>
            </a:tbl>
          </a:graphicData>
        </a:graphic>
      </p:graphicFrame>
      <p:sp>
        <p:nvSpPr>
          <p:cNvPr id="3" name="Google Shape;711;p56">
            <a:extLst>
              <a:ext uri="{FF2B5EF4-FFF2-40B4-BE49-F238E27FC236}">
                <a16:creationId xmlns:a16="http://schemas.microsoft.com/office/drawing/2014/main" id="{B185C66A-4888-9FF2-1991-A2216BC7C5C4}"/>
              </a:ext>
            </a:extLst>
          </p:cNvPr>
          <p:cNvSpPr txBox="1"/>
          <p:nvPr/>
        </p:nvSpPr>
        <p:spPr>
          <a:xfrm>
            <a:off x="183375" y="6094068"/>
            <a:ext cx="4262855" cy="30774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Farklı</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teknolojik</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tehditlerin</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olasılığı</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ve</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etkisi</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WEF Risk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Raporundan</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alınmıştır</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a:t>
            </a:r>
            <a:endParaRPr kumimoji="0"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13249566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ca-ES" sz="90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143</a:t>
            </a:fld>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83934" y="950638"/>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95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Çalışma</a:t>
            </a:r>
            <a:endParaRPr kumimoji="0" lang="en-GB" sz="195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cxnSp>
        <p:nvCxnSpPr>
          <p:cNvPr id="8" name="Google Shape;193;p8"/>
          <p:cNvCxnSpPr/>
          <p:nvPr/>
        </p:nvCxnSpPr>
        <p:spPr>
          <a:xfrm>
            <a:off x="383934" y="1391748"/>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lstStyle/>
          <a:p>
            <a:endParaRPr lang="es-ES"/>
          </a:p>
        </p:txBody>
      </p:sp>
      <p:sp>
        <p:nvSpPr>
          <p:cNvPr id="9" name="Google Shape;771;g1205540b84b_1_37">
            <a:extLst>
              <a:ext uri="{FF2B5EF4-FFF2-40B4-BE49-F238E27FC236}">
                <a16:creationId xmlns:a16="http://schemas.microsoft.com/office/drawing/2014/main" id="{B5254DB8-F7F7-B13F-5D3B-BD44E38A47BA}"/>
              </a:ext>
            </a:extLst>
          </p:cNvPr>
          <p:cNvSpPr txBox="1"/>
          <p:nvPr/>
        </p:nvSpPr>
        <p:spPr>
          <a:xfrm>
            <a:off x="454698" y="1703552"/>
            <a:ext cx="8782607" cy="861744"/>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2400"/>
              </a:spcAft>
              <a:buClr>
                <a:srgbClr val="000000"/>
              </a:buClr>
              <a:buSzPct val="100000"/>
              <a:buFontTx/>
              <a:buNone/>
              <a:tabLst/>
              <a:defRPr/>
            </a:pP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2.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Ulaşım</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sisteminin</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başlıca</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kırılganlıklarının</a:t>
            </a:r>
            <a:r>
              <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4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belirlenmesi</a:t>
            </a:r>
            <a:endParaRPr kumimoji="0" lang="en-US" sz="24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grpSp>
        <p:nvGrpSpPr>
          <p:cNvPr id="11" name="Group 8">
            <a:extLst>
              <a:ext uri="{FF2B5EF4-FFF2-40B4-BE49-F238E27FC236}">
                <a16:creationId xmlns:a16="http://schemas.microsoft.com/office/drawing/2014/main" id="{532E4066-B5BE-598E-7043-42A0BF2B4305}"/>
              </a:ext>
            </a:extLst>
          </p:cNvPr>
          <p:cNvGrpSpPr/>
          <p:nvPr/>
        </p:nvGrpSpPr>
        <p:grpSpPr>
          <a:xfrm>
            <a:off x="2464935" y="2194900"/>
            <a:ext cx="4286250" cy="3489088"/>
            <a:chOff x="4322211" y="1921112"/>
            <a:chExt cx="4286250" cy="3489088"/>
          </a:xfrm>
        </p:grpSpPr>
        <p:cxnSp>
          <p:nvCxnSpPr>
            <p:cNvPr id="12" name="Straight Arrow Connector 15">
              <a:extLst>
                <a:ext uri="{FF2B5EF4-FFF2-40B4-BE49-F238E27FC236}">
                  <a16:creationId xmlns:a16="http://schemas.microsoft.com/office/drawing/2014/main" id="{8B95FD10-458C-BFFE-B979-21F2BF515D2A}"/>
                </a:ext>
              </a:extLst>
            </p:cNvPr>
            <p:cNvCxnSpPr/>
            <p:nvPr/>
          </p:nvCxnSpPr>
          <p:spPr>
            <a:xfrm flipV="1">
              <a:off x="4340846" y="1921112"/>
              <a:ext cx="0" cy="34890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8">
              <a:extLst>
                <a:ext uri="{FF2B5EF4-FFF2-40B4-BE49-F238E27FC236}">
                  <a16:creationId xmlns:a16="http://schemas.microsoft.com/office/drawing/2014/main" id="{31152F8E-E970-CA35-83F8-D1BCF2CA7AC4}"/>
                </a:ext>
              </a:extLst>
            </p:cNvPr>
            <p:cNvCxnSpPr>
              <a:cxnSpLocks/>
            </p:cNvCxnSpPr>
            <p:nvPr/>
          </p:nvCxnSpPr>
          <p:spPr>
            <a:xfrm>
              <a:off x="4322211" y="5410200"/>
              <a:ext cx="4286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A38D64A1-5A2A-81F1-8112-1BACD716D58F}"/>
              </a:ext>
            </a:extLst>
          </p:cNvPr>
          <p:cNvSpPr/>
          <p:nvPr/>
        </p:nvSpPr>
        <p:spPr>
          <a:xfrm>
            <a:off x="2817360" y="6003933"/>
            <a:ext cx="358140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Sonuçların şiddeti</a:t>
            </a: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288ACB67-C944-C4A0-21F3-0043F27FAD2F}"/>
              </a:ext>
            </a:extLst>
          </p:cNvPr>
          <p:cNvSpPr/>
          <p:nvPr/>
        </p:nvSpPr>
        <p:spPr>
          <a:xfrm rot="16200000">
            <a:off x="66104" y="3763231"/>
            <a:ext cx="358140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a:ea typeface="+mn-ea"/>
                <a:cs typeface="+mn-cs"/>
              </a:rPr>
              <a:t>Meydana gelme olasılığı</a:t>
            </a:r>
            <a:endParaRPr kumimoji="0" lang="es-E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95486676-2D5E-C4E4-E1A5-D872B5B10D7D}"/>
              </a:ext>
            </a:extLst>
          </p:cNvPr>
          <p:cNvSpPr/>
          <p:nvPr/>
        </p:nvSpPr>
        <p:spPr>
          <a:xfrm>
            <a:off x="4949815" y="5743888"/>
            <a:ext cx="2499692"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Yüksek</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ABBA7936-C122-7447-4DE9-310693C720DD}"/>
              </a:ext>
            </a:extLst>
          </p:cNvPr>
          <p:cNvSpPr/>
          <p:nvPr/>
        </p:nvSpPr>
        <p:spPr>
          <a:xfrm>
            <a:off x="2311516" y="5699573"/>
            <a:ext cx="1216775" cy="3967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Düşük</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4BEDE732-CA6C-B8D2-F671-CD70C4C2C964}"/>
              </a:ext>
            </a:extLst>
          </p:cNvPr>
          <p:cNvSpPr/>
          <p:nvPr/>
        </p:nvSpPr>
        <p:spPr>
          <a:xfrm rot="16200000">
            <a:off x="1743998" y="4970843"/>
            <a:ext cx="1064363" cy="3775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Düşük</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37E8DA8C-5AE7-B415-385E-F052386E296E}"/>
              </a:ext>
            </a:extLst>
          </p:cNvPr>
          <p:cNvSpPr/>
          <p:nvPr/>
        </p:nvSpPr>
        <p:spPr>
          <a:xfrm rot="16200000">
            <a:off x="1632567" y="2694169"/>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Yüksek</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4BEDE732-CA6C-B8D2-F671-CD70C4C2C964}"/>
              </a:ext>
            </a:extLst>
          </p:cNvPr>
          <p:cNvSpPr/>
          <p:nvPr/>
        </p:nvSpPr>
        <p:spPr>
          <a:xfrm rot="16200000">
            <a:off x="1748425" y="3789504"/>
            <a:ext cx="1064363" cy="37751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Orta</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ABBA7936-C122-7447-4DE9-310693C720DD}"/>
              </a:ext>
            </a:extLst>
          </p:cNvPr>
          <p:cNvSpPr/>
          <p:nvPr/>
        </p:nvSpPr>
        <p:spPr>
          <a:xfrm>
            <a:off x="3883950" y="5699573"/>
            <a:ext cx="1216775" cy="3967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Orta</a:t>
            </a: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6" name="Connector recte 5"/>
          <p:cNvCxnSpPr/>
          <p:nvPr/>
        </p:nvCxnSpPr>
        <p:spPr>
          <a:xfrm flipV="1">
            <a:off x="3528291" y="2401455"/>
            <a:ext cx="0" cy="3282534"/>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Connector recte 26"/>
          <p:cNvCxnSpPr/>
          <p:nvPr/>
        </p:nvCxnSpPr>
        <p:spPr>
          <a:xfrm flipV="1">
            <a:off x="5620327" y="2401455"/>
            <a:ext cx="0" cy="3263209"/>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or recte 27"/>
          <p:cNvCxnSpPr/>
          <p:nvPr/>
        </p:nvCxnSpPr>
        <p:spPr>
          <a:xfrm flipH="1">
            <a:off x="2483571" y="3265604"/>
            <a:ext cx="4148138" cy="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1" name="Connector recte 30"/>
          <p:cNvCxnSpPr/>
          <p:nvPr/>
        </p:nvCxnSpPr>
        <p:spPr>
          <a:xfrm flipH="1">
            <a:off x="2533991" y="4641082"/>
            <a:ext cx="4148138" cy="0"/>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5656675" y="2289919"/>
            <a:ext cx="2189019" cy="908465"/>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Kırılganlıklar</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67339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ca-ES" sz="900" b="0" i="0" u="none" strike="noStrike" kern="1200" cap="none" spc="0" normalizeH="0" baseline="0" noProof="0" smtClean="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144</a:t>
            </a:fld>
            <a:endParaRPr kumimoji="0" lang="ca-ES" sz="900" b="0" i="0" u="none" strike="noStrike" kern="1200" cap="none" spc="0" normalizeH="0" baseline="0" noProof="0">
              <a:ln>
                <a:noFill/>
              </a:ln>
              <a:solidFill>
                <a:srgbClr val="888888"/>
              </a:solidFill>
              <a:effectLst/>
              <a:uLnTx/>
              <a:uFillTx/>
              <a:latin typeface="Calibri"/>
              <a:ea typeface="Calibri"/>
              <a:cs typeface="Calibri"/>
              <a:sym typeface="Calibri"/>
            </a:endParaRPr>
          </a:p>
        </p:txBody>
      </p:sp>
      <p:sp>
        <p:nvSpPr>
          <p:cNvPr id="7" name="Google Shape;192;p8"/>
          <p:cNvSpPr txBox="1"/>
          <p:nvPr/>
        </p:nvSpPr>
        <p:spPr>
          <a:xfrm>
            <a:off x="383934" y="950638"/>
            <a:ext cx="8264323" cy="312971"/>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95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Çalışma</a:t>
            </a:r>
            <a:endParaRPr kumimoji="0" lang="en-GB" sz="195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cxnSp>
        <p:nvCxnSpPr>
          <p:cNvPr id="8" name="Google Shape;193;p8"/>
          <p:cNvCxnSpPr/>
          <p:nvPr/>
        </p:nvCxnSpPr>
        <p:spPr>
          <a:xfrm>
            <a:off x="383934" y="1391748"/>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8FC4B13C-4C6C-4C7D-F124-E39905B127D6}"/>
              </a:ext>
            </a:extLst>
          </p:cNvPr>
          <p:cNvSpPr>
            <a:spLocks noGrp="1"/>
          </p:cNvSpPr>
          <p:nvPr>
            <p:ph type="body" idx="2"/>
          </p:nvPr>
        </p:nvSpPr>
        <p:spPr/>
        <p:txBody>
          <a:bodyPr/>
          <a:lstStyle/>
          <a:p>
            <a:endParaRPr lang="es-ES"/>
          </a:p>
        </p:txBody>
      </p:sp>
      <p:sp>
        <p:nvSpPr>
          <p:cNvPr id="4" name="Google Shape;711;p56">
            <a:extLst>
              <a:ext uri="{FF2B5EF4-FFF2-40B4-BE49-F238E27FC236}">
                <a16:creationId xmlns:a16="http://schemas.microsoft.com/office/drawing/2014/main" id="{484D12A3-72D1-8765-42CF-DC0A5FCBE3DC}"/>
              </a:ext>
            </a:extLst>
          </p:cNvPr>
          <p:cNvSpPr txBox="1"/>
          <p:nvPr/>
        </p:nvSpPr>
        <p:spPr>
          <a:xfrm>
            <a:off x="183375" y="6094068"/>
            <a:ext cx="4262855" cy="307746"/>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Farklı</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teknolojik</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tehditlerin</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olasılığı</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ve</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etkisi</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WEF Risk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Raporundan</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 </a:t>
            </a:r>
            <a:r>
              <a:rPr kumimoji="0" lang="en-US" sz="800" b="0" i="0" u="none" strike="noStrike" kern="1200" cap="none" spc="0" normalizeH="0" baseline="0" noProof="0" dirty="0" err="1">
                <a:ln>
                  <a:noFill/>
                </a:ln>
                <a:solidFill>
                  <a:srgbClr val="7F7F7F"/>
                </a:solidFill>
                <a:effectLst/>
                <a:uLnTx/>
                <a:uFillTx/>
                <a:latin typeface="Source Sans Pro"/>
                <a:ea typeface="Source Sans Pro"/>
                <a:cs typeface="Source Sans Pro"/>
                <a:sym typeface="Source Sans Pro"/>
              </a:rPr>
              <a:t>alınmıştır</a:t>
            </a:r>
            <a:r>
              <a:rPr kumimoji="0" lang="en-US" sz="800" b="0" i="0" u="none" strike="noStrike" kern="1200" cap="none" spc="0" normalizeH="0" baseline="0" noProof="0" dirty="0">
                <a:ln>
                  <a:noFill/>
                </a:ln>
                <a:solidFill>
                  <a:srgbClr val="7F7F7F"/>
                </a:solidFill>
                <a:effectLst/>
                <a:uLnTx/>
                <a:uFillTx/>
                <a:latin typeface="Source Sans Pro"/>
                <a:ea typeface="Source Sans Pro"/>
                <a:cs typeface="Source Sans Pro"/>
                <a:sym typeface="Source Sans Pro"/>
              </a:rPr>
              <a:t>.</a:t>
            </a:r>
            <a:endParaRPr kumimoji="0" sz="800" b="0" i="0"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sp>
        <p:nvSpPr>
          <p:cNvPr id="9" name="Google Shape;771;g1205540b84b_1_37">
            <a:extLst>
              <a:ext uri="{FF2B5EF4-FFF2-40B4-BE49-F238E27FC236}">
                <a16:creationId xmlns:a16="http://schemas.microsoft.com/office/drawing/2014/main" id="{B5254DB8-F7F7-B13F-5D3B-BD44E38A47BA}"/>
              </a:ext>
            </a:extLst>
          </p:cNvPr>
          <p:cNvSpPr txBox="1"/>
          <p:nvPr/>
        </p:nvSpPr>
        <p:spPr>
          <a:xfrm>
            <a:off x="525100" y="1882188"/>
            <a:ext cx="8332108" cy="800189"/>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2400"/>
              </a:spcAft>
              <a:buClr>
                <a:srgbClr val="000000"/>
              </a:buClr>
              <a:buSzPct val="100000"/>
              <a:buFontTx/>
              <a:buNone/>
              <a:tabLst/>
              <a:defRPr/>
            </a:pPr>
            <a:r>
              <a:rPr kumimoji="0" lang="en-US" sz="20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2. </a:t>
            </a:r>
            <a:r>
              <a:rPr kumimoji="0" lang="en-US" sz="20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Ulaşım</a:t>
            </a:r>
            <a:r>
              <a:rPr kumimoji="0" lang="en-US" sz="20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0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sisteminin</a:t>
            </a:r>
            <a:r>
              <a:rPr kumimoji="0" lang="en-US" sz="20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0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başlıca</a:t>
            </a:r>
            <a:r>
              <a:rPr kumimoji="0" lang="en-US" sz="20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0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kırılganlıklarının</a:t>
            </a:r>
            <a:r>
              <a:rPr kumimoji="0" lang="en-US" sz="20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rPr>
              <a:t> </a:t>
            </a:r>
            <a:r>
              <a:rPr kumimoji="0" lang="en-US" sz="2000" b="1" i="0" u="none" strike="noStrike" kern="1200" cap="none" spc="0" normalizeH="0" baseline="0" noProof="0" dirty="0" err="1">
                <a:ln>
                  <a:noFill/>
                </a:ln>
                <a:solidFill>
                  <a:prstClr val="black"/>
                </a:solidFill>
                <a:effectLst/>
                <a:uLnTx/>
                <a:uFillTx/>
                <a:latin typeface="Source Sans Pro"/>
                <a:ea typeface="Source Sans Pro"/>
                <a:cs typeface="Source Sans Pro"/>
                <a:sym typeface="Source Sans Pro"/>
              </a:rPr>
              <a:t>belirlenmesi</a:t>
            </a:r>
            <a:endParaRPr kumimoji="0" lang="en-US" sz="2000" b="1" i="0" u="none" strike="noStrike" kern="1200" cap="none" spc="0" normalizeH="0" baseline="0" noProof="0" dirty="0">
              <a:ln>
                <a:noFill/>
              </a:ln>
              <a:solidFill>
                <a:prstClr val="black"/>
              </a:solidFill>
              <a:effectLst/>
              <a:uLnTx/>
              <a:uFillTx/>
              <a:latin typeface="Source Sans Pro"/>
              <a:ea typeface="Source Sans Pro"/>
              <a:cs typeface="Source Sans Pro"/>
              <a:sym typeface="Source Sans Pro"/>
            </a:endParaRPr>
          </a:p>
        </p:txBody>
      </p:sp>
      <p:sp>
        <p:nvSpPr>
          <p:cNvPr id="18" name="Google Shape;792;g1205540b84b_1_62">
            <a:extLst>
              <a:ext uri="{FF2B5EF4-FFF2-40B4-BE49-F238E27FC236}">
                <a16:creationId xmlns:a16="http://schemas.microsoft.com/office/drawing/2014/main" id="{9E6A888C-DA6E-6AE9-ABE9-52266EC83A31}"/>
              </a:ext>
            </a:extLst>
          </p:cNvPr>
          <p:cNvSpPr txBox="1"/>
          <p:nvPr/>
        </p:nvSpPr>
        <p:spPr>
          <a:xfrm>
            <a:off x="5454843" y="6129235"/>
            <a:ext cx="3314700" cy="346218"/>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900"/>
              <a:buFont typeface="Arial"/>
              <a:buNone/>
              <a:tabLst/>
              <a:defRPr/>
            </a:pPr>
            <a:r>
              <a:rPr kumimoji="0" lang="en-US" sz="1050" b="1" i="1" u="none" strike="noStrike" kern="1200" cap="none" spc="0" normalizeH="0" baseline="0" noProof="0" dirty="0">
                <a:ln>
                  <a:noFill/>
                </a:ln>
                <a:solidFill>
                  <a:srgbClr val="434343"/>
                </a:solidFill>
                <a:effectLst/>
                <a:uLnTx/>
                <a:uFillTx/>
                <a:latin typeface="Source Sans Pro"/>
                <a:ea typeface="Source Sans Pro"/>
                <a:cs typeface="Source Sans Pro"/>
                <a:sym typeface="Source Sans Pro"/>
              </a:rPr>
              <a:t>Growing ransomware, aviation sector, 2017-2021</a:t>
            </a:r>
            <a:endParaRPr kumimoji="0" sz="1800" b="1" i="1" u="none" strike="noStrike" kern="1200" cap="none" spc="0" normalizeH="0" baseline="0" noProof="0" dirty="0">
              <a:ln>
                <a:noFill/>
              </a:ln>
              <a:solidFill>
                <a:srgbClr val="000000"/>
              </a:solidFill>
              <a:effectLst/>
              <a:uLnTx/>
              <a:uFillTx/>
              <a:latin typeface="Source Sans Pro"/>
              <a:ea typeface="Source Sans Pro"/>
              <a:cs typeface="Source Sans Pro"/>
              <a:sym typeface="Source Sans Pro"/>
            </a:endParaRPr>
          </a:p>
        </p:txBody>
      </p:sp>
      <p:graphicFrame>
        <p:nvGraphicFramePr>
          <p:cNvPr id="10" name="Taula 9"/>
          <p:cNvGraphicFramePr>
            <a:graphicFrameLocks noGrp="1"/>
          </p:cNvGraphicFramePr>
          <p:nvPr>
            <p:extLst>
              <p:ext uri="{D42A27DB-BD31-4B8C-83A1-F6EECF244321}">
                <p14:modId xmlns:p14="http://schemas.microsoft.com/office/powerpoint/2010/main" val="62215054"/>
              </p:ext>
            </p:extLst>
          </p:nvPr>
        </p:nvGraphicFramePr>
        <p:xfrm>
          <a:off x="350041" y="3378847"/>
          <a:ext cx="8332108" cy="1544293"/>
        </p:xfrm>
        <a:graphic>
          <a:graphicData uri="http://schemas.openxmlformats.org/drawingml/2006/table">
            <a:tbl>
              <a:tblPr firstRow="1" bandRow="1">
                <a:tableStyleId>{5C22544A-7EE6-4342-B048-85BDC9FD1C3A}</a:tableStyleId>
              </a:tblPr>
              <a:tblGrid>
                <a:gridCol w="2083027">
                  <a:extLst>
                    <a:ext uri="{9D8B030D-6E8A-4147-A177-3AD203B41FA5}">
                      <a16:colId xmlns:a16="http://schemas.microsoft.com/office/drawing/2014/main" val="4074306360"/>
                    </a:ext>
                  </a:extLst>
                </a:gridCol>
                <a:gridCol w="2083027">
                  <a:extLst>
                    <a:ext uri="{9D8B030D-6E8A-4147-A177-3AD203B41FA5}">
                      <a16:colId xmlns:a16="http://schemas.microsoft.com/office/drawing/2014/main" val="4172186821"/>
                    </a:ext>
                  </a:extLst>
                </a:gridCol>
                <a:gridCol w="2083027">
                  <a:extLst>
                    <a:ext uri="{9D8B030D-6E8A-4147-A177-3AD203B41FA5}">
                      <a16:colId xmlns:a16="http://schemas.microsoft.com/office/drawing/2014/main" val="1522389435"/>
                    </a:ext>
                  </a:extLst>
                </a:gridCol>
                <a:gridCol w="2083027">
                  <a:extLst>
                    <a:ext uri="{9D8B030D-6E8A-4147-A177-3AD203B41FA5}">
                      <a16:colId xmlns:a16="http://schemas.microsoft.com/office/drawing/2014/main" val="1149542689"/>
                    </a:ext>
                  </a:extLst>
                </a:gridCol>
              </a:tblGrid>
              <a:tr h="334156">
                <a:tc>
                  <a:txBody>
                    <a:bodyPr/>
                    <a:lstStyle/>
                    <a:p>
                      <a:r>
                        <a:rPr lang="tr-TR" sz="1800" b="1" kern="1200" dirty="0">
                          <a:solidFill>
                            <a:schemeClr val="lt1"/>
                          </a:solidFill>
                          <a:effectLst/>
                          <a:latin typeface="+mn-lt"/>
                          <a:ea typeface="+mn-ea"/>
                          <a:cs typeface="+mn-cs"/>
                        </a:rPr>
                        <a:t>Kırılganlıklar</a:t>
                      </a:r>
                      <a:endParaRPr lang="en-GB" sz="2000" dirty="0"/>
                    </a:p>
                  </a:txBody>
                  <a:tcPr anchor="ct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r>
                        <a:rPr lang="tr-TR" sz="1800" b="1" kern="1200" dirty="0">
                          <a:solidFill>
                            <a:schemeClr val="lt1"/>
                          </a:solidFill>
                          <a:effectLst/>
                          <a:latin typeface="+mn-lt"/>
                          <a:ea typeface="+mn-ea"/>
                          <a:cs typeface="+mn-cs"/>
                        </a:rPr>
                        <a:t>Sonuçlar</a:t>
                      </a:r>
                      <a:endParaRPr lang="en-GB" sz="2000" dirty="0"/>
                    </a:p>
                  </a:txBody>
                  <a:tcPr anchor="ct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kern="1200" dirty="0">
                          <a:solidFill>
                            <a:schemeClr val="lt1"/>
                          </a:solidFill>
                          <a:effectLst/>
                          <a:latin typeface="+mn-lt"/>
                          <a:ea typeface="+mn-ea"/>
                          <a:cs typeface="+mn-cs"/>
                        </a:rPr>
                        <a:t>Azaltma tedbirleri</a:t>
                      </a:r>
                      <a:endParaRPr lang="en-GB" sz="2000" dirty="0"/>
                    </a:p>
                  </a:txBody>
                  <a:tcPr anchor="ct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b="1" kern="1200" dirty="0">
                          <a:solidFill>
                            <a:schemeClr val="lt1"/>
                          </a:solidFill>
                          <a:effectLst/>
                          <a:latin typeface="+mn-lt"/>
                          <a:ea typeface="+mn-ea"/>
                          <a:cs typeface="+mn-cs"/>
                        </a:rPr>
                        <a:t>Önleyici tedbirler</a:t>
                      </a:r>
                      <a:endParaRPr lang="en-GB" sz="2000" dirty="0"/>
                    </a:p>
                  </a:txBody>
                  <a:tcPr anchor="ctr">
                    <a:lnB w="12700" cap="flat" cmpd="sng" algn="ctr">
                      <a:solidFill>
                        <a:schemeClr val="accent6">
                          <a:lumMod val="75000"/>
                        </a:schemeClr>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436124730"/>
                  </a:ext>
                </a:extLst>
              </a:tr>
              <a:tr h="1178533">
                <a:tc>
                  <a:txBody>
                    <a:bodyPr/>
                    <a:lstStyle/>
                    <a:p>
                      <a:pPr algn="l" fontAlgn="b"/>
                      <a:endParaRPr lang="en-US" sz="1400" b="1" i="0" u="none" strike="noStrike" kern="1200" noProof="0" dirty="0">
                        <a:solidFill>
                          <a:srgbClr val="000000"/>
                        </a:solidFill>
                        <a:effectLst/>
                        <a:latin typeface="Calibri" panose="020F0502020204030204" pitchFamily="34" charset="0"/>
                        <a:ea typeface="+mn-ea"/>
                        <a:cs typeface="+mn-cs"/>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endParaRPr lang="en-GB" sz="1000" dirty="0"/>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endParaRPr lang="en-GB" sz="1000" dirty="0"/>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tc>
                  <a:txBody>
                    <a:bodyPr/>
                    <a:lstStyle/>
                    <a:p>
                      <a:endParaRPr lang="en-GB" sz="1000" dirty="0"/>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8808098"/>
                  </a:ext>
                </a:extLst>
              </a:tr>
            </a:tbl>
          </a:graphicData>
        </a:graphic>
      </p:graphicFrame>
    </p:spTree>
    <p:extLst>
      <p:ext uri="{BB962C8B-B14F-4D97-AF65-F5344CB8AC3E}">
        <p14:creationId xmlns:p14="http://schemas.microsoft.com/office/powerpoint/2010/main" val="357914921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59FEF2-0D23-64E7-52E8-0CB31E3EB2C1}"/>
              </a:ext>
            </a:extLst>
          </p:cNvPr>
          <p:cNvSpPr>
            <a:spLocks noGrp="1"/>
          </p:cNvSpPr>
          <p:nvPr>
            <p:ph type="sldNum" sz="quarter" idx="12"/>
          </p:nvPr>
        </p:nvSpPr>
        <p:spPr/>
        <p:txBody>
          <a:bodyP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 sz="1200" b="0" i="0" u="none" strike="noStrike" kern="1200" cap="none" spc="0" normalizeH="0" baseline="0" noProof="0">
                <a:ln>
                  <a:noFill/>
                </a:ln>
                <a:solidFill>
                  <a:prstClr val="black">
                    <a:tint val="75000"/>
                  </a:prstClr>
                </a:solidFill>
                <a:effectLst/>
                <a:highlight>
                  <a:srgbClr val="000000">
                    <a:alpha val="0"/>
                  </a:srgbClr>
                </a:highlight>
                <a:uLnTx/>
                <a:uFillTx/>
                <a:latin typeface="Calibri"/>
                <a:cs typeface="Arial"/>
              </a:rPr>
              <a:t>140</a:t>
            </a:r>
            <a:endParaRPr kumimoji="0" lang="es-ES" sz="1200" b="0" i="0" u="none" strike="noStrike" kern="1200" cap="none" spc="0" normalizeH="0" baseline="0" noProof="0">
              <a:ln>
                <a:noFill/>
              </a:ln>
              <a:solidFill>
                <a:prstClr val="black">
                  <a:tint val="75000"/>
                </a:prstClr>
              </a:solidFill>
              <a:effectLst/>
              <a:uLnTx/>
              <a:uFillTx/>
              <a:latin typeface="Calibri"/>
              <a:cs typeface="Arial"/>
            </a:endParaRPr>
          </a:p>
        </p:txBody>
      </p:sp>
      <p:sp>
        <p:nvSpPr>
          <p:cNvPr id="3" name="Google Shape;192;p8">
            <a:extLst>
              <a:ext uri="{FF2B5EF4-FFF2-40B4-BE49-F238E27FC236}">
                <a16:creationId xmlns:a16="http://schemas.microsoft.com/office/drawing/2014/main" id="{504E2BB8-6E5B-67BE-D5CB-468C28F389DC}"/>
              </a:ext>
            </a:extLst>
          </p:cNvPr>
          <p:cNvSpPr txBox="1"/>
          <p:nvPr/>
        </p:nvSpPr>
        <p:spPr>
          <a:xfrm>
            <a:off x="383934" y="950638"/>
            <a:ext cx="4691649" cy="1169710"/>
          </a:xfrm>
          <a:prstGeom prst="rect">
            <a:avLst/>
          </a:prstGeom>
          <a:noFill/>
          <a:ln>
            <a:noFill/>
          </a:ln>
        </p:spPr>
        <p:txBody>
          <a:bodyPr spcFirstLastPara="1" wrap="square" lIns="64500" tIns="32231" rIns="64500" bIns="32231"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Teşekkürler!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Genís Majoral (</a:t>
            </a: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hlinkClick r:id="rId2"/>
              </a:rPr>
              <a:t>genis.majoral@upc.edu</a:t>
            </a: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Dr. Sergi Saurí (</a:t>
            </a: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hlinkClick r:id="rId3"/>
              </a:rPr>
              <a:t>sergi.sauri@upc.edu</a:t>
            </a:r>
            <a:r>
              <a:rPr kumimoji="0" lang="tr" sz="1900" b="1" i="0" u="none" strike="noStrike" kern="1200" cap="none" spc="0" normalizeH="0" baseline="0" noProof="0" dirty="0">
                <a:ln>
                  <a:noFill/>
                </a:ln>
                <a:solidFill>
                  <a:srgbClr val="000000"/>
                </a:solidFill>
                <a:effectLst/>
                <a:highlight>
                  <a:srgbClr val="000000">
                    <a:alpha val="0"/>
                  </a:srgbClr>
                </a:highlight>
                <a:uLnTx/>
                <a:uFillTx/>
                <a:latin typeface="Source Sans Pro"/>
                <a:ea typeface="Source Sans Pro"/>
                <a:cs typeface="Source Sans Pro"/>
                <a:sym typeface="Source Sans Pro"/>
              </a:rPr>
              <a:t>)</a:t>
            </a:r>
          </a:p>
        </p:txBody>
      </p:sp>
    </p:spTree>
    <p:extLst>
      <p:ext uri="{BB962C8B-B14F-4D97-AF65-F5344CB8AC3E}">
        <p14:creationId xmlns:p14="http://schemas.microsoft.com/office/powerpoint/2010/main" val="265355004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78899" y="1584496"/>
            <a:ext cx="7918143" cy="742257"/>
          </a:xfrm>
          <a:prstGeom prst="rect">
            <a:avLst/>
          </a:prstGeom>
          <a:noFill/>
          <a:ln>
            <a:noFill/>
          </a:ln>
        </p:spPr>
        <p:txBody>
          <a:bodyPr spcFirstLastPara="1" vert="horz" wrap="square" lIns="67500" tIns="34275" rIns="67500" bIns="34275" rtlCol="0" anchor="t" anchorCtr="0">
            <a:noAutofit/>
          </a:bodyPr>
          <a:lstStyle/>
          <a:p>
            <a:pPr marL="0" indent="0" algn="ctr" rtl="0">
              <a:lnSpc>
                <a:spcPct val="150000"/>
              </a:lnSpc>
              <a:spcBef>
                <a:spcPct val="0"/>
              </a:spcBef>
            </a:pPr>
            <a:r>
              <a:rPr lang="tr" sz="2000" b="1" i="0" u="none" strike="noStrike">
                <a:solidFill>
                  <a:srgbClr val="FF0000"/>
                </a:solidFill>
                <a:latin typeface="Source Sans Pro" charset="0"/>
              </a:rPr>
              <a:t>RİSK = Oluşma olasılığı x Meydana gelen olayın ciddiyeti</a:t>
            </a:r>
          </a:p>
          <a:p>
            <a:pPr marL="0" indent="0">
              <a:lnSpc>
                <a:spcPct val="150000"/>
              </a:lnSpc>
              <a:spcBef>
                <a:spcPct val="0"/>
              </a:spcBef>
            </a:pPr>
            <a:endParaRPr lang="en-US" sz="2000">
              <a:solidFill>
                <a:schemeClr val="dk1"/>
              </a:solidFill>
            </a:endParaRPr>
          </a:p>
          <a:p>
            <a:pPr marL="0" indent="0">
              <a:lnSpc>
                <a:spcPct val="150000"/>
              </a:lnSpc>
              <a:spcBef>
                <a:spcPct val="0"/>
              </a:spcBef>
            </a:pPr>
            <a:endParaRPr lang="en-US" sz="20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15</a:t>
            </a:r>
            <a:endParaRPr lang="ca-ES"/>
          </a:p>
        </p:txBody>
      </p:sp>
      <p:sp>
        <p:nvSpPr>
          <p:cNvPr id="7" name="Google Shape;192;p8"/>
          <p:cNvSpPr txBox="1"/>
          <p:nvPr/>
        </p:nvSpPr>
        <p:spPr>
          <a:xfrm>
            <a:off x="443488" y="929411"/>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Risk</a:t>
            </a:r>
          </a:p>
        </p:txBody>
      </p:sp>
      <p:cxnSp>
        <p:nvCxnSpPr>
          <p:cNvPr id="8" name="Google Shape;193;p8"/>
          <p:cNvCxnSpPr/>
          <p:nvPr/>
        </p:nvCxnSpPr>
        <p:spPr>
          <a:xfrm>
            <a:off x="443488" y="1370521"/>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13C92549-FE96-4A86-AE38-55536A7CF3ED}"/>
              </a:ext>
            </a:extLst>
          </p:cNvPr>
          <p:cNvSpPr txBox="1"/>
          <p:nvPr/>
        </p:nvSpPr>
        <p:spPr>
          <a:xfrm>
            <a:off x="443488" y="5531398"/>
            <a:ext cx="3652558" cy="600164"/>
          </a:xfrm>
          <a:prstGeom prst="rect">
            <a:avLst/>
          </a:prstGeom>
          <a:noFill/>
        </p:spPr>
        <p:txBody>
          <a:bodyPr wrap="square">
            <a:noAutofit/>
          </a:bodyPr>
          <a:lstStyle/>
          <a:p>
            <a:pPr rtl="0"/>
            <a:r>
              <a:rPr lang="tr" sz="1100" b="1" i="0" u="none" strike="noStrike" dirty="0">
                <a:latin typeface="Calibri"/>
              </a:rPr>
              <a:t>Afet riski (Disaster Risk (DR)) (zararlı sonuç olasılığı, beklenen can kaybı, yaralanan insanlar, mülkün, geçim kaynaklarının ve ekonomik faaliyetlerin bozulması, çevrenin zarar görmesi vb.)</a:t>
            </a:r>
            <a:endParaRPr lang="en-GB" sz="1100" b="1" dirty="0"/>
          </a:p>
        </p:txBody>
      </p:sp>
      <p:sp>
        <p:nvSpPr>
          <p:cNvPr id="5" name="TextBox 4">
            <a:extLst>
              <a:ext uri="{FF2B5EF4-FFF2-40B4-BE49-F238E27FC236}">
                <a16:creationId xmlns:a16="http://schemas.microsoft.com/office/drawing/2014/main" id="{1E18C095-F84B-5456-559D-CF8ECE5AD3C6}"/>
              </a:ext>
            </a:extLst>
          </p:cNvPr>
          <p:cNvSpPr txBox="1"/>
          <p:nvPr/>
        </p:nvSpPr>
        <p:spPr>
          <a:xfrm>
            <a:off x="764582" y="2194905"/>
            <a:ext cx="1988984" cy="3828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rtl="0"/>
            <a:r>
              <a:rPr lang="tr" sz="1800" b="1" i="0" u="none" strike="noStrike" dirty="0">
                <a:latin typeface="Calibri"/>
              </a:rPr>
              <a:t>Tehlike (Hazard (H))</a:t>
            </a:r>
          </a:p>
        </p:txBody>
      </p:sp>
      <p:sp>
        <p:nvSpPr>
          <p:cNvPr id="6" name="TextBox 5">
            <a:extLst>
              <a:ext uri="{FF2B5EF4-FFF2-40B4-BE49-F238E27FC236}">
                <a16:creationId xmlns:a16="http://schemas.microsoft.com/office/drawing/2014/main" id="{908F1060-0DC4-5027-B103-DC9B6C2BC065}"/>
              </a:ext>
            </a:extLst>
          </p:cNvPr>
          <p:cNvSpPr txBox="1"/>
          <p:nvPr/>
        </p:nvSpPr>
        <p:spPr>
          <a:xfrm>
            <a:off x="6897508" y="2177089"/>
            <a:ext cx="1988984" cy="3828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rtl="0"/>
            <a:r>
              <a:rPr lang="tr" sz="1800" b="1" i="0" u="none" strike="noStrike" dirty="0">
                <a:latin typeface="Calibri"/>
              </a:rPr>
              <a:t>Maruz Kalma (Exposure (E))</a:t>
            </a:r>
          </a:p>
        </p:txBody>
      </p:sp>
      <p:sp>
        <p:nvSpPr>
          <p:cNvPr id="10" name="TextBox 9">
            <a:extLst>
              <a:ext uri="{FF2B5EF4-FFF2-40B4-BE49-F238E27FC236}">
                <a16:creationId xmlns:a16="http://schemas.microsoft.com/office/drawing/2014/main" id="{65B64FD8-9BA3-0719-AB3C-E8E407D89B28}"/>
              </a:ext>
            </a:extLst>
          </p:cNvPr>
          <p:cNvSpPr txBox="1"/>
          <p:nvPr/>
        </p:nvSpPr>
        <p:spPr>
          <a:xfrm>
            <a:off x="6065064" y="5148587"/>
            <a:ext cx="1988984" cy="3828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rtl="0"/>
            <a:r>
              <a:rPr lang="tr" sz="1800" b="1" i="0" u="none" strike="noStrike" dirty="0">
                <a:latin typeface="Calibri"/>
              </a:rPr>
              <a:t>Kırılganlık (Vulnerability (</a:t>
            </a:r>
            <a:r>
              <a:rPr lang="tr" b="1" dirty="0">
                <a:latin typeface="Calibri"/>
              </a:rPr>
              <a:t>V))</a:t>
            </a:r>
            <a:endParaRPr lang="tr" sz="1800" b="1" i="0" u="none" strike="noStrike" dirty="0">
              <a:latin typeface="Calibri"/>
            </a:endParaRPr>
          </a:p>
        </p:txBody>
      </p:sp>
      <p:grpSp>
        <p:nvGrpSpPr>
          <p:cNvPr id="18" name="Group 17">
            <a:extLst>
              <a:ext uri="{FF2B5EF4-FFF2-40B4-BE49-F238E27FC236}">
                <a16:creationId xmlns:a16="http://schemas.microsoft.com/office/drawing/2014/main" id="{D715394D-0B26-76D4-1344-8E9FF3911FDC}"/>
              </a:ext>
            </a:extLst>
          </p:cNvPr>
          <p:cNvGrpSpPr/>
          <p:nvPr/>
        </p:nvGrpSpPr>
        <p:grpSpPr>
          <a:xfrm>
            <a:off x="2781041" y="2276249"/>
            <a:ext cx="4231701" cy="3651920"/>
            <a:chOff x="2497657" y="2074030"/>
            <a:chExt cx="4430894" cy="3823822"/>
          </a:xfrm>
        </p:grpSpPr>
        <p:sp>
          <p:nvSpPr>
            <p:cNvPr id="11" name="Oval 10">
              <a:extLst>
                <a:ext uri="{FF2B5EF4-FFF2-40B4-BE49-F238E27FC236}">
                  <a16:creationId xmlns:a16="http://schemas.microsoft.com/office/drawing/2014/main" id="{8827FDB5-E426-5B2B-A7C1-23510C8A38A1}"/>
                </a:ext>
              </a:extLst>
            </p:cNvPr>
            <p:cNvSpPr/>
            <p:nvPr/>
          </p:nvSpPr>
          <p:spPr>
            <a:xfrm>
              <a:off x="4408551" y="2074030"/>
              <a:ext cx="2520000" cy="2520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p>
          </p:txBody>
        </p:sp>
        <p:sp>
          <p:nvSpPr>
            <p:cNvPr id="12" name="Oval 11">
              <a:extLst>
                <a:ext uri="{FF2B5EF4-FFF2-40B4-BE49-F238E27FC236}">
                  <a16:creationId xmlns:a16="http://schemas.microsoft.com/office/drawing/2014/main" id="{34813F88-B99A-B3EB-B58D-DFAF56FE40E7}"/>
                </a:ext>
              </a:extLst>
            </p:cNvPr>
            <p:cNvSpPr/>
            <p:nvPr/>
          </p:nvSpPr>
          <p:spPr>
            <a:xfrm>
              <a:off x="2497657" y="2074030"/>
              <a:ext cx="2520000" cy="2520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p>
          </p:txBody>
        </p:sp>
        <p:sp>
          <p:nvSpPr>
            <p:cNvPr id="13" name="Oval 12">
              <a:extLst>
                <a:ext uri="{FF2B5EF4-FFF2-40B4-BE49-F238E27FC236}">
                  <a16:creationId xmlns:a16="http://schemas.microsoft.com/office/drawing/2014/main" id="{AE61F30E-C8AA-4F00-52F5-469DF345F21A}"/>
                </a:ext>
              </a:extLst>
            </p:cNvPr>
            <p:cNvSpPr/>
            <p:nvPr/>
          </p:nvSpPr>
          <p:spPr>
            <a:xfrm>
              <a:off x="3453104" y="3377852"/>
              <a:ext cx="2520000" cy="2520000"/>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p>
          </p:txBody>
        </p:sp>
        <p:sp>
          <p:nvSpPr>
            <p:cNvPr id="17" name="Freeform: Shape 16">
              <a:extLst>
                <a:ext uri="{FF2B5EF4-FFF2-40B4-BE49-F238E27FC236}">
                  <a16:creationId xmlns:a16="http://schemas.microsoft.com/office/drawing/2014/main" id="{47B7B5BA-27EF-16CA-D0B2-25D1BF15762B}"/>
                </a:ext>
              </a:extLst>
            </p:cNvPr>
            <p:cNvSpPr/>
            <p:nvPr/>
          </p:nvSpPr>
          <p:spPr>
            <a:xfrm>
              <a:off x="4408551" y="3377852"/>
              <a:ext cx="601901" cy="776173"/>
            </a:xfrm>
            <a:custGeom>
              <a:avLst/>
              <a:gdLst>
                <a:gd name="connsiteX0" fmla="*/ 300950 w 601901"/>
                <a:gd name="connsiteY0" fmla="*/ 0 h 776173"/>
                <a:gd name="connsiteX1" fmla="*/ 554884 w 601901"/>
                <a:gd name="connsiteY1" fmla="*/ 25599 h 776173"/>
                <a:gd name="connsiteX2" fmla="*/ 601901 w 601901"/>
                <a:gd name="connsiteY2" fmla="*/ 37688 h 776173"/>
                <a:gd name="connsiteX3" fmla="*/ 600513 w 601901"/>
                <a:gd name="connsiteY3" fmla="*/ 69093 h 776173"/>
                <a:gd name="connsiteX4" fmla="*/ 317781 w 601901"/>
                <a:gd name="connsiteY4" fmla="*/ 757655 h 776173"/>
                <a:gd name="connsiteX5" fmla="*/ 300950 w 601901"/>
                <a:gd name="connsiteY5" fmla="*/ 776173 h 776173"/>
                <a:gd name="connsiteX6" fmla="*/ 284120 w 601901"/>
                <a:gd name="connsiteY6" fmla="*/ 757655 h 776173"/>
                <a:gd name="connsiteX7" fmla="*/ 1388 w 601901"/>
                <a:gd name="connsiteY7" fmla="*/ 69093 h 776173"/>
                <a:gd name="connsiteX8" fmla="*/ 0 w 601901"/>
                <a:gd name="connsiteY8" fmla="*/ 37688 h 776173"/>
                <a:gd name="connsiteX9" fmla="*/ 47016 w 601901"/>
                <a:gd name="connsiteY9" fmla="*/ 25599 h 776173"/>
                <a:gd name="connsiteX10" fmla="*/ 300950 w 601901"/>
                <a:gd name="connsiteY10" fmla="*/ 0 h 776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901" h="776173">
                  <a:moveTo>
                    <a:pt x="300950" y="0"/>
                  </a:moveTo>
                  <a:cubicBezTo>
                    <a:pt x="387935" y="0"/>
                    <a:pt x="472861" y="8815"/>
                    <a:pt x="554884" y="25599"/>
                  </a:cubicBezTo>
                  <a:lnTo>
                    <a:pt x="601901" y="37688"/>
                  </a:lnTo>
                  <a:lnTo>
                    <a:pt x="600513" y="69093"/>
                  </a:lnTo>
                  <a:cubicBezTo>
                    <a:pt x="577388" y="329472"/>
                    <a:pt x="475058" y="567078"/>
                    <a:pt x="317781" y="757655"/>
                  </a:cubicBezTo>
                  <a:lnTo>
                    <a:pt x="300950" y="776173"/>
                  </a:lnTo>
                  <a:lnTo>
                    <a:pt x="284120" y="757655"/>
                  </a:lnTo>
                  <a:cubicBezTo>
                    <a:pt x="126842" y="567078"/>
                    <a:pt x="24513" y="329472"/>
                    <a:pt x="1388" y="69093"/>
                  </a:cubicBezTo>
                  <a:lnTo>
                    <a:pt x="0" y="37688"/>
                  </a:lnTo>
                  <a:lnTo>
                    <a:pt x="47016" y="25599"/>
                  </a:lnTo>
                  <a:cubicBezTo>
                    <a:pt x="129039" y="8815"/>
                    <a:pt x="213965" y="0"/>
                    <a:pt x="300950" y="0"/>
                  </a:cubicBezTo>
                  <a:close/>
                </a:path>
              </a:pathLst>
            </a:custGeom>
            <a:solidFill>
              <a:srgbClr val="C00000"/>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sp>
        <p:nvSpPr>
          <p:cNvPr id="19" name="TextBox 18">
            <a:extLst>
              <a:ext uri="{FF2B5EF4-FFF2-40B4-BE49-F238E27FC236}">
                <a16:creationId xmlns:a16="http://schemas.microsoft.com/office/drawing/2014/main" id="{79AC0C40-552A-D650-4724-E3A205DCA12D}"/>
              </a:ext>
            </a:extLst>
          </p:cNvPr>
          <p:cNvSpPr txBox="1">
            <a:spLocks noRot="1" noChangeAspect="1" noMove="1" noResize="1" noEditPoints="1" noAdjustHandles="1" noChangeArrowheads="1" noChangeShapeType="1" noTextEdit="1"/>
          </p:cNvSpPr>
          <p:nvPr/>
        </p:nvSpPr>
        <p:spPr>
          <a:xfrm>
            <a:off x="232575" y="5003585"/>
            <a:ext cx="3396974" cy="382811"/>
          </a:xfrm>
          <a:prstGeom prst="rect">
            <a:avLst/>
          </a:prstGeom>
          <a:blipFill>
            <a:blip r:embed="rId3"/>
            <a:stretch>
              <a:fillRect t="-9524" b="-26984"/>
            </a:stretch>
          </a:blipFill>
          <a:ln>
            <a:noFill/>
          </a:ln>
        </p:spPr>
        <p:txBody>
          <a:bodyPr>
            <a:noAutofit/>
          </a:bodyPr>
          <a:lstStyle/>
          <a:p>
            <a:r>
              <a:rPr lang="es-ES">
                <a:noFill/>
              </a:rPr>
              <a:t> </a:t>
            </a:r>
          </a:p>
        </p:txBody>
      </p:sp>
      <p:cxnSp>
        <p:nvCxnSpPr>
          <p:cNvPr id="22" name="Straight Arrow Connector 21">
            <a:extLst>
              <a:ext uri="{FF2B5EF4-FFF2-40B4-BE49-F238E27FC236}">
                <a16:creationId xmlns:a16="http://schemas.microsoft.com/office/drawing/2014/main" id="{621D5B38-550E-E787-4C30-B8C3E7E1416D}"/>
              </a:ext>
            </a:extLst>
          </p:cNvPr>
          <p:cNvCxnSpPr/>
          <p:nvPr/>
        </p:nvCxnSpPr>
        <p:spPr>
          <a:xfrm flipV="1">
            <a:off x="2929225" y="3901194"/>
            <a:ext cx="1556313" cy="4286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95719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16</a:t>
            </a:r>
            <a:endParaRPr lang="ca-ES"/>
          </a:p>
        </p:txBody>
      </p:sp>
      <p:sp>
        <p:nvSpPr>
          <p:cNvPr id="7" name="Google Shape;192;p8"/>
          <p:cNvSpPr txBox="1"/>
          <p:nvPr/>
        </p:nvSpPr>
        <p:spPr>
          <a:xfrm>
            <a:off x="351776" y="943891"/>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risk kategorileri</a:t>
            </a:r>
            <a:endParaRPr lang="en-US"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51776" y="1477417"/>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13C92549-FE96-4A86-AE38-55536A7CF3ED}"/>
              </a:ext>
            </a:extLst>
          </p:cNvPr>
          <p:cNvSpPr txBox="1"/>
          <p:nvPr/>
        </p:nvSpPr>
        <p:spPr>
          <a:xfrm>
            <a:off x="449480" y="6109106"/>
            <a:ext cx="8198387" cy="230832"/>
          </a:xfrm>
          <a:prstGeom prst="rect">
            <a:avLst/>
          </a:prstGeom>
          <a:noFill/>
        </p:spPr>
        <p:txBody>
          <a:bodyPr wrap="square">
            <a:noAutofit/>
          </a:bodyPr>
          <a:lstStyle/>
          <a:p>
            <a:pPr rtl="0"/>
            <a:r>
              <a:rPr lang="tr" sz="900" b="0" i="0" u="none" strike="noStrike">
                <a:latin typeface="Calibri"/>
              </a:rPr>
              <a:t>https://www3.weforum.org/docs/WEF_Global_Risks_Report_2023.pdf</a:t>
            </a:r>
          </a:p>
        </p:txBody>
      </p:sp>
      <p:graphicFrame>
        <p:nvGraphicFramePr>
          <p:cNvPr id="3" name="Diagram 2">
            <a:extLst>
              <a:ext uri="{FF2B5EF4-FFF2-40B4-BE49-F238E27FC236}">
                <a16:creationId xmlns:a16="http://schemas.microsoft.com/office/drawing/2014/main" id="{5523531D-572B-4A13-95A1-99CD1472C98E}"/>
              </a:ext>
            </a:extLst>
          </p:cNvPr>
          <p:cNvGraphicFramePr/>
          <p:nvPr>
            <p:extLst>
              <p:ext uri="{D42A27DB-BD31-4B8C-83A1-F6EECF244321}">
                <p14:modId xmlns:p14="http://schemas.microsoft.com/office/powerpoint/2010/main" val="4060151644"/>
              </p:ext>
            </p:extLst>
          </p:nvPr>
        </p:nvGraphicFramePr>
        <p:xfrm>
          <a:off x="852184" y="1706253"/>
          <a:ext cx="7292575" cy="4182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C5ECD6C9-CC25-450E-9ED1-0180447A2B05}"/>
              </a:ext>
            </a:extLst>
          </p:cNvPr>
          <p:cNvSpPr>
            <a:spLocks noGrp="1"/>
          </p:cNvSpPr>
          <p:nvPr>
            <p:ph type="body" idx="2"/>
          </p:nvPr>
        </p:nvSpPr>
        <p:spPr/>
        <p:txBody>
          <a:bodyPr>
            <a:noAutofit/>
          </a:bodyPr>
          <a:lstStyle/>
          <a:p>
            <a:endParaRPr lang="en-GB"/>
          </a:p>
        </p:txBody>
      </p:sp>
    </p:spTree>
    <p:extLst>
      <p:ext uri="{BB962C8B-B14F-4D97-AF65-F5344CB8AC3E}">
        <p14:creationId xmlns:p14="http://schemas.microsoft.com/office/powerpoint/2010/main" val="132615123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681940" y="2064471"/>
            <a:ext cx="8053554" cy="4298551"/>
          </a:xfrm>
          <a:prstGeom prst="rect">
            <a:avLst/>
          </a:prstGeom>
          <a:noFill/>
          <a:ln>
            <a:noFill/>
          </a:ln>
        </p:spPr>
        <p:txBody>
          <a:bodyPr spcFirstLastPara="1" vert="horz" wrap="square" lIns="67500" tIns="34275" rIns="67500" bIns="34275" rtlCol="0" anchor="t" anchorCtr="0">
            <a:noAutofit/>
          </a:bodyPr>
          <a:lstStyle/>
          <a:p>
            <a:pPr marL="0" indent="0" algn="ctr" rtl="0">
              <a:lnSpc>
                <a:spcPct val="150000"/>
              </a:lnSpc>
              <a:spcBef>
                <a:spcPct val="0"/>
              </a:spcBef>
            </a:pPr>
            <a:r>
              <a:rPr lang="tr" sz="1800" b="1" i="0" u="none" strike="noStrike" dirty="0">
                <a:solidFill>
                  <a:srgbClr val="000000"/>
                </a:solidFill>
                <a:latin typeface="Source Sans Pro" charset="0"/>
              </a:rPr>
              <a:t>Risk, </a:t>
            </a:r>
            <a:r>
              <a:rPr lang="tr" sz="1800" b="1" i="0" u="none" strike="noStrike" dirty="0">
                <a:solidFill>
                  <a:srgbClr val="F79646"/>
                </a:solidFill>
                <a:highlight>
                  <a:srgbClr val="000000">
                    <a:alpha val="0"/>
                  </a:srgbClr>
                </a:highlight>
                <a:latin typeface="Source Sans Pro" charset="0"/>
              </a:rPr>
              <a:t>belirsizliğin</a:t>
            </a:r>
            <a:r>
              <a:rPr lang="tr" sz="1800" b="1" i="0" u="none" strike="noStrike" dirty="0">
                <a:solidFill>
                  <a:srgbClr val="000000"/>
                </a:solidFill>
                <a:latin typeface="Source Sans Pro" charset="0"/>
              </a:rPr>
              <a:t> yanı sıra </a:t>
            </a:r>
            <a:r>
              <a:rPr lang="tr" sz="1800" b="1" i="0" u="none" strike="noStrike" dirty="0">
                <a:solidFill>
                  <a:srgbClr val="F79646"/>
                </a:solidFill>
                <a:highlight>
                  <a:srgbClr val="000000">
                    <a:alpha val="0"/>
                  </a:srgbClr>
                </a:highlight>
                <a:latin typeface="Source Sans Pro" charset="0"/>
              </a:rPr>
              <a:t>yapısal tehlikenin</a:t>
            </a:r>
            <a:r>
              <a:rPr lang="tr" sz="1800" b="1" i="0" u="none" strike="noStrike" dirty="0">
                <a:solidFill>
                  <a:srgbClr val="000000"/>
                </a:solidFill>
                <a:latin typeface="Source Sans Pro" charset="0"/>
              </a:rPr>
              <a:t> bir sonucu olarak tüm mühendislik projelerinde bulunmaktadır. </a:t>
            </a:r>
          </a:p>
          <a:p>
            <a:pPr marL="0" indent="0">
              <a:lnSpc>
                <a:spcPct val="150000"/>
              </a:lnSpc>
              <a:spcBef>
                <a:spcPct val="0"/>
              </a:spcBef>
            </a:pPr>
            <a:endParaRPr lang="en-US" sz="1800" dirty="0">
              <a:solidFill>
                <a:schemeClr val="dk1"/>
              </a:solidFill>
            </a:endParaRPr>
          </a:p>
          <a:p>
            <a:pPr marL="0" indent="0" rtl="0">
              <a:lnSpc>
                <a:spcPct val="150000"/>
              </a:lnSpc>
              <a:spcBef>
                <a:spcPct val="0"/>
              </a:spcBef>
            </a:pPr>
            <a:r>
              <a:rPr lang="tr" sz="1800" b="0" i="0" u="none" strike="noStrike" dirty="0">
                <a:solidFill>
                  <a:srgbClr val="000000"/>
                </a:solidFill>
                <a:latin typeface="Source Sans Pro" charset="0"/>
              </a:rPr>
              <a:t>Belirsizlik:</a:t>
            </a:r>
          </a:p>
          <a:p>
            <a:pPr marL="285750" indent="-285750" rtl="0">
              <a:lnSpc>
                <a:spcPct val="150000"/>
              </a:lnSpc>
              <a:spcBef>
                <a:spcPct val="0"/>
              </a:spcBef>
              <a:buFont typeface="Arial" pitchFamily="34" charset="0"/>
              <a:buChar char="•"/>
            </a:pPr>
            <a:r>
              <a:rPr lang="tr" sz="1800" b="1" i="0" u="none" strike="noStrike" dirty="0">
                <a:solidFill>
                  <a:srgbClr val="000000"/>
                </a:solidFill>
                <a:highlight>
                  <a:srgbClr val="000000">
                    <a:alpha val="0"/>
                  </a:srgbClr>
                </a:highlight>
                <a:latin typeface="Source Sans Pro" charset="0"/>
              </a:rPr>
              <a:t>Bazı risk unsurları ölçülebilirdir</a:t>
            </a:r>
            <a:r>
              <a:rPr lang="tr" sz="1800" b="0" i="0" u="none" strike="noStrike" dirty="0">
                <a:solidFill>
                  <a:srgbClr val="000000"/>
                </a:solidFill>
                <a:latin typeface="Source Sans Pro" charset="0"/>
              </a:rPr>
              <a:t> (örneğin, bileşen hatalarını belgeleyen veri tabanları)</a:t>
            </a:r>
          </a:p>
          <a:p>
            <a:pPr marL="285750" indent="-285750" rtl="0">
              <a:lnSpc>
                <a:spcPct val="150000"/>
              </a:lnSpc>
              <a:spcBef>
                <a:spcPct val="0"/>
              </a:spcBef>
              <a:buFont typeface="Arial" pitchFamily="34" charset="0"/>
              <a:buChar char="•"/>
            </a:pPr>
            <a:r>
              <a:rPr lang="tr" sz="1800" b="0" i="0" u="none" strike="noStrike" dirty="0">
                <a:solidFill>
                  <a:srgbClr val="000000"/>
                </a:solidFill>
                <a:latin typeface="Source Sans Pro" charset="0"/>
              </a:rPr>
              <a:t>Yeni mühendislik projeleri genellikle önceki deneyimlerin </a:t>
            </a:r>
            <a:r>
              <a:rPr lang="tr" sz="1800" b="1" i="0" u="none" strike="noStrike" dirty="0">
                <a:solidFill>
                  <a:srgbClr val="F79646"/>
                </a:solidFill>
                <a:highlight>
                  <a:srgbClr val="000000">
                    <a:alpha val="0"/>
                  </a:srgbClr>
                </a:highlight>
                <a:latin typeface="Source Sans Pro" charset="0"/>
              </a:rPr>
              <a:t>bir dereceye kadar yetersiz bir yönlendirme sağladığı bir belirsizliği</a:t>
            </a:r>
            <a:r>
              <a:rPr lang="tr" sz="1800" b="0" i="0" u="none" strike="noStrike" dirty="0">
                <a:solidFill>
                  <a:srgbClr val="000000"/>
                </a:solidFill>
                <a:latin typeface="Source Sans Pro" charset="0"/>
              </a:rPr>
              <a:t> beraberinde getirecektir. </a:t>
            </a:r>
            <a:endParaRPr lang="en-US" sz="1800" b="1" dirty="0">
              <a:solidFill>
                <a:schemeClr val="accent6"/>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17</a:t>
            </a:r>
            <a:endParaRPr lang="ca-ES"/>
          </a:p>
        </p:txBody>
      </p:sp>
      <p:sp>
        <p:nvSpPr>
          <p:cNvPr id="7" name="Google Shape;192;p8"/>
          <p:cNvSpPr txBox="1"/>
          <p:nvPr/>
        </p:nvSpPr>
        <p:spPr>
          <a:xfrm>
            <a:off x="314069" y="985086"/>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Karşılaşılan Riskler </a:t>
            </a:r>
          </a:p>
        </p:txBody>
      </p:sp>
      <p:cxnSp>
        <p:nvCxnSpPr>
          <p:cNvPr id="8" name="Google Shape;193;p8"/>
          <p:cNvCxnSpPr/>
          <p:nvPr/>
        </p:nvCxnSpPr>
        <p:spPr>
          <a:xfrm>
            <a:off x="314069" y="1426196"/>
            <a:ext cx="8053554" cy="0"/>
          </a:xfrm>
          <a:prstGeom prst="straightConnector1">
            <a:avLst/>
          </a:prstGeom>
          <a:noFill/>
          <a:ln w="2857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211487934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18</a:t>
            </a:r>
            <a:endParaRPr lang="ca-ES"/>
          </a:p>
        </p:txBody>
      </p:sp>
      <p:sp>
        <p:nvSpPr>
          <p:cNvPr id="7" name="Google Shape;192;p8"/>
          <p:cNvSpPr txBox="1"/>
          <p:nvPr/>
        </p:nvSpPr>
        <p:spPr>
          <a:xfrm>
            <a:off x="276362" y="878320"/>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Karşılaşılan Riskler </a:t>
            </a:r>
          </a:p>
        </p:txBody>
      </p:sp>
      <p:cxnSp>
        <p:nvCxnSpPr>
          <p:cNvPr id="8" name="Google Shape;193;p8"/>
          <p:cNvCxnSpPr/>
          <p:nvPr/>
        </p:nvCxnSpPr>
        <p:spPr>
          <a:xfrm>
            <a:off x="276362" y="1319430"/>
            <a:ext cx="8053554" cy="0"/>
          </a:xfrm>
          <a:prstGeom prst="straightConnector1">
            <a:avLst/>
          </a:prstGeom>
          <a:noFill/>
          <a:ln w="28575" cap="flat" cmpd="sng">
            <a:solidFill>
              <a:schemeClr val="dk1"/>
            </a:solidFill>
            <a:prstDash val="solid"/>
            <a:round/>
            <a:headEnd type="none" w="sm" len="sm"/>
            <a:tailEnd type="none" w="sm" len="sm"/>
          </a:ln>
        </p:spPr>
      </p:cxnSp>
      <p:sp>
        <p:nvSpPr>
          <p:cNvPr id="4" name="Text Placeholder 3">
            <a:extLst>
              <a:ext uri="{FF2B5EF4-FFF2-40B4-BE49-F238E27FC236}">
                <a16:creationId xmlns:a16="http://schemas.microsoft.com/office/drawing/2014/main" id="{B4BCEF45-888B-6A6C-A27D-138CF1E97B0B}"/>
              </a:ext>
            </a:extLst>
          </p:cNvPr>
          <p:cNvSpPr>
            <a:spLocks noGrp="1"/>
          </p:cNvSpPr>
          <p:nvPr>
            <p:ph type="body" idx="2"/>
          </p:nvPr>
        </p:nvSpPr>
        <p:spPr/>
        <p:txBody>
          <a:bodyPr>
            <a:noAutofit/>
          </a:bodyPr>
          <a:lstStyle/>
          <a:p>
            <a:endParaRPr lang="es-ES"/>
          </a:p>
        </p:txBody>
      </p:sp>
      <p:grpSp>
        <p:nvGrpSpPr>
          <p:cNvPr id="14" name="Group 13">
            <a:extLst>
              <a:ext uri="{FF2B5EF4-FFF2-40B4-BE49-F238E27FC236}">
                <a16:creationId xmlns:a16="http://schemas.microsoft.com/office/drawing/2014/main" id="{9B9473FD-ADEC-BC8A-A029-17BAA062B776}"/>
              </a:ext>
            </a:extLst>
          </p:cNvPr>
          <p:cNvGrpSpPr/>
          <p:nvPr/>
        </p:nvGrpSpPr>
        <p:grpSpPr>
          <a:xfrm>
            <a:off x="2436654" y="2194900"/>
            <a:ext cx="4286250" cy="3489088"/>
            <a:chOff x="4322211" y="1921112"/>
            <a:chExt cx="4286250" cy="3489088"/>
          </a:xfrm>
        </p:grpSpPr>
        <p:cxnSp>
          <p:nvCxnSpPr>
            <p:cNvPr id="10" name="Straight Arrow Connector 9">
              <a:extLst>
                <a:ext uri="{FF2B5EF4-FFF2-40B4-BE49-F238E27FC236}">
                  <a16:creationId xmlns:a16="http://schemas.microsoft.com/office/drawing/2014/main" id="{82023029-0EDA-A2C6-9914-35FA9E3554F7}"/>
                </a:ext>
              </a:extLst>
            </p:cNvPr>
            <p:cNvCxnSpPr/>
            <p:nvPr/>
          </p:nvCxnSpPr>
          <p:spPr>
            <a:xfrm flipH="1" flipV="1">
              <a:off x="4340846" y="1921112"/>
              <a:ext cx="0" cy="34890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145F73-5A28-EA30-9403-EF0CDAA36550}"/>
                </a:ext>
              </a:extLst>
            </p:cNvPr>
            <p:cNvCxnSpPr/>
            <p:nvPr/>
          </p:nvCxnSpPr>
          <p:spPr>
            <a:xfrm>
              <a:off x="4322211" y="5410200"/>
              <a:ext cx="4286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60538DC1-CCDC-3487-F752-880D1D983B2A}"/>
              </a:ext>
            </a:extLst>
          </p:cNvPr>
          <p:cNvSpPr/>
          <p:nvPr/>
        </p:nvSpPr>
        <p:spPr>
          <a:xfrm>
            <a:off x="2789079" y="6003933"/>
            <a:ext cx="358140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1" i="0" u="none" strike="noStrike">
                <a:solidFill>
                  <a:srgbClr val="000000"/>
                </a:solidFill>
                <a:latin typeface="Calibri"/>
              </a:rPr>
              <a:t>Sonuç</a:t>
            </a:r>
            <a:endParaRPr lang="es-ES" b="1">
              <a:solidFill>
                <a:schemeClr val="tx1"/>
              </a:solidFill>
            </a:endParaRPr>
          </a:p>
        </p:txBody>
      </p:sp>
      <p:sp>
        <p:nvSpPr>
          <p:cNvPr id="16" name="Rectangle 15">
            <a:extLst>
              <a:ext uri="{FF2B5EF4-FFF2-40B4-BE49-F238E27FC236}">
                <a16:creationId xmlns:a16="http://schemas.microsoft.com/office/drawing/2014/main" id="{5DE0C68C-4DEA-CF42-90ED-E925986058E5}"/>
              </a:ext>
            </a:extLst>
          </p:cNvPr>
          <p:cNvSpPr/>
          <p:nvPr/>
        </p:nvSpPr>
        <p:spPr>
          <a:xfrm rot="16200000">
            <a:off x="37823" y="3763231"/>
            <a:ext cx="358140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1" i="0" u="none" strike="noStrike">
                <a:solidFill>
                  <a:srgbClr val="000000"/>
                </a:solidFill>
                <a:latin typeface="Calibri"/>
              </a:rPr>
              <a:t>Olasılık</a:t>
            </a:r>
            <a:endParaRPr lang="es-ES" b="1">
              <a:solidFill>
                <a:schemeClr val="tx1"/>
              </a:solidFill>
            </a:endParaRPr>
          </a:p>
        </p:txBody>
      </p:sp>
      <p:sp>
        <p:nvSpPr>
          <p:cNvPr id="17" name="Rectangle 16">
            <a:extLst>
              <a:ext uri="{FF2B5EF4-FFF2-40B4-BE49-F238E27FC236}">
                <a16:creationId xmlns:a16="http://schemas.microsoft.com/office/drawing/2014/main" id="{F59959CB-8444-E7F0-BE14-ED9BDB702087}"/>
              </a:ext>
            </a:extLst>
          </p:cNvPr>
          <p:cNvSpPr/>
          <p:nvPr/>
        </p:nvSpPr>
        <p:spPr>
          <a:xfrm>
            <a:off x="2528213" y="4231422"/>
            <a:ext cx="2017161" cy="10148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noAutofit/>
          </a:bodyPr>
          <a:lstStyle/>
          <a:p>
            <a:pPr algn="ctr" rtl="0"/>
            <a:r>
              <a:rPr lang="tr" sz="1800" b="0" i="0" u="none" strike="noStrike">
                <a:latin typeface="Calibri"/>
              </a:rPr>
              <a:t>Bilgisizlik ("siyah kuğu" olayı)</a:t>
            </a:r>
            <a:endParaRPr lang="es-ES"/>
          </a:p>
        </p:txBody>
      </p:sp>
      <p:sp>
        <p:nvSpPr>
          <p:cNvPr id="18" name="Rectangle 17">
            <a:extLst>
              <a:ext uri="{FF2B5EF4-FFF2-40B4-BE49-F238E27FC236}">
                <a16:creationId xmlns:a16="http://schemas.microsoft.com/office/drawing/2014/main" id="{41CCF2F6-F406-827C-017B-88CCFC457908}"/>
              </a:ext>
            </a:extLst>
          </p:cNvPr>
          <p:cNvSpPr/>
          <p:nvPr/>
        </p:nvSpPr>
        <p:spPr>
          <a:xfrm>
            <a:off x="4670581" y="2697459"/>
            <a:ext cx="2017161" cy="10148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noAutofit/>
          </a:bodyPr>
          <a:lstStyle/>
          <a:p>
            <a:pPr algn="ctr" rtl="0"/>
            <a:r>
              <a:rPr lang="tr" sz="1800" b="0" i="0" u="none" strike="noStrike">
                <a:latin typeface="Calibri"/>
              </a:rPr>
              <a:t>Risk</a:t>
            </a:r>
            <a:endParaRPr lang="es-ES"/>
          </a:p>
        </p:txBody>
      </p:sp>
      <p:sp>
        <p:nvSpPr>
          <p:cNvPr id="19" name="Rectangle 18">
            <a:extLst>
              <a:ext uri="{FF2B5EF4-FFF2-40B4-BE49-F238E27FC236}">
                <a16:creationId xmlns:a16="http://schemas.microsoft.com/office/drawing/2014/main" id="{4CB22B03-E9CE-1437-DF7C-A6840DE6B63F}"/>
              </a:ext>
            </a:extLst>
          </p:cNvPr>
          <p:cNvSpPr/>
          <p:nvPr/>
        </p:nvSpPr>
        <p:spPr>
          <a:xfrm>
            <a:off x="5714323" y="5743888"/>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Bilinen</a:t>
            </a:r>
            <a:endParaRPr lang="es-ES">
              <a:solidFill>
                <a:schemeClr val="tx1"/>
              </a:solidFill>
            </a:endParaRPr>
          </a:p>
        </p:txBody>
      </p:sp>
      <p:sp>
        <p:nvSpPr>
          <p:cNvPr id="20" name="Rectangle 19">
            <a:extLst>
              <a:ext uri="{FF2B5EF4-FFF2-40B4-BE49-F238E27FC236}">
                <a16:creationId xmlns:a16="http://schemas.microsoft.com/office/drawing/2014/main" id="{B264A807-B1AA-4B4D-B965-CAD89EF3254A}"/>
              </a:ext>
            </a:extLst>
          </p:cNvPr>
          <p:cNvSpPr/>
          <p:nvPr/>
        </p:nvSpPr>
        <p:spPr>
          <a:xfrm>
            <a:off x="2283235" y="5699573"/>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Bilinmeyen</a:t>
            </a:r>
            <a:endParaRPr lang="es-ES">
              <a:solidFill>
                <a:schemeClr val="tx1"/>
              </a:solidFill>
            </a:endParaRPr>
          </a:p>
        </p:txBody>
      </p:sp>
      <p:sp>
        <p:nvSpPr>
          <p:cNvPr id="21" name="Rectangle 20">
            <a:extLst>
              <a:ext uri="{FF2B5EF4-FFF2-40B4-BE49-F238E27FC236}">
                <a16:creationId xmlns:a16="http://schemas.microsoft.com/office/drawing/2014/main" id="{560081AA-9208-23BD-BFF8-99379BED758C}"/>
              </a:ext>
            </a:extLst>
          </p:cNvPr>
          <p:cNvSpPr/>
          <p:nvPr/>
        </p:nvSpPr>
        <p:spPr>
          <a:xfrm rot="16200000">
            <a:off x="1579200" y="4859413"/>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Bilinmeyen</a:t>
            </a:r>
            <a:endParaRPr lang="es-ES">
              <a:solidFill>
                <a:schemeClr val="tx1"/>
              </a:solidFill>
            </a:endParaRPr>
          </a:p>
        </p:txBody>
      </p:sp>
      <p:sp>
        <p:nvSpPr>
          <p:cNvPr id="22" name="Rectangle 21">
            <a:extLst>
              <a:ext uri="{FF2B5EF4-FFF2-40B4-BE49-F238E27FC236}">
                <a16:creationId xmlns:a16="http://schemas.microsoft.com/office/drawing/2014/main" id="{41588A08-2F2D-4803-8505-0D84C103A007}"/>
              </a:ext>
            </a:extLst>
          </p:cNvPr>
          <p:cNvSpPr/>
          <p:nvPr/>
        </p:nvSpPr>
        <p:spPr>
          <a:xfrm rot="16200000">
            <a:off x="1604286" y="2694169"/>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Bilinen</a:t>
            </a:r>
            <a:endParaRPr lang="es-ES">
              <a:solidFill>
                <a:schemeClr val="tx1"/>
              </a:solidFill>
            </a:endParaRPr>
          </a:p>
        </p:txBody>
      </p:sp>
      <p:sp>
        <p:nvSpPr>
          <p:cNvPr id="23" name="Rectangle 22">
            <a:extLst>
              <a:ext uri="{FF2B5EF4-FFF2-40B4-BE49-F238E27FC236}">
                <a16:creationId xmlns:a16="http://schemas.microsoft.com/office/drawing/2014/main" id="{C0826120-83A9-76E5-0220-92F026E5B913}"/>
              </a:ext>
            </a:extLst>
          </p:cNvPr>
          <p:cNvSpPr/>
          <p:nvPr/>
        </p:nvSpPr>
        <p:spPr>
          <a:xfrm>
            <a:off x="2545124" y="2697459"/>
            <a:ext cx="2017161" cy="101485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algn="ctr" rtl="0"/>
            <a:r>
              <a:rPr lang="tr" sz="1800" b="0" i="0" u="none" strike="noStrike">
                <a:latin typeface="Calibri"/>
              </a:rPr>
              <a:t>Belirsizlik</a:t>
            </a:r>
            <a:endParaRPr lang="es-ES"/>
          </a:p>
        </p:txBody>
      </p:sp>
      <p:sp>
        <p:nvSpPr>
          <p:cNvPr id="24" name="Rectangle 23">
            <a:extLst>
              <a:ext uri="{FF2B5EF4-FFF2-40B4-BE49-F238E27FC236}">
                <a16:creationId xmlns:a16="http://schemas.microsoft.com/office/drawing/2014/main" id="{C1649DC4-EFA5-D270-A419-0C3812E0726C}"/>
              </a:ext>
            </a:extLst>
          </p:cNvPr>
          <p:cNvSpPr/>
          <p:nvPr/>
        </p:nvSpPr>
        <p:spPr>
          <a:xfrm>
            <a:off x="4670582" y="4220235"/>
            <a:ext cx="2017161" cy="10148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latin typeface="Calibri"/>
              </a:rPr>
              <a:t>Belirsizlik</a:t>
            </a:r>
            <a:endParaRPr lang="es-ES"/>
          </a:p>
        </p:txBody>
      </p:sp>
      <p:sp>
        <p:nvSpPr>
          <p:cNvPr id="25" name="Rectangle 24">
            <a:extLst>
              <a:ext uri="{FF2B5EF4-FFF2-40B4-BE49-F238E27FC236}">
                <a16:creationId xmlns:a16="http://schemas.microsoft.com/office/drawing/2014/main" id="{87920FA5-30ED-536C-096C-F3982711E17D}"/>
              </a:ext>
            </a:extLst>
          </p:cNvPr>
          <p:cNvSpPr/>
          <p:nvPr/>
        </p:nvSpPr>
        <p:spPr>
          <a:xfrm>
            <a:off x="2455289" y="1557874"/>
            <a:ext cx="428625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2000" b="1" i="0" u="none" strike="noStrike">
                <a:solidFill>
                  <a:srgbClr val="000000"/>
                </a:solidFill>
                <a:latin typeface="Calibri"/>
              </a:rPr>
              <a:t>Sorun bilgisini içeren senaryolar</a:t>
            </a:r>
            <a:endParaRPr lang="es-ES" sz="2000" b="1">
              <a:solidFill>
                <a:schemeClr val="tx1"/>
              </a:solidFill>
            </a:endParaRPr>
          </a:p>
        </p:txBody>
      </p:sp>
    </p:spTree>
    <p:extLst>
      <p:ext uri="{BB962C8B-B14F-4D97-AF65-F5344CB8AC3E}">
        <p14:creationId xmlns:p14="http://schemas.microsoft.com/office/powerpoint/2010/main" val="219353847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19</a:t>
            </a:r>
            <a:endParaRPr lang="ca-ES"/>
          </a:p>
        </p:txBody>
      </p:sp>
      <p:sp>
        <p:nvSpPr>
          <p:cNvPr id="7" name="Google Shape;192;p8"/>
          <p:cNvSpPr txBox="1"/>
          <p:nvPr/>
        </p:nvSpPr>
        <p:spPr>
          <a:xfrm>
            <a:off x="304643" y="878320"/>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Karşılaşılan Riskler </a:t>
            </a:r>
          </a:p>
        </p:txBody>
      </p:sp>
      <p:cxnSp>
        <p:nvCxnSpPr>
          <p:cNvPr id="8" name="Google Shape;193;p8"/>
          <p:cNvCxnSpPr/>
          <p:nvPr/>
        </p:nvCxnSpPr>
        <p:spPr>
          <a:xfrm>
            <a:off x="304643" y="1319430"/>
            <a:ext cx="8053554" cy="0"/>
          </a:xfrm>
          <a:prstGeom prst="straightConnector1">
            <a:avLst/>
          </a:prstGeom>
          <a:noFill/>
          <a:ln w="28575" cap="flat" cmpd="sng">
            <a:solidFill>
              <a:schemeClr val="dk1"/>
            </a:solidFill>
            <a:prstDash val="solid"/>
            <a:round/>
            <a:headEnd type="none" w="sm" len="sm"/>
            <a:tailEnd type="none" w="sm" len="sm"/>
          </a:ln>
        </p:spPr>
      </p:cxnSp>
      <p:sp>
        <p:nvSpPr>
          <p:cNvPr id="4" name="Text Placeholder 3">
            <a:extLst>
              <a:ext uri="{FF2B5EF4-FFF2-40B4-BE49-F238E27FC236}">
                <a16:creationId xmlns:a16="http://schemas.microsoft.com/office/drawing/2014/main" id="{B4BCEF45-888B-6A6C-A27D-138CF1E97B0B}"/>
              </a:ext>
            </a:extLst>
          </p:cNvPr>
          <p:cNvSpPr>
            <a:spLocks noGrp="1"/>
          </p:cNvSpPr>
          <p:nvPr>
            <p:ph type="body" idx="2"/>
          </p:nvPr>
        </p:nvSpPr>
        <p:spPr/>
        <p:txBody>
          <a:bodyPr>
            <a:noAutofit/>
          </a:bodyPr>
          <a:lstStyle/>
          <a:p>
            <a:endParaRPr lang="es-ES"/>
          </a:p>
        </p:txBody>
      </p:sp>
      <p:grpSp>
        <p:nvGrpSpPr>
          <p:cNvPr id="14" name="Group 13">
            <a:extLst>
              <a:ext uri="{FF2B5EF4-FFF2-40B4-BE49-F238E27FC236}">
                <a16:creationId xmlns:a16="http://schemas.microsoft.com/office/drawing/2014/main" id="{9B9473FD-ADEC-BC8A-A029-17BAA062B776}"/>
              </a:ext>
            </a:extLst>
          </p:cNvPr>
          <p:cNvGrpSpPr/>
          <p:nvPr/>
        </p:nvGrpSpPr>
        <p:grpSpPr>
          <a:xfrm>
            <a:off x="2464935" y="2194900"/>
            <a:ext cx="4286250" cy="3489088"/>
            <a:chOff x="4322211" y="1921112"/>
            <a:chExt cx="4286250" cy="3489088"/>
          </a:xfrm>
        </p:grpSpPr>
        <p:cxnSp>
          <p:nvCxnSpPr>
            <p:cNvPr id="10" name="Straight Arrow Connector 9">
              <a:extLst>
                <a:ext uri="{FF2B5EF4-FFF2-40B4-BE49-F238E27FC236}">
                  <a16:creationId xmlns:a16="http://schemas.microsoft.com/office/drawing/2014/main" id="{82023029-0EDA-A2C6-9914-35FA9E3554F7}"/>
                </a:ext>
              </a:extLst>
            </p:cNvPr>
            <p:cNvCxnSpPr/>
            <p:nvPr/>
          </p:nvCxnSpPr>
          <p:spPr>
            <a:xfrm flipH="1" flipV="1">
              <a:off x="4340846" y="1921112"/>
              <a:ext cx="0" cy="34890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8145F73-5A28-EA30-9403-EF0CDAA36550}"/>
                </a:ext>
              </a:extLst>
            </p:cNvPr>
            <p:cNvCxnSpPr/>
            <p:nvPr/>
          </p:nvCxnSpPr>
          <p:spPr>
            <a:xfrm>
              <a:off x="4322211" y="5410200"/>
              <a:ext cx="4286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60538DC1-CCDC-3487-F752-880D1D983B2A}"/>
              </a:ext>
            </a:extLst>
          </p:cNvPr>
          <p:cNvSpPr/>
          <p:nvPr/>
        </p:nvSpPr>
        <p:spPr>
          <a:xfrm>
            <a:off x="2817360" y="6003933"/>
            <a:ext cx="358140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1" i="0" u="none" strike="noStrike">
                <a:solidFill>
                  <a:srgbClr val="000000"/>
                </a:solidFill>
                <a:latin typeface="Calibri"/>
              </a:rPr>
              <a:t>Sonuç</a:t>
            </a:r>
            <a:endParaRPr lang="es-ES" b="1">
              <a:solidFill>
                <a:schemeClr val="tx1"/>
              </a:solidFill>
            </a:endParaRPr>
          </a:p>
        </p:txBody>
      </p:sp>
      <p:sp>
        <p:nvSpPr>
          <p:cNvPr id="16" name="Rectangle 15">
            <a:extLst>
              <a:ext uri="{FF2B5EF4-FFF2-40B4-BE49-F238E27FC236}">
                <a16:creationId xmlns:a16="http://schemas.microsoft.com/office/drawing/2014/main" id="{5DE0C68C-4DEA-CF42-90ED-E925986058E5}"/>
              </a:ext>
            </a:extLst>
          </p:cNvPr>
          <p:cNvSpPr/>
          <p:nvPr/>
        </p:nvSpPr>
        <p:spPr>
          <a:xfrm rot="16200000">
            <a:off x="66104" y="3763231"/>
            <a:ext cx="358140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1" i="0" u="none" strike="noStrike">
                <a:solidFill>
                  <a:srgbClr val="000000"/>
                </a:solidFill>
                <a:latin typeface="Calibri"/>
              </a:rPr>
              <a:t>Olasılık</a:t>
            </a:r>
            <a:endParaRPr lang="es-ES" b="1">
              <a:solidFill>
                <a:schemeClr val="tx1"/>
              </a:solidFill>
            </a:endParaRPr>
          </a:p>
        </p:txBody>
      </p:sp>
      <p:sp>
        <p:nvSpPr>
          <p:cNvPr id="17" name="Rectangle 16">
            <a:extLst>
              <a:ext uri="{FF2B5EF4-FFF2-40B4-BE49-F238E27FC236}">
                <a16:creationId xmlns:a16="http://schemas.microsoft.com/office/drawing/2014/main" id="{F59959CB-8444-E7F0-BE14-ED9BDB702087}"/>
              </a:ext>
            </a:extLst>
          </p:cNvPr>
          <p:cNvSpPr/>
          <p:nvPr/>
        </p:nvSpPr>
        <p:spPr>
          <a:xfrm>
            <a:off x="2556494" y="4231422"/>
            <a:ext cx="2017161" cy="10148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noAutofit/>
          </a:bodyPr>
          <a:lstStyle/>
          <a:p>
            <a:pPr algn="ctr" rtl="0"/>
            <a:r>
              <a:rPr lang="tr" sz="1800" b="0" i="0" u="none" strike="noStrike">
                <a:latin typeface="Calibri"/>
              </a:rPr>
              <a:t>Bilgisizlik</a:t>
            </a:r>
            <a:endParaRPr lang="es-ES"/>
          </a:p>
        </p:txBody>
      </p:sp>
      <p:sp>
        <p:nvSpPr>
          <p:cNvPr id="18" name="Rectangle 17">
            <a:extLst>
              <a:ext uri="{FF2B5EF4-FFF2-40B4-BE49-F238E27FC236}">
                <a16:creationId xmlns:a16="http://schemas.microsoft.com/office/drawing/2014/main" id="{41CCF2F6-F406-827C-017B-88CCFC457908}"/>
              </a:ext>
            </a:extLst>
          </p:cNvPr>
          <p:cNvSpPr/>
          <p:nvPr/>
        </p:nvSpPr>
        <p:spPr>
          <a:xfrm>
            <a:off x="4698862" y="2697459"/>
            <a:ext cx="2017161" cy="10148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noAutofit/>
          </a:bodyPr>
          <a:lstStyle/>
          <a:p>
            <a:pPr algn="ctr" rtl="0"/>
            <a:r>
              <a:rPr lang="tr" sz="1800" b="0" i="0" u="none" strike="noStrike">
                <a:latin typeface="Calibri"/>
              </a:rPr>
              <a:t>Olağan risk yönetimi</a:t>
            </a:r>
            <a:endParaRPr lang="es-ES"/>
          </a:p>
        </p:txBody>
      </p:sp>
      <p:sp>
        <p:nvSpPr>
          <p:cNvPr id="19" name="Rectangle 18">
            <a:extLst>
              <a:ext uri="{FF2B5EF4-FFF2-40B4-BE49-F238E27FC236}">
                <a16:creationId xmlns:a16="http://schemas.microsoft.com/office/drawing/2014/main" id="{4CB22B03-E9CE-1437-DF7C-A6840DE6B63F}"/>
              </a:ext>
            </a:extLst>
          </p:cNvPr>
          <p:cNvSpPr/>
          <p:nvPr/>
        </p:nvSpPr>
        <p:spPr>
          <a:xfrm>
            <a:off x="5742604" y="5743888"/>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Bilinen</a:t>
            </a:r>
            <a:endParaRPr lang="es-ES">
              <a:solidFill>
                <a:schemeClr val="tx1"/>
              </a:solidFill>
            </a:endParaRPr>
          </a:p>
        </p:txBody>
      </p:sp>
      <p:sp>
        <p:nvSpPr>
          <p:cNvPr id="20" name="Rectangle 19">
            <a:extLst>
              <a:ext uri="{FF2B5EF4-FFF2-40B4-BE49-F238E27FC236}">
                <a16:creationId xmlns:a16="http://schemas.microsoft.com/office/drawing/2014/main" id="{B264A807-B1AA-4B4D-B965-CAD89EF3254A}"/>
              </a:ext>
            </a:extLst>
          </p:cNvPr>
          <p:cNvSpPr/>
          <p:nvPr/>
        </p:nvSpPr>
        <p:spPr>
          <a:xfrm>
            <a:off x="2311516" y="5699573"/>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Bilinmeyen</a:t>
            </a:r>
            <a:endParaRPr lang="es-ES">
              <a:solidFill>
                <a:schemeClr val="tx1"/>
              </a:solidFill>
            </a:endParaRPr>
          </a:p>
        </p:txBody>
      </p:sp>
      <p:sp>
        <p:nvSpPr>
          <p:cNvPr id="21" name="Rectangle 20">
            <a:extLst>
              <a:ext uri="{FF2B5EF4-FFF2-40B4-BE49-F238E27FC236}">
                <a16:creationId xmlns:a16="http://schemas.microsoft.com/office/drawing/2014/main" id="{560081AA-9208-23BD-BFF8-99379BED758C}"/>
              </a:ext>
            </a:extLst>
          </p:cNvPr>
          <p:cNvSpPr/>
          <p:nvPr/>
        </p:nvSpPr>
        <p:spPr>
          <a:xfrm rot="16200000">
            <a:off x="1607481" y="4859413"/>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Bilinmeyen</a:t>
            </a:r>
            <a:endParaRPr lang="es-ES">
              <a:solidFill>
                <a:schemeClr val="tx1"/>
              </a:solidFill>
            </a:endParaRPr>
          </a:p>
        </p:txBody>
      </p:sp>
      <p:sp>
        <p:nvSpPr>
          <p:cNvPr id="22" name="Rectangle 21">
            <a:extLst>
              <a:ext uri="{FF2B5EF4-FFF2-40B4-BE49-F238E27FC236}">
                <a16:creationId xmlns:a16="http://schemas.microsoft.com/office/drawing/2014/main" id="{41588A08-2F2D-4803-8505-0D84C103A007}"/>
              </a:ext>
            </a:extLst>
          </p:cNvPr>
          <p:cNvSpPr/>
          <p:nvPr/>
        </p:nvSpPr>
        <p:spPr>
          <a:xfrm rot="16200000">
            <a:off x="1632567" y="2694169"/>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Bilinen</a:t>
            </a:r>
            <a:endParaRPr lang="es-ES">
              <a:solidFill>
                <a:schemeClr val="tx1"/>
              </a:solidFill>
            </a:endParaRPr>
          </a:p>
        </p:txBody>
      </p:sp>
      <p:sp>
        <p:nvSpPr>
          <p:cNvPr id="23" name="Rectangle 22">
            <a:extLst>
              <a:ext uri="{FF2B5EF4-FFF2-40B4-BE49-F238E27FC236}">
                <a16:creationId xmlns:a16="http://schemas.microsoft.com/office/drawing/2014/main" id="{C0826120-83A9-76E5-0220-92F026E5B913}"/>
              </a:ext>
            </a:extLst>
          </p:cNvPr>
          <p:cNvSpPr/>
          <p:nvPr/>
        </p:nvSpPr>
        <p:spPr>
          <a:xfrm>
            <a:off x="2573405" y="2697459"/>
            <a:ext cx="2017161" cy="101485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algn="ctr" rtl="0"/>
            <a:r>
              <a:rPr lang="tr" sz="1800" b="0" i="0" u="none" strike="noStrike">
                <a:latin typeface="Calibri"/>
              </a:rPr>
              <a:t>Büyük Belirsizlikler İçerisinde Alınan Kararlar</a:t>
            </a:r>
            <a:endParaRPr lang="es-ES"/>
          </a:p>
        </p:txBody>
      </p:sp>
      <p:sp>
        <p:nvSpPr>
          <p:cNvPr id="24" name="Rectangle 23">
            <a:extLst>
              <a:ext uri="{FF2B5EF4-FFF2-40B4-BE49-F238E27FC236}">
                <a16:creationId xmlns:a16="http://schemas.microsoft.com/office/drawing/2014/main" id="{C1649DC4-EFA5-D270-A419-0C3812E0726C}"/>
              </a:ext>
            </a:extLst>
          </p:cNvPr>
          <p:cNvSpPr/>
          <p:nvPr/>
        </p:nvSpPr>
        <p:spPr>
          <a:xfrm>
            <a:off x="4698863" y="4220235"/>
            <a:ext cx="2017161" cy="10148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latin typeface="Calibri"/>
              </a:rPr>
              <a:t>Büyük Belirsizlikler İçerisinde Alınan Kararlar</a:t>
            </a:r>
            <a:endParaRPr lang="es-ES"/>
          </a:p>
        </p:txBody>
      </p:sp>
      <p:sp>
        <p:nvSpPr>
          <p:cNvPr id="3" name="Rectangle 2">
            <a:extLst>
              <a:ext uri="{FF2B5EF4-FFF2-40B4-BE49-F238E27FC236}">
                <a16:creationId xmlns:a16="http://schemas.microsoft.com/office/drawing/2014/main" id="{7B8E5452-7927-C215-B71E-98DC787E6F91}"/>
              </a:ext>
            </a:extLst>
          </p:cNvPr>
          <p:cNvSpPr/>
          <p:nvPr/>
        </p:nvSpPr>
        <p:spPr>
          <a:xfrm>
            <a:off x="2483570" y="1557874"/>
            <a:ext cx="428625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2000" b="1" i="0" u="none" strike="noStrike">
                <a:solidFill>
                  <a:srgbClr val="000000"/>
                </a:solidFill>
                <a:latin typeface="Calibri"/>
              </a:rPr>
              <a:t>Sorun bilgisini içeren senaryolar</a:t>
            </a:r>
            <a:endParaRPr lang="es-ES" sz="2000" b="1">
              <a:solidFill>
                <a:schemeClr val="tx1"/>
              </a:solidFill>
            </a:endParaRPr>
          </a:p>
        </p:txBody>
      </p:sp>
    </p:spTree>
    <p:extLst>
      <p:ext uri="{BB962C8B-B14F-4D97-AF65-F5344CB8AC3E}">
        <p14:creationId xmlns:p14="http://schemas.microsoft.com/office/powerpoint/2010/main" val="28491877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4000"/>
          </a:schemeClr>
        </a:solidFill>
        <a:effectLst/>
      </p:bgPr>
    </p:bg>
    <p:spTree>
      <p:nvGrpSpPr>
        <p:cNvPr id="1" name=""/>
        <p:cNvGrpSpPr/>
        <p:nvPr/>
      </p:nvGrpSpPr>
      <p:grpSpPr>
        <a:xfrm>
          <a:off x="0" y="0"/>
          <a:ext cx="0" cy="0"/>
          <a:chOff x="0" y="0"/>
          <a:chExt cx="0" cy="0"/>
        </a:xfrm>
      </p:grpSpPr>
      <p:sp>
        <p:nvSpPr>
          <p:cNvPr id="4" name="Rectangle 3"/>
          <p:cNvSpPr/>
          <p:nvPr/>
        </p:nvSpPr>
        <p:spPr>
          <a:xfrm>
            <a:off x="96253" y="86627"/>
            <a:ext cx="2858703" cy="22715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s-ES"/>
          </a:p>
        </p:txBody>
      </p:sp>
      <p:sp>
        <p:nvSpPr>
          <p:cNvPr id="2" name="Marcador de número de diapositiva 1"/>
          <p:cNvSpPr>
            <a:spLocks noGrp="1"/>
          </p:cNvSpPr>
          <p:nvPr>
            <p:ph type="sldNum" sz="quarter" idx="12"/>
          </p:nvPr>
        </p:nvSpPr>
        <p:spPr/>
        <p:txBody>
          <a:bodyPr>
            <a:noAutofit/>
          </a:bodyPr>
          <a:lstStyle/>
          <a:p>
            <a:pPr rtl="0"/>
            <a:r>
              <a:rPr lang="tr" sz="1200" b="0" i="0" u="none" strike="noStrike" noProof="0">
                <a:latin typeface="Calibri"/>
              </a:rPr>
              <a:t>2</a:t>
            </a:r>
            <a:endParaRPr lang="ca-ES" noProof="0"/>
          </a:p>
        </p:txBody>
      </p:sp>
      <p:sp>
        <p:nvSpPr>
          <p:cNvPr id="3" name="Título 2"/>
          <p:cNvSpPr>
            <a:spLocks noGrp="1"/>
          </p:cNvSpPr>
          <p:nvPr>
            <p:ph type="ctrTitle"/>
          </p:nvPr>
        </p:nvSpPr>
        <p:spPr>
          <a:xfrm>
            <a:off x="3454930" y="2735008"/>
            <a:ext cx="5599097" cy="1470025"/>
          </a:xfrm>
        </p:spPr>
        <p:txBody>
          <a:bodyPr>
            <a:noAutofit/>
          </a:bodyPr>
          <a:lstStyle/>
          <a:p>
            <a:pPr rtl="0"/>
            <a:r>
              <a:rPr lang="tr" sz="2600" b="1" i="0" u="none" strike="noStrike">
                <a:latin typeface="Source Sans Pro" charset="0"/>
              </a:rPr>
              <a:t>Dirençli Şehirler ve Dirençli Ulaşım Sistemlerinin Oluşturulması </a:t>
            </a:r>
            <a:endParaRPr lang="es-ES" sz="2800"/>
          </a:p>
        </p:txBody>
      </p:sp>
      <p:pic>
        <p:nvPicPr>
          <p:cNvPr id="10" name="image4.png"/>
          <p:cNvPicPr/>
          <p:nvPr/>
        </p:nvPicPr>
        <p:blipFill>
          <a:blip r:embed="rId2"/>
          <a:stretch>
            <a:fillRect/>
          </a:stretch>
        </p:blipFill>
        <p:spPr>
          <a:xfrm>
            <a:off x="2592370" y="6213890"/>
            <a:ext cx="6461657" cy="499110"/>
          </a:xfrm>
          <a:prstGeom prst="rect">
            <a:avLst/>
          </a:prstGeom>
        </p:spPr>
      </p:pic>
      <p:sp>
        <p:nvSpPr>
          <p:cNvPr id="13" name="Google Shape;129;p1"/>
          <p:cNvSpPr txBox="1"/>
          <p:nvPr/>
        </p:nvSpPr>
        <p:spPr>
          <a:xfrm>
            <a:off x="3615101" y="1393397"/>
            <a:ext cx="4152417" cy="35276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ct val="0"/>
              </a:spcBef>
              <a:spcAft>
                <a:spcPct val="0"/>
              </a:spcAft>
            </a:defPPr>
            <a:lvl1pPr marL="457200" marR="0" lvl="0" indent="-228600" algn="l" rtl="0">
              <a:lnSpc>
                <a:spcPct val="100000"/>
              </a:lnSpc>
              <a:spcBef>
                <a:spcPts val="240"/>
              </a:spcBef>
              <a:spcAft>
                <a:spcPct val="0"/>
              </a:spcAft>
              <a:buClr>
                <a:srgbClr val="F17F09"/>
              </a:buClr>
              <a:buSzPts val="1200"/>
              <a:buFont typeface="Arial"/>
              <a:buNone/>
              <a:defRPr sz="1200" b="1" i="0" u="none" strike="noStrike" cap="none">
                <a:solidFill>
                  <a:srgbClr val="F17F09"/>
                </a:solidFill>
                <a:latin typeface="Arial"/>
                <a:ea typeface="Arial"/>
                <a:cs typeface="Arial"/>
                <a:sym typeface="Arial"/>
              </a:defRPr>
            </a:lvl1pPr>
            <a:lvl2pPr marL="914400" marR="0" lvl="1" indent="-342900" algn="l" rtl="0">
              <a:lnSpc>
                <a:spcPct val="100000"/>
              </a:lnSpc>
              <a:spcBef>
                <a:spcPts val="360"/>
              </a:spcBef>
              <a:spcAft>
                <a:spcPct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480"/>
              </a:spcBef>
              <a:spcAft>
                <a:spcPct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indent="0" rtl="0">
              <a:spcBef>
                <a:spcPct val="0"/>
              </a:spcBef>
              <a:defRPr/>
            </a:pPr>
            <a:r>
              <a:rPr kumimoji="0" lang="tr" sz="1600" b="1" i="0" u="none" strike="noStrike" kern="0" cap="none" spc="0" normalizeH="0" baseline="0" noProof="0">
                <a:solidFill>
                  <a:srgbClr val="F17F09"/>
                </a:solidFill>
                <a:uLnTx/>
                <a:uFillTx/>
                <a:latin typeface="Arial"/>
                <a:cs typeface="Arial"/>
                <a:sym typeface="Arial"/>
              </a:rPr>
              <a:t>15 Kasım 2023</a:t>
            </a:r>
            <a:endParaRPr kumimoji="0" lang="en-US" sz="1600" b="1" i="0" u="none" strike="noStrike" kern="0" cap="none" spc="0" normalizeH="0" baseline="0" noProof="0">
              <a:ln>
                <a:noFill/>
              </a:ln>
              <a:solidFill>
                <a:srgbClr val="F17F09"/>
              </a:solidFill>
              <a:effectLst/>
              <a:uLnTx/>
              <a:uFillTx/>
              <a:latin typeface="Arial"/>
              <a:cs typeface="Arial"/>
              <a:sym typeface="Arial"/>
            </a:endParaRPr>
          </a:p>
        </p:txBody>
      </p:sp>
      <p:sp>
        <p:nvSpPr>
          <p:cNvPr id="14" name="Google Shape;130;p1"/>
          <p:cNvSpPr txBox="1"/>
          <p:nvPr/>
        </p:nvSpPr>
        <p:spPr>
          <a:xfrm>
            <a:off x="3614617" y="1838818"/>
            <a:ext cx="5029761" cy="5727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ct val="0"/>
              </a:spcBef>
              <a:spcAft>
                <a:spcPct val="0"/>
              </a:spcAft>
            </a:defPPr>
            <a:lvl1pPr marL="457200" marR="0" lvl="0" indent="-228600" algn="l" rtl="0">
              <a:lnSpc>
                <a:spcPct val="100000"/>
              </a:lnSpc>
              <a:spcBef>
                <a:spcPts val="240"/>
              </a:spcBef>
              <a:spcAft>
                <a:spcPct val="0"/>
              </a:spcAft>
              <a:buClr>
                <a:srgbClr val="F17F09"/>
              </a:buClr>
              <a:buSzPts val="1200"/>
              <a:buFont typeface="Arial"/>
              <a:buNone/>
              <a:defRPr sz="1200" b="0" i="0" u="none" strike="noStrike" cap="none">
                <a:solidFill>
                  <a:srgbClr val="F17F09"/>
                </a:solidFill>
                <a:latin typeface="Arial"/>
                <a:ea typeface="Arial"/>
                <a:cs typeface="Arial"/>
                <a:sym typeface="Arial"/>
              </a:defRPr>
            </a:lvl1pPr>
            <a:lvl2pPr marL="914400" marR="0" lvl="1" indent="-342900" algn="l" rtl="0">
              <a:lnSpc>
                <a:spcPct val="100000"/>
              </a:lnSpc>
              <a:spcBef>
                <a:spcPts val="360"/>
              </a:spcBef>
              <a:spcAft>
                <a:spcPct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ct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ct val="0"/>
              </a:spcBef>
              <a:spcAft>
                <a:spcPct val="0"/>
              </a:spcAft>
              <a:buClr>
                <a:srgbClr val="F17F09"/>
              </a:buClr>
              <a:buSzPts val="1200"/>
              <a:buFont typeface="Arial"/>
              <a:buNone/>
              <a:defRPr/>
            </a:pPr>
            <a:r>
              <a:rPr kumimoji="0" lang="tr" sz="1600" b="0" i="0" u="none" strike="noStrike" kern="0" cap="none" spc="0" normalizeH="0" baseline="0" noProof="0">
                <a:solidFill>
                  <a:srgbClr val="F17F09"/>
                </a:solidFill>
                <a:uLnTx/>
                <a:uFillTx/>
                <a:latin typeface="Arial"/>
                <a:cs typeface="Arial"/>
                <a:sym typeface="Arial"/>
              </a:rPr>
              <a:t>SMART Ankara Sürdürülebilir Kentsel Ulaşım Planı Sözleşme No. NEAR/ANK/2021/EA-RP/0124</a:t>
            </a:r>
            <a:endParaRPr kumimoji="0" lang="en-US" sz="1600" b="0" i="0" u="none" strike="noStrike" kern="0" cap="none" spc="0" normalizeH="0" baseline="0" noProof="0">
              <a:ln>
                <a:noFill/>
              </a:ln>
              <a:solidFill>
                <a:srgbClr val="FF0000"/>
              </a:solidFill>
              <a:effectLst/>
              <a:uLnTx/>
              <a:uFillTx/>
              <a:latin typeface="Arial"/>
              <a:cs typeface="Arial"/>
              <a:sym typeface="Arial"/>
            </a:endParaRPr>
          </a:p>
        </p:txBody>
      </p:sp>
      <p:pic>
        <p:nvPicPr>
          <p:cNvPr id="15" name="image1.png" descr="A picture containing company name&#10;&#10;Description automatically generated"/>
          <p:cNvPicPr/>
          <p:nvPr/>
        </p:nvPicPr>
        <p:blipFill>
          <a:blip r:embed="rId3"/>
          <a:stretch>
            <a:fillRect/>
          </a:stretch>
        </p:blipFill>
        <p:spPr>
          <a:xfrm>
            <a:off x="3614617" y="145085"/>
            <a:ext cx="1611630" cy="946150"/>
          </a:xfrm>
          <a:prstGeom prst="rect">
            <a:avLst/>
          </a:prstGeom>
        </p:spPr>
      </p:pic>
      <p:sp>
        <p:nvSpPr>
          <p:cNvPr id="6" name="Google Shape;130;p1">
            <a:extLst>
              <a:ext uri="{FF2B5EF4-FFF2-40B4-BE49-F238E27FC236}">
                <a16:creationId xmlns:a16="http://schemas.microsoft.com/office/drawing/2014/main" id="{C12159A8-5977-C7C3-70B7-C6E7C7347CA3}"/>
              </a:ext>
            </a:extLst>
          </p:cNvPr>
          <p:cNvSpPr txBox="1"/>
          <p:nvPr/>
        </p:nvSpPr>
        <p:spPr>
          <a:xfrm>
            <a:off x="3454930" y="4242114"/>
            <a:ext cx="5029761" cy="57273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ct val="0"/>
              </a:spcBef>
              <a:spcAft>
                <a:spcPct val="0"/>
              </a:spcAft>
            </a:defPPr>
            <a:lvl1pPr marL="457200" marR="0" lvl="0" indent="-228600" algn="l" rtl="0">
              <a:lnSpc>
                <a:spcPct val="100000"/>
              </a:lnSpc>
              <a:spcBef>
                <a:spcPts val="240"/>
              </a:spcBef>
              <a:spcAft>
                <a:spcPct val="0"/>
              </a:spcAft>
              <a:buClr>
                <a:srgbClr val="F17F09"/>
              </a:buClr>
              <a:buSzPts val="1200"/>
              <a:buFont typeface="Arial"/>
              <a:buNone/>
              <a:defRPr sz="1200" b="0" i="0" u="none" strike="noStrike" cap="none">
                <a:solidFill>
                  <a:srgbClr val="F17F09"/>
                </a:solidFill>
                <a:latin typeface="Arial"/>
                <a:ea typeface="Arial"/>
                <a:cs typeface="Arial"/>
                <a:sym typeface="Arial"/>
              </a:defRPr>
            </a:lvl1pPr>
            <a:lvl2pPr marL="914400" marR="0" lvl="1" indent="-342900" algn="l" rtl="0">
              <a:lnSpc>
                <a:spcPct val="100000"/>
              </a:lnSpc>
              <a:spcBef>
                <a:spcPts val="360"/>
              </a:spcBef>
              <a:spcAft>
                <a:spcPct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ct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400"/>
              </a:spcBef>
              <a:spcAft>
                <a:spcPct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ct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ct val="0"/>
              </a:spcBef>
              <a:spcAft>
                <a:spcPct val="0"/>
              </a:spcAft>
              <a:buClr>
                <a:srgbClr val="F17F09"/>
              </a:buClr>
              <a:buSzPts val="1200"/>
              <a:buFont typeface="Arial"/>
              <a:buNone/>
              <a:defRPr/>
            </a:pPr>
            <a:r>
              <a:rPr kumimoji="0" lang="tr" sz="1600" b="0" i="0" u="none" strike="noStrike" kern="0" cap="none" spc="0" normalizeH="0" baseline="0" noProof="0" dirty="0">
                <a:solidFill>
                  <a:srgbClr val="F17F09"/>
                </a:solidFill>
                <a:uLnTx/>
                <a:uFillTx/>
                <a:latin typeface="Arial"/>
                <a:cs typeface="Arial"/>
                <a:sym typeface="Arial"/>
              </a:rPr>
              <a:t>Genis Majoral ve Dr. Sergi Saurí</a:t>
            </a:r>
            <a:endParaRPr kumimoji="0" lang="en-US" sz="1600" b="0"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391906903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20</a:t>
            </a:r>
            <a:endParaRPr lang="ca-ES"/>
          </a:p>
        </p:txBody>
      </p:sp>
      <p:sp>
        <p:nvSpPr>
          <p:cNvPr id="7" name="Google Shape;192;p8"/>
          <p:cNvSpPr txBox="1"/>
          <p:nvPr/>
        </p:nvSpPr>
        <p:spPr>
          <a:xfrm>
            <a:off x="361203" y="865638"/>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Karşılaşılan Riskler </a:t>
            </a:r>
          </a:p>
        </p:txBody>
      </p:sp>
      <p:cxnSp>
        <p:nvCxnSpPr>
          <p:cNvPr id="8" name="Google Shape;193;p8"/>
          <p:cNvCxnSpPr/>
          <p:nvPr/>
        </p:nvCxnSpPr>
        <p:spPr>
          <a:xfrm>
            <a:off x="361203" y="1306748"/>
            <a:ext cx="8053554" cy="0"/>
          </a:xfrm>
          <a:prstGeom prst="straightConnector1">
            <a:avLst/>
          </a:prstGeom>
          <a:noFill/>
          <a:ln w="28575" cap="flat" cmpd="sng">
            <a:solidFill>
              <a:schemeClr val="dk1"/>
            </a:solidFill>
            <a:prstDash val="solid"/>
            <a:round/>
            <a:headEnd type="none" w="sm" len="sm"/>
            <a:tailEnd type="none" w="sm" len="sm"/>
          </a:ln>
        </p:spPr>
      </p:cxnSp>
      <p:sp>
        <p:nvSpPr>
          <p:cNvPr id="4" name="Text Placeholder 3">
            <a:extLst>
              <a:ext uri="{FF2B5EF4-FFF2-40B4-BE49-F238E27FC236}">
                <a16:creationId xmlns:a16="http://schemas.microsoft.com/office/drawing/2014/main" id="{B4BCEF45-888B-6A6C-A27D-138CF1E97B0B}"/>
              </a:ext>
            </a:extLst>
          </p:cNvPr>
          <p:cNvSpPr>
            <a:spLocks noGrp="1"/>
          </p:cNvSpPr>
          <p:nvPr>
            <p:ph type="body" idx="2"/>
          </p:nvPr>
        </p:nvSpPr>
        <p:spPr/>
        <p:txBody>
          <a:bodyPr>
            <a:noAutofit/>
          </a:bodyPr>
          <a:lstStyle/>
          <a:p>
            <a:endParaRPr lang="es-ES"/>
          </a:p>
        </p:txBody>
      </p:sp>
      <p:sp>
        <p:nvSpPr>
          <p:cNvPr id="18" name="Rectangle 17">
            <a:extLst>
              <a:ext uri="{FF2B5EF4-FFF2-40B4-BE49-F238E27FC236}">
                <a16:creationId xmlns:a16="http://schemas.microsoft.com/office/drawing/2014/main" id="{41CCF2F6-F406-827C-017B-88CCFC457908}"/>
              </a:ext>
            </a:extLst>
          </p:cNvPr>
          <p:cNvSpPr/>
          <p:nvPr/>
        </p:nvSpPr>
        <p:spPr>
          <a:xfrm>
            <a:off x="5562109" y="2391772"/>
            <a:ext cx="2979409" cy="1014854"/>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noAutofit/>
          </a:bodyPr>
          <a:lstStyle/>
          <a:p>
            <a:pPr algn="ctr" rtl="0"/>
            <a:r>
              <a:rPr lang="tr" sz="1800" b="0" i="0" u="none" strike="noStrike">
                <a:latin typeface="Calibri"/>
              </a:rPr>
              <a:t>Olağan risk yönetimi</a:t>
            </a:r>
            <a:endParaRPr lang="es-ES"/>
          </a:p>
        </p:txBody>
      </p:sp>
      <p:sp>
        <p:nvSpPr>
          <p:cNvPr id="23" name="Rectangle 22">
            <a:extLst>
              <a:ext uri="{FF2B5EF4-FFF2-40B4-BE49-F238E27FC236}">
                <a16:creationId xmlns:a16="http://schemas.microsoft.com/office/drawing/2014/main" id="{C0826120-83A9-76E5-0220-92F026E5B913}"/>
              </a:ext>
            </a:extLst>
          </p:cNvPr>
          <p:cNvSpPr/>
          <p:nvPr/>
        </p:nvSpPr>
        <p:spPr>
          <a:xfrm>
            <a:off x="732352" y="2414146"/>
            <a:ext cx="3134308" cy="101485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noAutofit/>
          </a:bodyPr>
          <a:lstStyle/>
          <a:p>
            <a:pPr algn="ctr" rtl="0"/>
            <a:r>
              <a:rPr lang="tr" sz="1800" b="0" i="0" u="none" strike="noStrike">
                <a:latin typeface="Calibri"/>
              </a:rPr>
              <a:t>Büyük Belirsizlikler İçerisinde Alınan Kararlar</a:t>
            </a:r>
            <a:endParaRPr lang="es-ES"/>
          </a:p>
        </p:txBody>
      </p:sp>
      <p:sp>
        <p:nvSpPr>
          <p:cNvPr id="3" name="Rectangle 2">
            <a:extLst>
              <a:ext uri="{FF2B5EF4-FFF2-40B4-BE49-F238E27FC236}">
                <a16:creationId xmlns:a16="http://schemas.microsoft.com/office/drawing/2014/main" id="{7B8E5452-7927-C215-B71E-98DC787E6F91}"/>
              </a:ext>
            </a:extLst>
          </p:cNvPr>
          <p:cNvSpPr/>
          <p:nvPr/>
        </p:nvSpPr>
        <p:spPr>
          <a:xfrm>
            <a:off x="732351" y="4054372"/>
            <a:ext cx="3134308" cy="1466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2000" b="1" i="0" u="none" strike="noStrike">
                <a:solidFill>
                  <a:srgbClr val="000000"/>
                </a:solidFill>
                <a:latin typeface="Calibri"/>
              </a:rPr>
              <a:t>Şimdiye kadarki tarihsel olayların haricindeki senaryolar altında nasıl ilerleneceğini değerlendirmek için modellerin kullanılması</a:t>
            </a:r>
            <a:endParaRPr lang="es-ES" sz="2000" b="1">
              <a:solidFill>
                <a:schemeClr val="tx1"/>
              </a:solidFill>
            </a:endParaRPr>
          </a:p>
        </p:txBody>
      </p:sp>
      <p:sp>
        <p:nvSpPr>
          <p:cNvPr id="5" name="Rectangle 4">
            <a:extLst>
              <a:ext uri="{FF2B5EF4-FFF2-40B4-BE49-F238E27FC236}">
                <a16:creationId xmlns:a16="http://schemas.microsoft.com/office/drawing/2014/main" id="{56A641A8-6AB3-9B46-2943-BE6A1B86F272}"/>
              </a:ext>
            </a:extLst>
          </p:cNvPr>
          <p:cNvSpPr/>
          <p:nvPr/>
        </p:nvSpPr>
        <p:spPr>
          <a:xfrm>
            <a:off x="5637242" y="4054372"/>
            <a:ext cx="2777515" cy="14668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2000" b="1" i="0" u="none" strike="noStrike">
                <a:solidFill>
                  <a:srgbClr val="000000"/>
                </a:solidFill>
                <a:latin typeface="Calibri"/>
              </a:rPr>
              <a:t>Geçmiş verilere dayalı güncel modellerle riskin öngörülmesi, değerlendirilmesi ve yönetilmesi</a:t>
            </a:r>
          </a:p>
        </p:txBody>
      </p:sp>
    </p:spTree>
    <p:extLst>
      <p:ext uri="{BB962C8B-B14F-4D97-AF65-F5344CB8AC3E}">
        <p14:creationId xmlns:p14="http://schemas.microsoft.com/office/powerpoint/2010/main" val="329800881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400343" y="1668151"/>
            <a:ext cx="7849669" cy="4694872"/>
          </a:xfrm>
          <a:prstGeom prst="rect">
            <a:avLst/>
          </a:prstGeom>
          <a:noFill/>
          <a:ln>
            <a:noFill/>
          </a:ln>
        </p:spPr>
        <p:txBody>
          <a:bodyPr spcFirstLastPara="1" vert="horz" wrap="square" lIns="67500" tIns="34275" rIns="67500" bIns="34275" rtlCol="0" anchor="t" anchorCtr="0">
            <a:noAutofit/>
          </a:bodyPr>
          <a:lstStyle/>
          <a:p>
            <a:pPr marL="0" indent="0" rtl="0">
              <a:lnSpc>
                <a:spcPct val="150000"/>
              </a:lnSpc>
              <a:spcBef>
                <a:spcPct val="0"/>
              </a:spcBef>
            </a:pPr>
            <a:r>
              <a:rPr lang="tr" sz="1800" b="0" i="0" u="none" strike="noStrike" dirty="0">
                <a:solidFill>
                  <a:srgbClr val="000000"/>
                </a:solidFill>
                <a:latin typeface="Source Sans Pro" charset="0"/>
              </a:rPr>
              <a:t>Her durumda, riski yönetmek için bilinçli bir muhakeme becerisine ve liderliğe ihtiyaç duyulmaktadır.</a:t>
            </a:r>
          </a:p>
          <a:p>
            <a:pPr marL="0" indent="0" rtl="0">
              <a:lnSpc>
                <a:spcPct val="150000"/>
              </a:lnSpc>
              <a:spcBef>
                <a:spcPct val="0"/>
              </a:spcBef>
            </a:pPr>
            <a:endParaRPr lang="en-US" sz="1800" dirty="0">
              <a:solidFill>
                <a:schemeClr val="dk1"/>
              </a:solidFill>
            </a:endParaRPr>
          </a:p>
          <a:p>
            <a:pPr marL="0" indent="0" rtl="0">
              <a:lnSpc>
                <a:spcPct val="150000"/>
              </a:lnSpc>
              <a:spcBef>
                <a:spcPct val="0"/>
              </a:spcBef>
            </a:pPr>
            <a:r>
              <a:rPr lang="tr" sz="1800" b="1" i="0" u="none" strike="noStrike" dirty="0">
                <a:solidFill>
                  <a:srgbClr val="F79646"/>
                </a:solidFill>
                <a:latin typeface="Source Sans Pro" charset="0"/>
              </a:rPr>
              <a:t>Riskin etkin yönetimi aşağıdaki maddelerin uygulanması ile</a:t>
            </a:r>
            <a:r>
              <a:rPr lang="tr" sz="1800" b="0" i="0" u="none" strike="noStrike" dirty="0">
                <a:solidFill>
                  <a:srgbClr val="000000"/>
                </a:solidFill>
                <a:highlight>
                  <a:srgbClr val="000000">
                    <a:alpha val="0"/>
                  </a:srgbClr>
                </a:highlight>
                <a:latin typeface="Source Sans Pro" charset="0"/>
              </a:rPr>
              <a:t>mümkündür</a:t>
            </a:r>
            <a:r>
              <a:rPr lang="tr" sz="1800" b="1" i="0" u="none" strike="noStrike" dirty="0">
                <a:solidFill>
                  <a:srgbClr val="F79646"/>
                </a:solidFill>
                <a:latin typeface="Source Sans Pro" charset="0"/>
              </a:rPr>
              <a:t>:</a:t>
            </a:r>
            <a:endParaRPr lang="en-US" sz="1800" dirty="0">
              <a:solidFill>
                <a:schemeClr val="dk1"/>
              </a:solidFill>
            </a:endParaRPr>
          </a:p>
          <a:p>
            <a:pPr marL="0" indent="0" rtl="0">
              <a:lnSpc>
                <a:spcPct val="150000"/>
              </a:lnSpc>
              <a:spcBef>
                <a:spcPct val="0"/>
              </a:spcBef>
            </a:pPr>
            <a:r>
              <a:rPr lang="tr" sz="1800" b="0" i="0" u="none" strike="noStrike" dirty="0">
                <a:solidFill>
                  <a:srgbClr val="000000"/>
                </a:solidFill>
                <a:latin typeface="Source Sans Pro" charset="0"/>
              </a:rPr>
              <a:t>• Ürün, işlem veya hizmetlerinin </a:t>
            </a:r>
            <a:r>
              <a:rPr lang="tr" sz="1800" b="1" i="0" u="none" strike="noStrike" dirty="0">
                <a:solidFill>
                  <a:srgbClr val="F79646"/>
                </a:solidFill>
                <a:highlight>
                  <a:srgbClr val="000000">
                    <a:alpha val="0"/>
                  </a:srgbClr>
                </a:highlight>
                <a:latin typeface="Source Sans Pro" charset="0"/>
              </a:rPr>
              <a:t>güvenilirliği ve etkinliğinin artırılması</a:t>
            </a:r>
          </a:p>
          <a:p>
            <a:pPr marL="0" indent="0" rtl="0">
              <a:lnSpc>
                <a:spcPct val="150000"/>
              </a:lnSpc>
              <a:spcBef>
                <a:spcPct val="0"/>
              </a:spcBef>
            </a:pPr>
            <a:r>
              <a:rPr lang="tr" sz="1800" b="0" i="0" u="none" strike="noStrike" dirty="0">
                <a:solidFill>
                  <a:srgbClr val="000000"/>
                </a:solidFill>
                <a:latin typeface="Source Sans Pro" charset="0"/>
              </a:rPr>
              <a:t>• Olası sorun veya olumsuz etkilerin etkilerinin </a:t>
            </a:r>
            <a:r>
              <a:rPr lang="tr" sz="1800" b="1" i="0" u="none" strike="noStrike" dirty="0">
                <a:solidFill>
                  <a:srgbClr val="F79646"/>
                </a:solidFill>
                <a:highlight>
                  <a:srgbClr val="000000">
                    <a:alpha val="0"/>
                  </a:srgbClr>
                </a:highlight>
                <a:latin typeface="Source Sans Pro" charset="0"/>
              </a:rPr>
              <a:t>en aza indirilmesi</a:t>
            </a:r>
          </a:p>
          <a:p>
            <a:pPr marL="0" indent="0" rtl="0">
              <a:lnSpc>
                <a:spcPct val="150000"/>
              </a:lnSpc>
              <a:spcBef>
                <a:spcPct val="0"/>
              </a:spcBef>
            </a:pPr>
            <a:r>
              <a:rPr lang="tr" sz="1800" b="0" i="0" u="none" strike="noStrike" dirty="0">
                <a:solidFill>
                  <a:srgbClr val="000000"/>
                </a:solidFill>
                <a:latin typeface="Source Sans Pro" charset="0"/>
              </a:rPr>
              <a:t>• Olası tehditlere karşı </a:t>
            </a:r>
            <a:r>
              <a:rPr lang="tr" sz="1800" b="1" i="0" u="none" strike="noStrike" dirty="0">
                <a:solidFill>
                  <a:srgbClr val="F79646"/>
                </a:solidFill>
                <a:highlight>
                  <a:srgbClr val="000000">
                    <a:alpha val="0"/>
                  </a:srgbClr>
                </a:highlight>
                <a:latin typeface="Source Sans Pro" charset="0"/>
              </a:rPr>
              <a:t>erkenden tedbir alındığından emin olunması</a:t>
            </a:r>
          </a:p>
          <a:p>
            <a:pPr marL="0" indent="0" rtl="0">
              <a:lnSpc>
                <a:spcPct val="150000"/>
              </a:lnSpc>
              <a:spcBef>
                <a:spcPct val="0"/>
              </a:spcBef>
            </a:pPr>
            <a:r>
              <a:rPr lang="tr" sz="1800" b="0" i="0" u="none" strike="noStrike" dirty="0">
                <a:solidFill>
                  <a:srgbClr val="000000"/>
                </a:solidFill>
                <a:latin typeface="Source Sans Pro" charset="0"/>
              </a:rPr>
              <a:t>• Olası </a:t>
            </a:r>
            <a:r>
              <a:rPr lang="tr" sz="1800" b="1" i="0" u="none" strike="noStrike" dirty="0">
                <a:solidFill>
                  <a:srgbClr val="F79646"/>
                </a:solidFill>
                <a:highlight>
                  <a:srgbClr val="000000">
                    <a:alpha val="0"/>
                  </a:srgbClr>
                </a:highlight>
                <a:latin typeface="Source Sans Pro" charset="0"/>
              </a:rPr>
              <a:t>fırsatların</a:t>
            </a:r>
            <a:r>
              <a:rPr lang="tr" sz="1800" b="0" i="0" u="none" strike="noStrike" dirty="0">
                <a:solidFill>
                  <a:srgbClr val="000000"/>
                </a:solidFill>
                <a:latin typeface="Source Sans Pro" charset="0"/>
              </a:rPr>
              <a:t> en üst düzeye çıkarılması</a:t>
            </a:r>
          </a:p>
          <a:p>
            <a:pPr marL="0" indent="0" rtl="0">
              <a:lnSpc>
                <a:spcPct val="150000"/>
              </a:lnSpc>
              <a:spcBef>
                <a:spcPct val="0"/>
              </a:spcBef>
            </a:pPr>
            <a:endParaRPr lang="en-US" sz="1800" b="1" dirty="0">
              <a:solidFill>
                <a:schemeClr val="accent6"/>
              </a:solidFill>
            </a:endParaRPr>
          </a:p>
          <a:p>
            <a:pPr marL="0" indent="0" rtl="0">
              <a:lnSpc>
                <a:spcPct val="150000"/>
              </a:lnSpc>
              <a:spcBef>
                <a:spcPct val="0"/>
              </a:spcBef>
            </a:pPr>
            <a:r>
              <a:rPr lang="tr" sz="1800" b="1" i="0" u="none" strike="noStrike" dirty="0">
                <a:solidFill>
                  <a:srgbClr val="F79646"/>
                </a:solidFill>
                <a:latin typeface="Source Sans Pro" charset="0"/>
                <a:sym typeface="Wingdings"/>
              </a:rPr>
              <a:t> Direncin Güçlendirilmesi</a:t>
            </a:r>
            <a:endParaRPr lang="en-US" sz="1800" b="1" dirty="0">
              <a:solidFill>
                <a:schemeClr val="accent6"/>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21</a:t>
            </a:r>
            <a:endParaRPr lang="ca-ES"/>
          </a:p>
        </p:txBody>
      </p:sp>
      <p:sp>
        <p:nvSpPr>
          <p:cNvPr id="7" name="Google Shape;192;p8"/>
          <p:cNvSpPr txBox="1"/>
          <p:nvPr/>
        </p:nvSpPr>
        <p:spPr>
          <a:xfrm>
            <a:off x="285788" y="947379"/>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Sorunların giderilmesi</a:t>
            </a:r>
          </a:p>
        </p:txBody>
      </p:sp>
      <p:cxnSp>
        <p:nvCxnSpPr>
          <p:cNvPr id="8" name="Google Shape;193;p8"/>
          <p:cNvCxnSpPr/>
          <p:nvPr/>
        </p:nvCxnSpPr>
        <p:spPr>
          <a:xfrm>
            <a:off x="285788" y="1388489"/>
            <a:ext cx="8053554" cy="0"/>
          </a:xfrm>
          <a:prstGeom prst="straightConnector1">
            <a:avLst/>
          </a:prstGeom>
          <a:noFill/>
          <a:ln w="2857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6371232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449480" y="1734535"/>
            <a:ext cx="7918143" cy="4374569"/>
          </a:xfrm>
          <a:prstGeom prst="rect">
            <a:avLst/>
          </a:prstGeom>
          <a:noFill/>
          <a:ln>
            <a:noFill/>
          </a:ln>
        </p:spPr>
        <p:txBody>
          <a:bodyPr spcFirstLastPara="1" vert="horz" wrap="square" lIns="67500" tIns="34275" rIns="67500" bIns="34275" rtlCol="0" anchor="t" anchorCtr="0">
            <a:noAutofit/>
          </a:bodyPr>
          <a:lstStyle/>
          <a:p>
            <a:pPr marL="0" indent="0" rtl="0">
              <a:lnSpc>
                <a:spcPct val="150000"/>
              </a:lnSpc>
              <a:spcBef>
                <a:spcPct val="0"/>
              </a:spcBef>
            </a:pPr>
            <a:r>
              <a:rPr lang="tr" sz="1600" b="0" i="0" u="none" strike="noStrike">
                <a:solidFill>
                  <a:srgbClr val="000000"/>
                </a:solidFill>
                <a:latin typeface="Source Sans Pro" charset="0"/>
              </a:rPr>
              <a:t>Riskle başa çıkmanın farklı yolları vardır, örneğin:</a:t>
            </a:r>
          </a:p>
          <a:p>
            <a:pPr marL="0" indent="0">
              <a:lnSpc>
                <a:spcPct val="150000"/>
              </a:lnSpc>
              <a:spcBef>
                <a:spcPct val="0"/>
              </a:spcBef>
            </a:pPr>
            <a:endParaRPr lang="en-US" sz="1600">
              <a:solidFill>
                <a:schemeClr val="tx1"/>
              </a:solidFill>
            </a:endParaRPr>
          </a:p>
          <a:p>
            <a:pPr indent="-342900" rtl="0">
              <a:lnSpc>
                <a:spcPct val="150000"/>
              </a:lnSpc>
              <a:spcBef>
                <a:spcPct val="0"/>
              </a:spcBef>
              <a:buFont typeface="+mj-lt"/>
              <a:buAutoNum type="arabicPeriod"/>
            </a:pPr>
            <a:r>
              <a:rPr lang="tr" sz="1600" b="1" i="0" u="none" strike="noStrike">
                <a:solidFill>
                  <a:srgbClr val="F79646"/>
                </a:solidFill>
                <a:highlight>
                  <a:srgbClr val="000000">
                    <a:alpha val="0"/>
                  </a:srgbClr>
                </a:highlight>
                <a:latin typeface="Source Sans Pro" charset="0"/>
              </a:rPr>
              <a:t>Risk Kabulü</a:t>
            </a:r>
            <a:r>
              <a:rPr lang="tr" sz="1600" b="0" i="0" u="none" strike="noStrike">
                <a:solidFill>
                  <a:srgbClr val="000000"/>
                </a:solidFill>
                <a:latin typeface="Source Sans Pro" charset="0"/>
              </a:rPr>
              <a:t>: Belirli bir riskin olası sonuçlarını ve olasılığını kabul etmeye yönelik bilinçli bir karardır.</a:t>
            </a:r>
          </a:p>
          <a:p>
            <a:pPr indent="-342900" rtl="0">
              <a:lnSpc>
                <a:spcPct val="150000"/>
              </a:lnSpc>
              <a:spcBef>
                <a:spcPct val="0"/>
              </a:spcBef>
              <a:buFont typeface="+mj-lt"/>
              <a:buAutoNum type="arabicPeriod"/>
            </a:pPr>
            <a:r>
              <a:rPr lang="tr" sz="1600" b="1" i="0" u="none" strike="noStrike">
                <a:solidFill>
                  <a:srgbClr val="F79646"/>
                </a:solidFill>
                <a:highlight>
                  <a:srgbClr val="000000">
                    <a:alpha val="0"/>
                  </a:srgbClr>
                </a:highlight>
                <a:latin typeface="Source Sans Pro" charset="0"/>
              </a:rPr>
              <a:t>Riskten Kaçınma</a:t>
            </a:r>
            <a:r>
              <a:rPr lang="tr" sz="1600" b="0" i="0" u="none" strike="noStrike">
                <a:solidFill>
                  <a:srgbClr val="000000"/>
                </a:solidFill>
                <a:latin typeface="Source Sans Pro" charset="0"/>
              </a:rPr>
              <a:t>: Riskin gerçekleşmesine yol açacak faaliyetlere katılmaktan kaçınmaya yönelik bilinçli bir karardır.</a:t>
            </a:r>
          </a:p>
          <a:p>
            <a:pPr indent="-342900" rtl="0">
              <a:lnSpc>
                <a:spcPct val="150000"/>
              </a:lnSpc>
              <a:spcBef>
                <a:spcPct val="0"/>
              </a:spcBef>
              <a:buFont typeface="+mj-lt"/>
              <a:buAutoNum type="arabicPeriod"/>
            </a:pPr>
            <a:r>
              <a:rPr lang="tr" sz="1600" b="1" i="0" u="none" strike="noStrike">
                <a:solidFill>
                  <a:srgbClr val="F79646"/>
                </a:solidFill>
                <a:highlight>
                  <a:srgbClr val="000000">
                    <a:alpha val="0"/>
                  </a:srgbClr>
                </a:highlight>
                <a:latin typeface="Source Sans Pro" charset="0"/>
              </a:rPr>
              <a:t>Riskin Azaltılması</a:t>
            </a:r>
            <a:r>
              <a:rPr lang="tr" sz="1600" b="0" i="0" u="none" strike="noStrike">
                <a:solidFill>
                  <a:srgbClr val="000000"/>
                </a:solidFill>
                <a:latin typeface="Source Sans Pro" charset="0"/>
              </a:rPr>
              <a:t>, riskin ortaya çıkma olasılığını ve sonuçlarını azaltmak için uygun tekniklerin uygulanmasını ifade eder.</a:t>
            </a:r>
          </a:p>
          <a:p>
            <a:pPr indent="-342900" rtl="0">
              <a:lnSpc>
                <a:spcPct val="150000"/>
              </a:lnSpc>
              <a:spcBef>
                <a:spcPct val="0"/>
              </a:spcBef>
              <a:buFont typeface="+mj-lt"/>
              <a:buAutoNum type="arabicPeriod"/>
            </a:pPr>
            <a:r>
              <a:rPr lang="tr" sz="1600" b="1" i="0" u="none" strike="noStrike">
                <a:solidFill>
                  <a:srgbClr val="F79646"/>
                </a:solidFill>
                <a:highlight>
                  <a:srgbClr val="000000">
                    <a:alpha val="0"/>
                  </a:srgbClr>
                </a:highlight>
                <a:latin typeface="Source Sans Pro" charset="0"/>
              </a:rPr>
              <a:t>Riskin Devredilmesi</a:t>
            </a:r>
            <a:r>
              <a:rPr lang="tr" sz="1600" b="0" i="0" u="none" strike="noStrike">
                <a:solidFill>
                  <a:srgbClr val="000000"/>
                </a:solidFill>
                <a:latin typeface="Source Sans Pro" charset="0"/>
              </a:rPr>
              <a:t>, risk yükünün başka bir tarafa kaydırılması anlamına gelir. En yaygın risk devretme biçimlerinden biri Sigortadır.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22</a:t>
            </a:r>
            <a:endParaRPr lang="ca-ES"/>
          </a:p>
        </p:txBody>
      </p:sp>
      <p:sp>
        <p:nvSpPr>
          <p:cNvPr id="7" name="Google Shape;192;p8"/>
          <p:cNvSpPr txBox="1"/>
          <p:nvPr/>
        </p:nvSpPr>
        <p:spPr>
          <a:xfrm>
            <a:off x="314069" y="939445"/>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Riskle Başa Çıkmanın Yolları </a:t>
            </a:r>
          </a:p>
        </p:txBody>
      </p:sp>
      <p:cxnSp>
        <p:nvCxnSpPr>
          <p:cNvPr id="8" name="Google Shape;193;p8"/>
          <p:cNvCxnSpPr/>
          <p:nvPr/>
        </p:nvCxnSpPr>
        <p:spPr>
          <a:xfrm>
            <a:off x="314069" y="1380555"/>
            <a:ext cx="8053554" cy="0"/>
          </a:xfrm>
          <a:prstGeom prst="straightConnector1">
            <a:avLst/>
          </a:prstGeom>
          <a:noFill/>
          <a:ln w="28575" cap="flat" cmpd="sng">
            <a:solidFill>
              <a:schemeClr val="dk1"/>
            </a:solidFill>
            <a:prstDash val="solid"/>
            <a:round/>
            <a:headEnd type="none" w="sm" len="sm"/>
            <a:tailEnd type="none" w="sm" len="sm"/>
          </a:ln>
        </p:spPr>
      </p:cxnSp>
      <p:pic>
        <p:nvPicPr>
          <p:cNvPr id="3074" name="Picture 2" descr="Guidance on Risk cover image - petrol guage, coloured green to red (left to right)">
            <a:extLst>
              <a:ext uri="{FF2B5EF4-FFF2-40B4-BE49-F238E27FC236}">
                <a16:creationId xmlns:a16="http://schemas.microsoft.com/office/drawing/2014/main" id="{6401553F-2487-49ED-BB04-0087104D9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712" b="34329"/>
          <a:stretch>
            <a:fillRect/>
          </a:stretch>
        </p:blipFill>
        <p:spPr bwMode="auto">
          <a:xfrm>
            <a:off x="6626440" y="4668118"/>
            <a:ext cx="2388870" cy="1632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58574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314069" y="1369639"/>
            <a:ext cx="8932645" cy="1143435"/>
          </a:xfrm>
          <a:prstGeom prst="rect">
            <a:avLst/>
          </a:prstGeom>
          <a:noFill/>
          <a:ln>
            <a:noFill/>
          </a:ln>
        </p:spPr>
        <p:txBody>
          <a:bodyPr spcFirstLastPara="1" vert="horz" wrap="square" lIns="67500" tIns="34275" rIns="67500" bIns="34275" rtlCol="0" anchor="t" anchorCtr="0">
            <a:noAutofit/>
          </a:bodyPr>
          <a:lstStyle/>
          <a:p>
            <a:pPr marL="0" indent="0" rtl="0">
              <a:lnSpc>
                <a:spcPct val="150000"/>
              </a:lnSpc>
              <a:spcBef>
                <a:spcPct val="0"/>
              </a:spcBef>
            </a:pPr>
            <a:r>
              <a:rPr lang="tr" sz="1600" b="0" i="0" u="none" strike="noStrike" dirty="0">
                <a:solidFill>
                  <a:srgbClr val="000000"/>
                </a:solidFill>
                <a:latin typeface="Source Sans Pro" charset="0"/>
              </a:rPr>
              <a:t>"</a:t>
            </a:r>
            <a:r>
              <a:rPr lang="tr" sz="1600" b="1" i="0" u="none" strike="noStrike" dirty="0">
                <a:solidFill>
                  <a:srgbClr val="FF0000"/>
                </a:solidFill>
                <a:highlight>
                  <a:srgbClr val="000000">
                    <a:alpha val="0"/>
                  </a:srgbClr>
                </a:highlight>
                <a:latin typeface="Source Sans Pro" charset="0"/>
              </a:rPr>
              <a:t>Küresel risk</a:t>
            </a:r>
            <a:r>
              <a:rPr lang="tr" sz="1600" b="0" i="0" u="none" strike="noStrike" dirty="0">
                <a:solidFill>
                  <a:srgbClr val="000000"/>
                </a:solidFill>
                <a:latin typeface="Source Sans Pro" charset="0"/>
              </a:rPr>
              <a:t>", </a:t>
            </a:r>
            <a:r>
              <a:rPr lang="tr" sz="1600" b="1" i="0" u="none" strike="noStrike" dirty="0">
                <a:solidFill>
                  <a:srgbClr val="FF0000"/>
                </a:solidFill>
                <a:highlight>
                  <a:srgbClr val="000000">
                    <a:alpha val="0"/>
                  </a:srgbClr>
                </a:highlight>
                <a:latin typeface="Source Sans Pro" charset="0"/>
              </a:rPr>
              <a:t>gerçekleşmesi</a:t>
            </a:r>
            <a:r>
              <a:rPr lang="tr" sz="1600" b="0" i="0" u="none" strike="noStrike" dirty="0">
                <a:solidFill>
                  <a:srgbClr val="000000"/>
                </a:solidFill>
                <a:latin typeface="Source Sans Pro" charset="0"/>
              </a:rPr>
              <a:t> hâlinde küresel GSYH'nin, </a:t>
            </a:r>
            <a:r>
              <a:rPr lang="tr" sz="1600" b="1" i="0" u="none" strike="noStrike" dirty="0">
                <a:solidFill>
                  <a:srgbClr val="000000"/>
                </a:solidFill>
                <a:highlight>
                  <a:srgbClr val="000000">
                    <a:alpha val="0"/>
                  </a:srgbClr>
                </a:highlight>
                <a:latin typeface="Source Sans Pro" charset="0"/>
              </a:rPr>
              <a:t>nüfusun</a:t>
            </a:r>
            <a:r>
              <a:rPr lang="tr" sz="1600" b="0" i="0" u="none" strike="noStrike" dirty="0">
                <a:solidFill>
                  <a:srgbClr val="000000"/>
                </a:solidFill>
                <a:latin typeface="Source Sans Pro" charset="0"/>
              </a:rPr>
              <a:t> veya </a:t>
            </a:r>
            <a:r>
              <a:rPr lang="tr" sz="1600" b="1" i="0" u="none" strike="noStrike" dirty="0">
                <a:solidFill>
                  <a:srgbClr val="000000"/>
                </a:solidFill>
                <a:highlight>
                  <a:srgbClr val="000000">
                    <a:alpha val="0"/>
                  </a:srgbClr>
                </a:highlight>
                <a:latin typeface="Source Sans Pro" charset="0"/>
              </a:rPr>
              <a:t>doğal kaynakların önemli bir bölümünü</a:t>
            </a:r>
            <a:r>
              <a:rPr lang="tr" sz="1600" b="0" i="0" u="none" strike="noStrike" dirty="0">
                <a:solidFill>
                  <a:srgbClr val="000000"/>
                </a:solidFill>
                <a:latin typeface="Source Sans Pro" charset="0"/>
              </a:rPr>
              <a:t> olumsuz </a:t>
            </a:r>
            <a:r>
              <a:rPr lang="tr" sz="1600" b="1" i="0" u="none" strike="noStrike" dirty="0">
                <a:solidFill>
                  <a:srgbClr val="000000"/>
                </a:solidFill>
                <a:highlight>
                  <a:srgbClr val="000000">
                    <a:alpha val="0"/>
                  </a:srgbClr>
                </a:highlight>
                <a:latin typeface="Source Sans Pro" charset="0"/>
              </a:rPr>
              <a:t>etkileyecek</a:t>
            </a:r>
            <a:r>
              <a:rPr lang="tr" sz="1600" b="0" i="0" u="none" strike="noStrike" dirty="0">
                <a:solidFill>
                  <a:srgbClr val="000000"/>
                </a:solidFill>
                <a:latin typeface="Source Sans Pro" charset="0"/>
              </a:rPr>
              <a:t> bir olayın veya durumun meydana gelme olasılığı olarak tanımlanmaktadır. </a:t>
            </a:r>
            <a:endParaRPr sz="1600" dirty="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23</a:t>
            </a:r>
            <a:endParaRPr lang="ca-ES"/>
          </a:p>
        </p:txBody>
      </p:sp>
      <p:sp>
        <p:nvSpPr>
          <p:cNvPr id="7" name="Google Shape;192;p8"/>
          <p:cNvSpPr txBox="1"/>
          <p:nvPr/>
        </p:nvSpPr>
        <p:spPr>
          <a:xfrm>
            <a:off x="314069" y="928526"/>
            <a:ext cx="7867906"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Dünya Ekonomik Forumu Risk Raporuna Göre Küresel Riskler</a:t>
            </a:r>
          </a:p>
        </p:txBody>
      </p:sp>
      <p:cxnSp>
        <p:nvCxnSpPr>
          <p:cNvPr id="8" name="Google Shape;193;p8"/>
          <p:cNvCxnSpPr/>
          <p:nvPr/>
        </p:nvCxnSpPr>
        <p:spPr>
          <a:xfrm>
            <a:off x="314069" y="1369636"/>
            <a:ext cx="8053554" cy="0"/>
          </a:xfrm>
          <a:prstGeom prst="straightConnector1">
            <a:avLst/>
          </a:prstGeom>
          <a:noFill/>
          <a:ln w="28575" cap="flat" cmpd="sng">
            <a:solidFill>
              <a:schemeClr val="dk1"/>
            </a:solidFill>
            <a:prstDash val="solid"/>
            <a:round/>
            <a:headEnd type="none" w="sm" len="sm"/>
            <a:tailEnd type="none" w="sm" len="sm"/>
          </a:ln>
        </p:spPr>
      </p:cxnSp>
      <p:pic>
        <p:nvPicPr>
          <p:cNvPr id="4" name="Picture 3">
            <a:extLst>
              <a:ext uri="{FF2B5EF4-FFF2-40B4-BE49-F238E27FC236}">
                <a16:creationId xmlns:a16="http://schemas.microsoft.com/office/drawing/2014/main" id="{E8FD5877-4AAC-4541-8A63-1C75896E1E59}"/>
              </a:ext>
            </a:extLst>
          </p:cNvPr>
          <p:cNvPicPr>
            <a:picLocks noChangeAspect="1"/>
          </p:cNvPicPr>
          <p:nvPr/>
        </p:nvPicPr>
        <p:blipFill>
          <a:blip r:embed="rId3"/>
          <a:stretch>
            <a:fillRect/>
          </a:stretch>
        </p:blipFill>
        <p:spPr>
          <a:xfrm>
            <a:off x="2146041" y="2513074"/>
            <a:ext cx="5212990" cy="3822435"/>
          </a:xfrm>
          <a:prstGeom prst="rect">
            <a:avLst/>
          </a:prstGeom>
        </p:spPr>
      </p:pic>
    </p:spTree>
    <p:extLst>
      <p:ext uri="{BB962C8B-B14F-4D97-AF65-F5344CB8AC3E}">
        <p14:creationId xmlns:p14="http://schemas.microsoft.com/office/powerpoint/2010/main" val="36022529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9" name="Oval 8">
            <a:extLst>
              <a:ext uri="{FF2B5EF4-FFF2-40B4-BE49-F238E27FC236}">
                <a16:creationId xmlns:a16="http://schemas.microsoft.com/office/drawing/2014/main" id="{2323F639-96D0-C3A0-0949-CE1B21FB1421}"/>
              </a:ext>
            </a:extLst>
          </p:cNvPr>
          <p:cNvSpPr/>
          <p:nvPr/>
        </p:nvSpPr>
        <p:spPr>
          <a:xfrm>
            <a:off x="484257" y="3802821"/>
            <a:ext cx="4591038" cy="2564172"/>
          </a:xfrm>
          <a:prstGeom prst="ellipse">
            <a:avLst/>
          </a:prstGeom>
          <a:noFill/>
        </p:spPr>
        <p:style>
          <a:lnRef idx="2">
            <a:schemeClr val="dk1">
              <a:shade val="15000"/>
            </a:schemeClr>
          </a:lnRef>
          <a:fillRef idx="1">
            <a:schemeClr val="dk1"/>
          </a:fillRef>
          <a:effectRef idx="0">
            <a:schemeClr val="dk1"/>
          </a:effectRef>
          <a:fontRef idx="minor">
            <a:schemeClr val="lt1"/>
          </a:fontRef>
        </p:style>
        <p:txBody>
          <a:bodyPr rtlCol="0" anchor="ctr">
            <a:noAutofit/>
          </a:bodyPr>
          <a:lstStyle/>
          <a:p>
            <a:pPr algn="ctr"/>
            <a:endParaRPr lang="es-ES"/>
          </a:p>
        </p:txBody>
      </p:sp>
      <p:sp>
        <p:nvSpPr>
          <p:cNvPr id="194" name="Google Shape;194;p8"/>
          <p:cNvSpPr txBox="1">
            <a:spLocks noGrp="1"/>
          </p:cNvSpPr>
          <p:nvPr>
            <p:ph type="body" idx="2"/>
          </p:nvPr>
        </p:nvSpPr>
        <p:spPr>
          <a:xfrm>
            <a:off x="484257" y="1543897"/>
            <a:ext cx="7918143" cy="2396295"/>
          </a:xfrm>
          <a:prstGeom prst="rect">
            <a:avLst/>
          </a:prstGeom>
          <a:noFill/>
          <a:ln>
            <a:noFill/>
          </a:ln>
        </p:spPr>
        <p:txBody>
          <a:bodyPr spcFirstLastPara="1" vert="horz" wrap="square" lIns="67500" tIns="34275" rIns="67500" bIns="34275" rtlCol="0" anchor="t" anchorCtr="0">
            <a:noAutofit/>
          </a:bodyPr>
          <a:lstStyle/>
          <a:p>
            <a:pPr marL="0" indent="0" algn="ctr" rtl="0">
              <a:lnSpc>
                <a:spcPct val="150000"/>
              </a:lnSpc>
              <a:spcBef>
                <a:spcPct val="0"/>
              </a:spcBef>
            </a:pPr>
            <a:r>
              <a:rPr lang="tr" sz="1600" b="1" i="0" u="none" strike="noStrike" dirty="0">
                <a:solidFill>
                  <a:srgbClr val="000000"/>
                </a:solidFill>
                <a:latin typeface="Source Sans Pro" charset="0"/>
              </a:rPr>
              <a:t>Kırılganlık = Tehlikeli bir olayın meydana gelmesi sırasında bir sistemin olumsuz tepki verebilme derecesidir</a:t>
            </a:r>
            <a:endParaRPr lang="en-US" sz="1600" dirty="0">
              <a:solidFill>
                <a:schemeClr val="dk1"/>
              </a:solidFill>
            </a:endParaRPr>
          </a:p>
          <a:p>
            <a:pPr marL="0" indent="0" algn="just" rtl="0">
              <a:lnSpc>
                <a:spcPct val="150000"/>
              </a:lnSpc>
              <a:spcBef>
                <a:spcPct val="0"/>
              </a:spcBef>
            </a:pPr>
            <a:r>
              <a:rPr lang="tr" sz="1600" b="0" i="0" u="none" strike="noStrike" dirty="0">
                <a:solidFill>
                  <a:srgbClr val="000000"/>
                </a:solidFill>
                <a:latin typeface="Source Sans Pro" charset="0"/>
              </a:rPr>
              <a:t>Bu kırılganlık kavramı, sistemin ortaya </a:t>
            </a:r>
            <a:r>
              <a:rPr lang="tr" sz="1600" b="1" i="0" u="none" strike="noStrike" dirty="0">
                <a:solidFill>
                  <a:srgbClr val="000000"/>
                </a:solidFill>
                <a:highlight>
                  <a:srgbClr val="000000">
                    <a:alpha val="0"/>
                  </a:srgbClr>
                </a:highlight>
                <a:latin typeface="Source Sans Pro" charset="0"/>
              </a:rPr>
              <a:t>çıkan olayla başa çıkma yeteneğinden</a:t>
            </a:r>
            <a:r>
              <a:rPr lang="tr" sz="1600" b="0" i="0" u="none" strike="noStrike" dirty="0">
                <a:solidFill>
                  <a:srgbClr val="000000"/>
                </a:solidFill>
                <a:latin typeface="Source Sans Pro" charset="0"/>
              </a:rPr>
              <a:t> kaynaklanan fiziksel, sosyal ve ekonomik yönler ve sonuçlarla ilişkili bir risk ölçüsünü ifade eder.</a:t>
            </a:r>
          </a:p>
          <a:p>
            <a:pPr marL="0" indent="0" algn="just">
              <a:lnSpc>
                <a:spcPct val="150000"/>
              </a:lnSpc>
              <a:spcBef>
                <a:spcPct val="0"/>
              </a:spcBef>
            </a:pPr>
            <a:endParaRPr lang="en-US" sz="1600" dirty="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24</a:t>
            </a:r>
            <a:endParaRPr lang="ca-ES"/>
          </a:p>
        </p:txBody>
      </p:sp>
      <p:sp>
        <p:nvSpPr>
          <p:cNvPr id="7" name="Google Shape;192;p8"/>
          <p:cNvSpPr txBox="1"/>
          <p:nvPr/>
        </p:nvSpPr>
        <p:spPr>
          <a:xfrm>
            <a:off x="348846" y="888812"/>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Kırılganlık</a:t>
            </a:r>
          </a:p>
        </p:txBody>
      </p:sp>
      <p:cxnSp>
        <p:nvCxnSpPr>
          <p:cNvPr id="8" name="Google Shape;193;p8"/>
          <p:cNvCxnSpPr/>
          <p:nvPr/>
        </p:nvCxnSpPr>
        <p:spPr>
          <a:xfrm>
            <a:off x="348846" y="1329922"/>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Box 9">
            <a:extLst>
              <a:ext uri="{FF2B5EF4-FFF2-40B4-BE49-F238E27FC236}">
                <a16:creationId xmlns:a16="http://schemas.microsoft.com/office/drawing/2014/main" id="{F5BD242D-1D42-4E55-AE21-9E259756953C}"/>
              </a:ext>
            </a:extLst>
          </p:cNvPr>
          <p:cNvSpPr txBox="1"/>
          <p:nvPr/>
        </p:nvSpPr>
        <p:spPr>
          <a:xfrm>
            <a:off x="5289849" y="4760707"/>
            <a:ext cx="3744511" cy="1200329"/>
          </a:xfrm>
          <a:prstGeom prst="rect">
            <a:avLst/>
          </a:prstGeom>
          <a:noFill/>
        </p:spPr>
        <p:txBody>
          <a:bodyPr wrap="square">
            <a:noAutofit/>
          </a:bodyPr>
          <a:lstStyle/>
          <a:p>
            <a:pPr rtl="0"/>
            <a:r>
              <a:rPr lang="tr" sz="1800" b="1" i="0" u="none" strike="noStrike">
                <a:solidFill>
                  <a:srgbClr val="F79646"/>
                </a:solidFill>
                <a:highlight>
                  <a:srgbClr val="000000">
                    <a:alpha val="0"/>
                  </a:srgbClr>
                </a:highlight>
                <a:latin typeface="Source Sans Pro" charset="0"/>
                <a:ea typeface="Source Sans Pro" charset="0"/>
              </a:rPr>
              <a:t>(+)</a:t>
            </a:r>
            <a:r>
              <a:rPr lang="tr" sz="1800" b="0" i="0" u="none" strike="noStrike">
                <a:solidFill>
                  <a:srgbClr val="262626"/>
                </a:solidFill>
                <a:latin typeface="Source Sans Pro" charset="0"/>
                <a:ea typeface="Source Sans Pro" charset="0"/>
              </a:rPr>
              <a:t> işareti, artan kırılganlık seviyesi anlamına gelir.</a:t>
            </a:r>
            <a:endParaRPr lang="en-US">
              <a:solidFill>
                <a:srgbClr val="262626"/>
              </a:solidFill>
              <a:latin typeface="Source Sans Pro" panose="020B0503030403020204" pitchFamily="34" charset="0"/>
              <a:ea typeface="Source Sans Pro" panose="020B0503030403020204" pitchFamily="34" charset="0"/>
            </a:endParaRPr>
          </a:p>
          <a:p>
            <a:pPr rtl="0"/>
            <a:r>
              <a:rPr lang="tr" sz="1800" b="1" i="0" u="none" strike="noStrike">
                <a:solidFill>
                  <a:srgbClr val="F79646"/>
                </a:solidFill>
                <a:highlight>
                  <a:srgbClr val="000000">
                    <a:alpha val="0"/>
                  </a:srgbClr>
                </a:highlight>
                <a:latin typeface="Source Sans Pro" charset="0"/>
                <a:ea typeface="Source Sans Pro" charset="0"/>
              </a:rPr>
              <a:t>(-)</a:t>
            </a:r>
            <a:r>
              <a:rPr lang="tr" sz="1800" b="0" i="0" u="none" strike="noStrike">
                <a:solidFill>
                  <a:srgbClr val="262626"/>
                </a:solidFill>
                <a:latin typeface="Source Sans Pro" charset="0"/>
                <a:ea typeface="Source Sans Pro" charset="0"/>
              </a:rPr>
              <a:t> işaret, düşük kırılganlık seviyesi anlamına gelir.</a:t>
            </a:r>
            <a:endParaRPr lang="en-GB">
              <a:latin typeface="Source Sans Pro" panose="020B0503030403020204" pitchFamily="34" charset="0"/>
              <a:ea typeface="Source Sans Pro" panose="020B0503030403020204" pitchFamily="34" charset="0"/>
            </a:endParaRPr>
          </a:p>
        </p:txBody>
      </p:sp>
      <p:sp>
        <p:nvSpPr>
          <p:cNvPr id="3" name="Oval 2">
            <a:extLst>
              <a:ext uri="{FF2B5EF4-FFF2-40B4-BE49-F238E27FC236}">
                <a16:creationId xmlns:a16="http://schemas.microsoft.com/office/drawing/2014/main" id="{A5F43A56-AFAD-E361-94C7-DD8F5A35814F}"/>
              </a:ext>
            </a:extLst>
          </p:cNvPr>
          <p:cNvSpPr/>
          <p:nvPr/>
        </p:nvSpPr>
        <p:spPr>
          <a:xfrm>
            <a:off x="971831" y="4190268"/>
            <a:ext cx="1807945" cy="78436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noAutofit/>
          </a:bodyPr>
          <a:lstStyle/>
          <a:p>
            <a:pPr algn="ctr" rtl="0"/>
            <a:r>
              <a:rPr lang="tr" sz="1700" b="0" i="0" u="none" strike="noStrike" dirty="0">
                <a:latin typeface="Calibri"/>
              </a:rPr>
              <a:t>Maruz kalma </a:t>
            </a:r>
          </a:p>
          <a:p>
            <a:pPr algn="ctr" rtl="0"/>
            <a:r>
              <a:rPr lang="tr" sz="1700" b="0" i="0" u="none" strike="noStrike" dirty="0">
                <a:latin typeface="Calibri"/>
              </a:rPr>
              <a:t>(+)</a:t>
            </a:r>
          </a:p>
        </p:txBody>
      </p:sp>
      <p:sp>
        <p:nvSpPr>
          <p:cNvPr id="4" name="Oval 3">
            <a:extLst>
              <a:ext uri="{FF2B5EF4-FFF2-40B4-BE49-F238E27FC236}">
                <a16:creationId xmlns:a16="http://schemas.microsoft.com/office/drawing/2014/main" id="{71792272-79EF-A734-86B4-6736B6B71A74}"/>
              </a:ext>
            </a:extLst>
          </p:cNvPr>
          <p:cNvSpPr/>
          <p:nvPr/>
        </p:nvSpPr>
        <p:spPr>
          <a:xfrm>
            <a:off x="2839531" y="4245188"/>
            <a:ext cx="1807945" cy="784363"/>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noAutofit/>
          </a:bodyPr>
          <a:lstStyle/>
          <a:p>
            <a:pPr algn="ctr" rtl="0"/>
            <a:r>
              <a:rPr lang="tr" sz="1800" b="0" i="0" u="none" strike="noStrike">
                <a:latin typeface="Calibri"/>
              </a:rPr>
              <a:t>Hassasiyet </a:t>
            </a:r>
          </a:p>
          <a:p>
            <a:pPr algn="ctr" rtl="0"/>
            <a:r>
              <a:rPr lang="tr" sz="1800" b="0" i="0" u="none" strike="noStrike">
                <a:latin typeface="Calibri"/>
              </a:rPr>
              <a:t>(+)</a:t>
            </a:r>
          </a:p>
        </p:txBody>
      </p:sp>
      <p:sp>
        <p:nvSpPr>
          <p:cNvPr id="5" name="Oval 4">
            <a:extLst>
              <a:ext uri="{FF2B5EF4-FFF2-40B4-BE49-F238E27FC236}">
                <a16:creationId xmlns:a16="http://schemas.microsoft.com/office/drawing/2014/main" id="{2915CC58-BC74-FB6F-7ECB-2264256D0599}"/>
              </a:ext>
            </a:extLst>
          </p:cNvPr>
          <p:cNvSpPr/>
          <p:nvPr/>
        </p:nvSpPr>
        <p:spPr>
          <a:xfrm>
            <a:off x="1774131" y="5432432"/>
            <a:ext cx="2011290" cy="914512"/>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noAutofit/>
          </a:bodyPr>
          <a:lstStyle/>
          <a:p>
            <a:pPr algn="ctr" rtl="0"/>
            <a:r>
              <a:rPr lang="tr" sz="1700" b="0" i="0" u="none" strike="noStrike" dirty="0">
                <a:latin typeface="Calibri"/>
              </a:rPr>
              <a:t>Uyarlanabilir kapasite </a:t>
            </a:r>
          </a:p>
          <a:p>
            <a:pPr algn="ctr" rtl="0"/>
            <a:r>
              <a:rPr lang="tr" sz="1700" b="0" i="0" u="none" strike="noStrike" dirty="0">
                <a:latin typeface="Calibri"/>
              </a:rPr>
              <a:t>(-)</a:t>
            </a:r>
          </a:p>
        </p:txBody>
      </p:sp>
      <p:sp>
        <p:nvSpPr>
          <p:cNvPr id="6" name="Rectangle 5">
            <a:extLst>
              <a:ext uri="{FF2B5EF4-FFF2-40B4-BE49-F238E27FC236}">
                <a16:creationId xmlns:a16="http://schemas.microsoft.com/office/drawing/2014/main" id="{4C14DEA3-8BC4-3CC0-7E27-555E649456A3}"/>
              </a:ext>
            </a:extLst>
          </p:cNvPr>
          <p:cNvSpPr/>
          <p:nvPr/>
        </p:nvSpPr>
        <p:spPr>
          <a:xfrm>
            <a:off x="1400187" y="4994681"/>
            <a:ext cx="3134308" cy="437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2000" b="1" i="0" u="none" strike="noStrike" dirty="0">
                <a:solidFill>
                  <a:srgbClr val="000000"/>
                </a:solidFill>
                <a:latin typeface="Calibri"/>
              </a:rPr>
              <a:t>Kırılganlık</a:t>
            </a:r>
            <a:endParaRPr lang="es-ES" sz="2000" b="1" dirty="0">
              <a:solidFill>
                <a:schemeClr val="tx1"/>
              </a:solidFill>
            </a:endParaRPr>
          </a:p>
        </p:txBody>
      </p:sp>
    </p:spTree>
    <p:extLst>
      <p:ext uri="{BB962C8B-B14F-4D97-AF65-F5344CB8AC3E}">
        <p14:creationId xmlns:p14="http://schemas.microsoft.com/office/powerpoint/2010/main" val="3096241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25</a:t>
            </a:r>
            <a:endParaRPr lang="ca-ES"/>
          </a:p>
        </p:txBody>
      </p:sp>
      <p:sp>
        <p:nvSpPr>
          <p:cNvPr id="7" name="Google Shape;192;p8"/>
          <p:cNvSpPr txBox="1"/>
          <p:nvPr/>
        </p:nvSpPr>
        <p:spPr>
          <a:xfrm>
            <a:off x="342349" y="878810"/>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Genişletilmiş güvenlik açığı kavramı</a:t>
            </a:r>
          </a:p>
        </p:txBody>
      </p:sp>
      <p:cxnSp>
        <p:nvCxnSpPr>
          <p:cNvPr id="8" name="Google Shape;193;p8"/>
          <p:cNvCxnSpPr/>
          <p:nvPr/>
        </p:nvCxnSpPr>
        <p:spPr>
          <a:xfrm>
            <a:off x="342349" y="1319920"/>
            <a:ext cx="8053554" cy="0"/>
          </a:xfrm>
          <a:prstGeom prst="straightConnector1">
            <a:avLst/>
          </a:prstGeom>
          <a:noFill/>
          <a:ln w="28575" cap="flat" cmpd="sng">
            <a:solidFill>
              <a:schemeClr val="dk1"/>
            </a:solidFill>
            <a:prstDash val="solid"/>
            <a:round/>
            <a:headEnd type="none" w="sm" len="sm"/>
            <a:tailEnd type="none" w="sm" len="sm"/>
          </a:ln>
        </p:spPr>
      </p:cxnSp>
      <p:grpSp>
        <p:nvGrpSpPr>
          <p:cNvPr id="10" name="Group 9">
            <a:extLst>
              <a:ext uri="{FF2B5EF4-FFF2-40B4-BE49-F238E27FC236}">
                <a16:creationId xmlns:a16="http://schemas.microsoft.com/office/drawing/2014/main" id="{2242DFA5-6742-8769-1A75-432E974D34B3}"/>
              </a:ext>
            </a:extLst>
          </p:cNvPr>
          <p:cNvGrpSpPr/>
          <p:nvPr/>
        </p:nvGrpSpPr>
        <p:grpSpPr>
          <a:xfrm>
            <a:off x="612871" y="1638430"/>
            <a:ext cx="7918257" cy="4534222"/>
            <a:chOff x="612871" y="1026744"/>
            <a:chExt cx="7918257" cy="5062593"/>
          </a:xfrm>
        </p:grpSpPr>
        <p:sp>
          <p:nvSpPr>
            <p:cNvPr id="3" name="Rectangle 2">
              <a:extLst>
                <a:ext uri="{FF2B5EF4-FFF2-40B4-BE49-F238E27FC236}">
                  <a16:creationId xmlns:a16="http://schemas.microsoft.com/office/drawing/2014/main" id="{0585F011-B74B-95F1-2FD2-A3AE956A14D5}"/>
                </a:ext>
              </a:extLst>
            </p:cNvPr>
            <p:cNvSpPr/>
            <p:nvPr/>
          </p:nvSpPr>
          <p:spPr>
            <a:xfrm>
              <a:off x="612871" y="1026744"/>
              <a:ext cx="7918257" cy="506259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t">
              <a:noAutofit/>
            </a:bodyPr>
            <a:lstStyle/>
            <a:p>
              <a:pPr algn="ctr" rtl="0"/>
              <a:r>
                <a:rPr lang="tr" sz="2000" b="1" i="0" u="none" strike="noStrike">
                  <a:latin typeface="Calibri"/>
                </a:rPr>
                <a:t>Fiziksel, sosyal, ekonomik, çevresel ve kurumsal özellikleri aşan çok boyutlu kırılganlık</a:t>
              </a:r>
              <a:endParaRPr lang="es-ES" sz="2000" b="1"/>
            </a:p>
          </p:txBody>
        </p:sp>
        <p:sp>
          <p:nvSpPr>
            <p:cNvPr id="4" name="Rectangle 3">
              <a:extLst>
                <a:ext uri="{FF2B5EF4-FFF2-40B4-BE49-F238E27FC236}">
                  <a16:creationId xmlns:a16="http://schemas.microsoft.com/office/drawing/2014/main" id="{06324C8B-1A15-B7BF-E856-69D03BB07DEF}"/>
                </a:ext>
              </a:extLst>
            </p:cNvPr>
            <p:cNvSpPr/>
            <p:nvPr/>
          </p:nvSpPr>
          <p:spPr>
            <a:xfrm>
              <a:off x="952209" y="1932440"/>
              <a:ext cx="7304708" cy="402188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t">
              <a:noAutofit/>
            </a:bodyPr>
            <a:lstStyle/>
            <a:p>
              <a:pPr algn="ctr" rtl="0"/>
              <a:r>
                <a:rPr lang="tr" sz="2000" b="1" i="0" u="none" strike="noStrike">
                  <a:latin typeface="Calibri"/>
                </a:rPr>
                <a:t>Çoklu yapı olarak kırılganlık: Duyarlılık, başa çıkma kapasitesi, maruz kalma, uyarlanabilir kapasite</a:t>
              </a:r>
              <a:endParaRPr lang="es-ES" sz="2000" b="1"/>
            </a:p>
          </p:txBody>
        </p:sp>
        <p:sp>
          <p:nvSpPr>
            <p:cNvPr id="5" name="Rectangle 4">
              <a:extLst>
                <a:ext uri="{FF2B5EF4-FFF2-40B4-BE49-F238E27FC236}">
                  <a16:creationId xmlns:a16="http://schemas.microsoft.com/office/drawing/2014/main" id="{809505F7-DC03-64BD-FA09-2D08511EE09C}"/>
                </a:ext>
              </a:extLst>
            </p:cNvPr>
            <p:cNvSpPr/>
            <p:nvPr/>
          </p:nvSpPr>
          <p:spPr>
            <a:xfrm>
              <a:off x="1111603" y="2908300"/>
              <a:ext cx="6960646" cy="2916691"/>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t">
              <a:noAutofit/>
            </a:bodyPr>
            <a:lstStyle/>
            <a:p>
              <a:pPr algn="ctr" rtl="0"/>
              <a:r>
                <a:rPr lang="tr" sz="2000" b="1" i="0" u="none" strike="noStrike">
                  <a:latin typeface="Calibri"/>
                </a:rPr>
                <a:t>Duyarlılık ve başa çıkma kapasitesinden oluşan çift yönlü bir yaklaşım olarak kırılganlık</a:t>
              </a:r>
              <a:endParaRPr lang="es-ES" sz="2000" b="1"/>
            </a:p>
          </p:txBody>
        </p:sp>
        <p:sp>
          <p:nvSpPr>
            <p:cNvPr id="6" name="Rectangle 5">
              <a:extLst>
                <a:ext uri="{FF2B5EF4-FFF2-40B4-BE49-F238E27FC236}">
                  <a16:creationId xmlns:a16="http://schemas.microsoft.com/office/drawing/2014/main" id="{9FAD83AE-7A58-F0BB-0546-411F86C090F4}"/>
                </a:ext>
              </a:extLst>
            </p:cNvPr>
            <p:cNvSpPr/>
            <p:nvPr/>
          </p:nvSpPr>
          <p:spPr>
            <a:xfrm>
              <a:off x="1362957" y="3810000"/>
              <a:ext cx="6418085" cy="19292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noAutofit/>
            </a:bodyPr>
            <a:lstStyle/>
            <a:p>
              <a:pPr algn="ctr" rtl="0"/>
              <a:r>
                <a:rPr lang="tr" sz="2000" b="1" i="0" u="none" strike="noStrike">
                  <a:latin typeface="Calibri"/>
                </a:rPr>
                <a:t>Zarar görme olasılığı olarak kırılganlık</a:t>
              </a:r>
              <a:endParaRPr lang="es-ES" sz="2000" b="1"/>
            </a:p>
          </p:txBody>
        </p:sp>
        <p:sp>
          <p:nvSpPr>
            <p:cNvPr id="9" name="Rectangle 8">
              <a:extLst>
                <a:ext uri="{FF2B5EF4-FFF2-40B4-BE49-F238E27FC236}">
                  <a16:creationId xmlns:a16="http://schemas.microsoft.com/office/drawing/2014/main" id="{68FA90EB-149F-D6CB-FDC6-8B9EFEB72B42}"/>
                </a:ext>
              </a:extLst>
            </p:cNvPr>
            <p:cNvSpPr/>
            <p:nvPr/>
          </p:nvSpPr>
          <p:spPr>
            <a:xfrm>
              <a:off x="1766569" y="4665348"/>
              <a:ext cx="5610862" cy="97790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noAutofit/>
            </a:bodyPr>
            <a:lstStyle/>
            <a:p>
              <a:pPr algn="ctr" rtl="0"/>
              <a:r>
                <a:rPr lang="tr" sz="2000" b="1" i="0" u="none" strike="noStrike">
                  <a:latin typeface="Calibri"/>
                </a:rPr>
                <a:t>İçsel risk faktörü olarak kırılganlık (yapısal kırılganlık)</a:t>
              </a:r>
            </a:p>
          </p:txBody>
        </p:sp>
      </p:grpSp>
    </p:spTree>
    <p:extLst>
      <p:ext uri="{BB962C8B-B14F-4D97-AF65-F5344CB8AC3E}">
        <p14:creationId xmlns:p14="http://schemas.microsoft.com/office/powerpoint/2010/main" val="158501040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64345" y="1461698"/>
            <a:ext cx="9015310" cy="4681122"/>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400" b="0" i="0" u="none" strike="noStrike" dirty="0">
                <a:solidFill>
                  <a:srgbClr val="000000"/>
                </a:solidFill>
                <a:latin typeface="Source Sans Pro" charset="0"/>
                <a:ea typeface="Source Sans Pro" charset="0"/>
              </a:rPr>
              <a:t>Başlıca dört (4) kırılganlık türü vardır:</a:t>
            </a:r>
          </a:p>
          <a:p>
            <a:pPr indent="-342900" algn="just" rtl="0">
              <a:lnSpc>
                <a:spcPct val="150000"/>
              </a:lnSpc>
              <a:spcBef>
                <a:spcPct val="0"/>
              </a:spcBef>
              <a:buClrTx/>
              <a:buFont typeface="+mj-lt"/>
              <a:buAutoNum type="arabicPeriod"/>
            </a:pPr>
            <a:r>
              <a:rPr lang="tr" sz="1400" b="1" i="0" u="none" strike="noStrike" dirty="0">
                <a:solidFill>
                  <a:srgbClr val="F79646"/>
                </a:solidFill>
                <a:highlight>
                  <a:srgbClr val="000000">
                    <a:alpha val="0"/>
                  </a:srgbClr>
                </a:highlight>
                <a:latin typeface="Source Sans Pro" charset="0"/>
                <a:ea typeface="Source Sans Pro" charset="0"/>
              </a:rPr>
              <a:t>Fiziksel Kırılganlık</a:t>
            </a:r>
            <a:r>
              <a:rPr lang="tr" sz="1400" b="0" i="0" u="none" strike="noStrike" dirty="0">
                <a:solidFill>
                  <a:srgbClr val="000000"/>
                </a:solidFill>
                <a:latin typeface="Source Sans Pro" charset="0"/>
                <a:ea typeface="Source Sans Pro" charset="0"/>
              </a:rPr>
              <a:t>; nüfus yoğunluğu seviyeleri, bir yerleşimin uzaklığı, önemli altyapı ve barınma projeleri için kullanılan alan, tasarım ve malzemeler gibi özelliklerle belirlenebilir.  </a:t>
            </a:r>
            <a:endParaRPr lang="en-US" sz="1400" dirty="0">
              <a:solidFill>
                <a:schemeClr val="dk1"/>
              </a:solidFill>
              <a:latin typeface="Source Sans Pro" panose="020B0503030403020204" pitchFamily="34" charset="0"/>
              <a:ea typeface="Source Sans Pro" panose="020B0503030403020204" pitchFamily="34" charset="0"/>
            </a:endParaRPr>
          </a:p>
          <a:p>
            <a:pPr marL="342900" lvl="1" indent="0" algn="just" rtl="0">
              <a:lnSpc>
                <a:spcPct val="150000"/>
              </a:lnSpc>
              <a:spcBef>
                <a:spcPct val="0"/>
              </a:spcBef>
              <a:buClrTx/>
            </a:pPr>
            <a:r>
              <a:rPr lang="tr" sz="1400" b="1" i="0" u="none" strike="noStrike" dirty="0">
                <a:solidFill>
                  <a:srgbClr val="000000"/>
                </a:solidFill>
                <a:latin typeface="Source Sans Pro" charset="0"/>
                <a:ea typeface="Source Sans Pro" charset="0"/>
              </a:rPr>
              <a:t>Örnek: Ahşap evlerin depremde çökme olasılığı daha düşüktür. Ancak bu evler, yangına karşı daha savunmasızdır.</a:t>
            </a:r>
          </a:p>
          <a:p>
            <a:pPr indent="-342900" algn="just" rtl="0">
              <a:lnSpc>
                <a:spcPct val="150000"/>
              </a:lnSpc>
              <a:spcBef>
                <a:spcPct val="0"/>
              </a:spcBef>
              <a:buFont typeface="+mj-lt"/>
              <a:buAutoNum type="arabicPeriod"/>
            </a:pPr>
            <a:r>
              <a:rPr lang="tr" sz="1400" b="1" i="0" u="none" strike="noStrike" dirty="0">
                <a:solidFill>
                  <a:srgbClr val="F79646"/>
                </a:solidFill>
                <a:highlight>
                  <a:srgbClr val="000000">
                    <a:alpha val="0"/>
                  </a:srgbClr>
                </a:highlight>
                <a:latin typeface="Source Sans Pro" charset="0"/>
                <a:ea typeface="Source Sans Pro" charset="0"/>
              </a:rPr>
              <a:t>Sosyal Kırılganlık</a:t>
            </a:r>
            <a:r>
              <a:rPr lang="tr" sz="1400" b="0" i="0" u="none" strike="noStrike" dirty="0">
                <a:solidFill>
                  <a:srgbClr val="000000"/>
                </a:solidFill>
                <a:latin typeface="Source Sans Pro" charset="0"/>
                <a:ea typeface="Source Sans Pro" charset="0"/>
              </a:rPr>
              <a:t>; insanların, kuruluşların ve toplumların, sosyal etkileşimlerin, kurumların ve kültürel değerler sistemlerinin doğasında bulunan özellikler nedeniyle tehlikelere karşı olumsuz etkilere dayanamamasını ifade eder. </a:t>
            </a:r>
          </a:p>
          <a:p>
            <a:pPr marL="285750" indent="-285750" algn="just" rtl="0">
              <a:lnSpc>
                <a:spcPct val="150000"/>
              </a:lnSpc>
              <a:spcBef>
                <a:spcPct val="0"/>
              </a:spcBef>
              <a:buFont typeface="Arial" pitchFamily="34" charset="0"/>
              <a:buChar char="•"/>
            </a:pPr>
            <a:r>
              <a:rPr lang="tr" sz="1400" b="0" i="0" u="none" strike="noStrike" dirty="0">
                <a:solidFill>
                  <a:srgbClr val="000000"/>
                </a:solidFill>
                <a:latin typeface="Source Sans Pro" charset="0"/>
                <a:ea typeface="Source Sans Pro" charset="0"/>
              </a:rPr>
              <a:t>Bireylerin, toplulukların ve toplumun refah düzeyi ile bağlantılıdır. Okuryazarlık ve eğitim düzeyleri, barış ve güvenliğin varlığı, temel insan haklarına erişim, iyi yönetişim sistemleri, sosyal eşitlik, olumlu geleneksel değerler, gelenekler ve ideolojik inançlar ve genel kolektif organizasyon sistemleri ile ilgili özellikleri bünyesinde barındırır. </a:t>
            </a:r>
          </a:p>
          <a:p>
            <a:pPr indent="0" algn="just" rtl="0">
              <a:lnSpc>
                <a:spcPct val="150000"/>
              </a:lnSpc>
              <a:spcBef>
                <a:spcPct val="0"/>
              </a:spcBef>
            </a:pPr>
            <a:r>
              <a:rPr lang="tr" sz="1400" b="1" i="0" u="none" strike="noStrike" dirty="0">
                <a:solidFill>
                  <a:srgbClr val="000000"/>
                </a:solidFill>
                <a:latin typeface="Source Sans Pro" charset="0"/>
                <a:ea typeface="Source Sans Pro" charset="0"/>
              </a:rPr>
              <a:t>Örnek: Bir sel felaketi meydana geldiğinde çocuklar, yaşlılar ve özel farklı durumları bulunan bazı vatandaşlar kendilerini koruyamayabilir veya gerekmesi durumunda bulundukları alanı tahliye edemeyebilir.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26</a:t>
            </a:r>
            <a:endParaRPr lang="ca-ES"/>
          </a:p>
        </p:txBody>
      </p:sp>
      <p:sp>
        <p:nvSpPr>
          <p:cNvPr id="7" name="Google Shape;192;p8"/>
          <p:cNvSpPr txBox="1"/>
          <p:nvPr/>
        </p:nvSpPr>
        <p:spPr>
          <a:xfrm>
            <a:off x="323496" y="928526"/>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Kırılganlığın genişletilmesi</a:t>
            </a:r>
          </a:p>
        </p:txBody>
      </p:sp>
      <p:cxnSp>
        <p:nvCxnSpPr>
          <p:cNvPr id="8" name="Google Shape;193;p8"/>
          <p:cNvCxnSpPr/>
          <p:nvPr/>
        </p:nvCxnSpPr>
        <p:spPr>
          <a:xfrm>
            <a:off x="323496" y="1369636"/>
            <a:ext cx="8053554" cy="0"/>
          </a:xfrm>
          <a:prstGeom prst="straightConnector1">
            <a:avLst/>
          </a:prstGeom>
          <a:noFill/>
          <a:ln w="2857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346358685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314069" y="1677973"/>
            <a:ext cx="8509419" cy="4431123"/>
          </a:xfrm>
          <a:prstGeom prst="rect">
            <a:avLst/>
          </a:prstGeom>
          <a:noFill/>
          <a:ln>
            <a:noFill/>
          </a:ln>
        </p:spPr>
        <p:txBody>
          <a:bodyPr spcFirstLastPara="1" vert="horz" wrap="square" lIns="67500" tIns="34275" rIns="67500" bIns="34275" rtlCol="0" anchor="t" anchorCtr="0">
            <a:noAutofit/>
          </a:bodyPr>
          <a:lstStyle/>
          <a:p>
            <a:pPr indent="-342900" rtl="0">
              <a:lnSpc>
                <a:spcPct val="150000"/>
              </a:lnSpc>
              <a:spcBef>
                <a:spcPct val="0"/>
              </a:spcBef>
              <a:buAutoNum type="arabicPeriod" startAt="3"/>
              <a:tabLst>
                <a:tab pos="57150" algn="l"/>
              </a:tabLst>
            </a:pPr>
            <a:r>
              <a:rPr lang="tr" sz="1600" b="1" i="0" u="none" strike="noStrike">
                <a:solidFill>
                  <a:srgbClr val="F79646"/>
                </a:solidFill>
                <a:highlight>
                  <a:srgbClr val="000000">
                    <a:alpha val="0"/>
                  </a:srgbClr>
                </a:highlight>
                <a:latin typeface="Source Sans Pro" charset="0"/>
                <a:ea typeface="Source Sans Pro" charset="0"/>
              </a:rPr>
              <a:t>Ekonomik Kırılganlık</a:t>
            </a:r>
            <a:r>
              <a:rPr lang="tr" sz="1600" b="1" i="0" u="none" strike="noStrike">
                <a:solidFill>
                  <a:srgbClr val="000000"/>
                </a:solidFill>
                <a:highlight>
                  <a:srgbClr val="000000">
                    <a:alpha val="0"/>
                  </a:srgbClr>
                </a:highlight>
                <a:latin typeface="Source Sans Pro" charset="0"/>
                <a:ea typeface="Source Sans Pro" charset="0"/>
              </a:rPr>
              <a:t>:</a:t>
            </a:r>
            <a:r>
              <a:rPr lang="tr" sz="1600" b="0" i="0" u="none" strike="noStrike">
                <a:solidFill>
                  <a:srgbClr val="000000"/>
                </a:solidFill>
                <a:latin typeface="Source Sans Pro" charset="0"/>
                <a:ea typeface="Source Sans Pro" charset="0"/>
              </a:rPr>
              <a:t> Kırılganlık düzeyi büyük ölçüde bireylerin, toplulukların ve ulusların ekonomik durumuna bağlıdır.</a:t>
            </a:r>
          </a:p>
          <a:p>
            <a:pPr marL="0" indent="0" rtl="0">
              <a:lnSpc>
                <a:spcPct val="150000"/>
              </a:lnSpc>
              <a:spcBef>
                <a:spcPct val="0"/>
              </a:spcBef>
              <a:tabLst>
                <a:tab pos="57150" algn="l"/>
              </a:tabLst>
            </a:pPr>
            <a:r>
              <a:rPr lang="tr" sz="1600" b="0" i="0" u="none" strike="noStrike">
                <a:solidFill>
                  <a:srgbClr val="000000"/>
                </a:solidFill>
                <a:latin typeface="Source Sans Pro" charset="0"/>
                <a:ea typeface="Source Sans Pro" charset="0"/>
              </a:rPr>
              <a:t>Yoksullar genellikle felaketlere karşı daha kırılgandırlar. Bunun nedeni sağlam yapılar inşa edecek kaynaklardan yoksun olmalarıdır. Kendilerini felaketlerden olumsuz şekilde etkilenmekten korumak için de başka mühendislik tedbirlerine başvururlar. </a:t>
            </a:r>
          </a:p>
          <a:p>
            <a:pPr marL="0" indent="0" rtl="0">
              <a:lnSpc>
                <a:spcPct val="150000"/>
              </a:lnSpc>
              <a:spcBef>
                <a:spcPct val="0"/>
              </a:spcBef>
              <a:tabLst>
                <a:tab pos="57150" algn="l"/>
              </a:tabLst>
            </a:pPr>
            <a:r>
              <a:rPr lang="tr" sz="1600" b="1" i="0" u="none" strike="noStrike">
                <a:solidFill>
                  <a:srgbClr val="000000"/>
                </a:solidFill>
                <a:latin typeface="Source Sans Pro" charset="0"/>
                <a:ea typeface="Source Sans Pro" charset="0"/>
              </a:rPr>
              <a:t>Örnek: Yoksul aileler, daha güvenli (daha pahalı) bölgelerde yaşamayı karşılayamadıkları için gecekondu yerleşimlerinde yaşayabilirler.</a:t>
            </a:r>
          </a:p>
          <a:p>
            <a:pPr marL="0" indent="0">
              <a:lnSpc>
                <a:spcPct val="150000"/>
              </a:lnSpc>
              <a:spcBef>
                <a:spcPct val="0"/>
              </a:spcBef>
              <a:tabLst>
                <a:tab pos="57150" algn="l"/>
              </a:tabLst>
            </a:pPr>
            <a:endParaRPr lang="en-US" sz="1600">
              <a:solidFill>
                <a:schemeClr val="dk1"/>
              </a:solidFill>
              <a:latin typeface="Source Sans Pro" panose="020B0503030403020204" pitchFamily="34" charset="0"/>
              <a:ea typeface="Source Sans Pro" panose="020B0503030403020204" pitchFamily="34" charset="0"/>
            </a:endParaRPr>
          </a:p>
          <a:p>
            <a:pPr indent="-342900" rtl="0">
              <a:lnSpc>
                <a:spcPct val="150000"/>
              </a:lnSpc>
              <a:spcBef>
                <a:spcPct val="0"/>
              </a:spcBef>
              <a:buFont typeface="+mj-lt"/>
              <a:buAutoNum type="arabicPeriod" startAt="4"/>
              <a:tabLst>
                <a:tab pos="57150" algn="l"/>
              </a:tabLst>
            </a:pPr>
            <a:r>
              <a:rPr lang="tr" sz="1600" b="1" i="0" u="none" strike="noStrike">
                <a:solidFill>
                  <a:srgbClr val="F79646"/>
                </a:solidFill>
                <a:highlight>
                  <a:srgbClr val="000000">
                    <a:alpha val="0"/>
                  </a:srgbClr>
                </a:highlight>
                <a:latin typeface="Source Sans Pro" charset="0"/>
                <a:ea typeface="Source Sans Pro" charset="0"/>
              </a:rPr>
              <a:t>Çevresel Kırılganlık:</a:t>
            </a:r>
            <a:r>
              <a:rPr lang="tr" sz="1600" b="0" i="0" u="none" strike="noStrike">
                <a:solidFill>
                  <a:srgbClr val="000000"/>
                </a:solidFill>
                <a:latin typeface="Source Sans Pro" charset="0"/>
                <a:ea typeface="Source Sans Pro" charset="0"/>
              </a:rPr>
              <a:t> Doğal kaynakların tükenmesi ve kaynakların bozulması, çevresel kırılganlığın temel unsurlarıdır.</a:t>
            </a:r>
          </a:p>
          <a:p>
            <a:pPr marL="0" indent="0" rtl="0">
              <a:lnSpc>
                <a:spcPct val="150000"/>
              </a:lnSpc>
              <a:spcBef>
                <a:spcPct val="0"/>
              </a:spcBef>
            </a:pPr>
            <a:r>
              <a:rPr lang="tr" sz="1600" b="1" i="0" u="none" strike="noStrike">
                <a:solidFill>
                  <a:srgbClr val="000000"/>
                </a:solidFill>
                <a:latin typeface="Source Sans Pro" charset="0"/>
                <a:ea typeface="Source Sans Pro" charset="0"/>
              </a:rPr>
              <a:t>Örnek: Sulak alanlar; deniz suyundan kaynaklanan artan tuzluluğa ve tarımsal kimyasallar, aşınmış topraklar vb. içeren yağmur suyu akışından kaynaklanan kirliliğe hassasiyet gösterir.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27</a:t>
            </a:r>
            <a:endParaRPr lang="ca-ES"/>
          </a:p>
        </p:txBody>
      </p:sp>
      <p:sp>
        <p:nvSpPr>
          <p:cNvPr id="7" name="Google Shape;192;p8"/>
          <p:cNvSpPr txBox="1"/>
          <p:nvPr/>
        </p:nvSpPr>
        <p:spPr>
          <a:xfrm>
            <a:off x="314069" y="854797"/>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Kırılganlık Türleri (Devamı..)</a:t>
            </a:r>
          </a:p>
        </p:txBody>
      </p:sp>
      <p:cxnSp>
        <p:nvCxnSpPr>
          <p:cNvPr id="8" name="Google Shape;193;p8"/>
          <p:cNvCxnSpPr/>
          <p:nvPr/>
        </p:nvCxnSpPr>
        <p:spPr>
          <a:xfrm>
            <a:off x="314069" y="1295907"/>
            <a:ext cx="8053554" cy="0"/>
          </a:xfrm>
          <a:prstGeom prst="straightConnector1">
            <a:avLst/>
          </a:prstGeom>
          <a:noFill/>
          <a:ln w="2857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35309728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511D-6124-400B-8004-FDE7F6264A0A}"/>
              </a:ext>
            </a:extLst>
          </p:cNvPr>
          <p:cNvSpPr>
            <a:spLocks noGrp="1"/>
          </p:cNvSpPr>
          <p:nvPr>
            <p:ph type="title"/>
          </p:nvPr>
        </p:nvSpPr>
        <p:spPr/>
        <p:txBody>
          <a:bodyPr>
            <a:noAutofit/>
          </a:bodyPr>
          <a:lstStyle/>
          <a:p>
            <a:pPr rtl="0"/>
            <a:r>
              <a:rPr lang="tr" sz="1800" b="1" i="0" u="none" strike="noStrike">
                <a:latin typeface="Source Sans Pro" charset="0"/>
              </a:rPr>
              <a:t>Gündem</a:t>
            </a:r>
            <a:endParaRPr lang="en-GB"/>
          </a:p>
        </p:txBody>
      </p:sp>
      <p:sp>
        <p:nvSpPr>
          <p:cNvPr id="4" name="Slide Number Placeholder 3">
            <a:extLst>
              <a:ext uri="{FF2B5EF4-FFF2-40B4-BE49-F238E27FC236}">
                <a16:creationId xmlns:a16="http://schemas.microsoft.com/office/drawing/2014/main" id="{C17088C1-3683-4F09-A570-DBE3080C0A39}"/>
              </a:ext>
            </a:extLst>
          </p:cNvPr>
          <p:cNvSpPr>
            <a:spLocks noGrp="1"/>
          </p:cNvSpPr>
          <p:nvPr>
            <p:ph type="sldNum" sz="quarter" idx="12"/>
          </p:nvPr>
        </p:nvSpPr>
        <p:spPr/>
        <p:txBody>
          <a:bodyPr>
            <a:noAutofit/>
          </a:bodyPr>
          <a:lstStyle/>
          <a:p>
            <a:pPr rtl="0"/>
            <a:r>
              <a:rPr lang="tr" sz="1800" b="0" i="0" u="none" strike="noStrike" noProof="0">
                <a:latin typeface="Calibri"/>
              </a:rPr>
              <a:t>28</a:t>
            </a:r>
            <a:endParaRPr lang="ca-ES" noProof="0"/>
          </a:p>
        </p:txBody>
      </p:sp>
      <p:graphicFrame>
        <p:nvGraphicFramePr>
          <p:cNvPr id="12" name="Taula 11"/>
          <p:cNvGraphicFramePr>
            <a:graphicFrameLocks noGrp="1"/>
          </p:cNvGraphicFramePr>
          <p:nvPr>
            <p:extLst>
              <p:ext uri="{D42A27DB-BD31-4B8C-83A1-F6EECF244321}">
                <p14:modId xmlns:p14="http://schemas.microsoft.com/office/powerpoint/2010/main" val="772261463"/>
              </p:ext>
            </p:extLst>
          </p:nvPr>
        </p:nvGraphicFramePr>
        <p:xfrm>
          <a:off x="454699" y="1434624"/>
          <a:ext cx="8298776" cy="4440873"/>
        </p:xfrm>
        <a:graphic>
          <a:graphicData uri="http://schemas.openxmlformats.org/drawingml/2006/table">
            <a:tbl>
              <a:tblPr firstRow="1" firstCol="1" bandRow="1">
                <a:tableStyleId>{5C22544A-7EE6-4342-B048-85BDC9FD1C3A}</a:tableStyleId>
              </a:tblPr>
              <a:tblGrid>
                <a:gridCol w="1377650">
                  <a:extLst>
                    <a:ext uri="{9D8B030D-6E8A-4147-A177-3AD203B41FA5}">
                      <a16:colId xmlns:a16="http://schemas.microsoft.com/office/drawing/2014/main" val="468044428"/>
                    </a:ext>
                  </a:extLst>
                </a:gridCol>
                <a:gridCol w="6921126">
                  <a:extLst>
                    <a:ext uri="{9D8B030D-6E8A-4147-A177-3AD203B41FA5}">
                      <a16:colId xmlns:a16="http://schemas.microsoft.com/office/drawing/2014/main" val="4177223117"/>
                    </a:ext>
                  </a:extLst>
                </a:gridCol>
              </a:tblGrid>
              <a:tr h="213995">
                <a:tc>
                  <a:txBody>
                    <a:bodyPr/>
                    <a:lstStyle/>
                    <a:p>
                      <a:pPr marL="182880" algn="ctr" rtl="0">
                        <a:lnSpc>
                          <a:spcPct val="115000"/>
                        </a:lnSpc>
                        <a:spcBef>
                          <a:spcPts val="600"/>
                        </a:spcBef>
                        <a:spcAft>
                          <a:spcPct val="0"/>
                        </a:spcAft>
                      </a:pPr>
                      <a:r>
                        <a:rPr lang="tr" sz="1400" b="1" i="0" u="none" strike="noStrike">
                          <a:latin typeface="Calibri"/>
                        </a:rPr>
                        <a:t>Saat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rtl="0">
                        <a:lnSpc>
                          <a:spcPct val="115000"/>
                        </a:lnSpc>
                        <a:spcBef>
                          <a:spcPts val="600"/>
                        </a:spcBef>
                        <a:spcAft>
                          <a:spcPct val="0"/>
                        </a:spcAft>
                      </a:pPr>
                      <a:r>
                        <a:rPr lang="tr" sz="1400" b="1" i="0" u="none" strike="noStrike">
                          <a:latin typeface="Calibri"/>
                        </a:rPr>
                        <a:t>Başlık/Faaliyet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0193192"/>
                  </a:ext>
                </a:extLst>
              </a:tr>
              <a:tr h="323850">
                <a:tc>
                  <a:txBody>
                    <a:bodyPr/>
                    <a:lstStyle/>
                    <a:p>
                      <a:pPr marL="0" algn="ctr" defTabSz="914400" rtl="0" eaLnBrk="1" fontAlgn="ctr" latinLnBrk="0" hangingPunct="1">
                        <a:lnSpc>
                          <a:spcPct val="115000"/>
                        </a:lnSpc>
                        <a:spcBef>
                          <a:spcPct val="0"/>
                        </a:spcBef>
                        <a:spcAft>
                          <a:spcPct val="0"/>
                        </a:spcAft>
                      </a:pPr>
                      <a:r>
                        <a:rPr lang="tr" sz="1400" b="1" i="0" u="none" strike="noStrike" kern="1200">
                          <a:solidFill>
                            <a:srgbClr val="FFFFFF"/>
                          </a:solidFill>
                          <a:latin typeface="Calibri"/>
                          <a:ea typeface="+mn-ea"/>
                          <a:cs typeface="+mn-cs"/>
                        </a:rPr>
                        <a:t>09:30-10:00</a:t>
                      </a:r>
                      <a:endParaRPr lang="es-ES" sz="1400" b="1" kern="1200">
                        <a:solidFill>
                          <a:schemeClr val="lt1"/>
                        </a:solidFill>
                        <a:effectLst/>
                        <a:latin typeface="+mn-lt"/>
                        <a:ea typeface="+mn-ea"/>
                        <a:cs typeface="+mn-cs"/>
                      </a:endParaRPr>
                    </a:p>
                  </a:txBody>
                  <a:tcPr marL="68580" marR="68580" marT="0" marB="0" anchor="ctr"/>
                </a:tc>
                <a:tc>
                  <a:txBody>
                    <a:bodyPr/>
                    <a:lstStyle/>
                    <a:p>
                      <a:pPr marL="0" algn="l" defTabSz="914400" rtl="0" eaLnBrk="1" fontAlgn="ctr" latinLnBrk="0" hangingPunct="1">
                        <a:lnSpc>
                          <a:spcPct val="115000"/>
                        </a:lnSpc>
                        <a:spcBef>
                          <a:spcPct val="0"/>
                        </a:spcBef>
                        <a:spcAft>
                          <a:spcPct val="0"/>
                        </a:spcAft>
                      </a:pPr>
                      <a:r>
                        <a:rPr lang="tr" sz="1000" b="0" i="0" u="none" strike="noStrike" kern="1200">
                          <a:solidFill>
                            <a:srgbClr val="000000"/>
                          </a:solidFill>
                          <a:latin typeface="Calibri"/>
                          <a:ea typeface="+mn-ea"/>
                          <a:cs typeface="+mn-cs"/>
                        </a:rPr>
                        <a:t>Varış ve Kayıt</a:t>
                      </a:r>
                      <a:endParaRPr lang="es-ES" sz="1000" b="0" i="0" u="none" strike="noStrike" kern="1200">
                        <a:solidFill>
                          <a:srgbClr val="000000"/>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465268718"/>
                  </a:ext>
                </a:extLst>
              </a:tr>
              <a:tr h="323850">
                <a:tc>
                  <a:txBody>
                    <a:bodyPr/>
                    <a:lstStyle/>
                    <a:p>
                      <a:pPr marL="182880" algn="l" rtl="0">
                        <a:lnSpc>
                          <a:spcPct val="115000"/>
                        </a:lnSpc>
                        <a:spcBef>
                          <a:spcPts val="600"/>
                        </a:spcBef>
                        <a:spcAft>
                          <a:spcPct val="0"/>
                        </a:spcAft>
                      </a:pPr>
                      <a:r>
                        <a:rPr lang="tr" sz="1400" b="1" i="0" u="none" strike="noStrike" kern="1200">
                          <a:solidFill>
                            <a:srgbClr val="FFFFFF"/>
                          </a:solidFill>
                          <a:latin typeface="Calibri"/>
                          <a:ea typeface="+mn-ea"/>
                          <a:cs typeface="+mn-cs"/>
                        </a:rPr>
                        <a:t>10:00-10:05</a:t>
                      </a:r>
                      <a:endParaRPr lang="es-ES" sz="1400" b="1" kern="1200">
                        <a:solidFill>
                          <a:schemeClr val="lt1"/>
                        </a:solidFill>
                        <a:effectLst/>
                        <a:latin typeface="+mn-lt"/>
                        <a:ea typeface="+mn-ea"/>
                        <a:cs typeface="+mn-cs"/>
                      </a:endParaRPr>
                    </a:p>
                  </a:txBody>
                  <a:tcPr marL="68580" marR="68580" marT="0" marB="0" anchor="ctr">
                    <a:solidFill>
                      <a:schemeClr val="accent1"/>
                    </a:solidFill>
                  </a:tcPr>
                </a:tc>
                <a:tc>
                  <a:txBody>
                    <a:bodyPr/>
                    <a:lstStyle/>
                    <a:p>
                      <a:pPr marL="0" rtl="0">
                        <a:lnSpc>
                          <a:spcPct val="115000"/>
                        </a:lnSpc>
                        <a:spcBef>
                          <a:spcPts val="600"/>
                        </a:spcBef>
                        <a:spcAft>
                          <a:spcPct val="0"/>
                        </a:spcAft>
                      </a:pPr>
                      <a:r>
                        <a:rPr lang="tr" sz="1000" b="0" i="0" u="none" strike="noStrike" kern="1200">
                          <a:solidFill>
                            <a:srgbClr val="000000"/>
                          </a:solidFill>
                          <a:latin typeface="Calibri"/>
                          <a:ea typeface="+mn-ea"/>
                          <a:cs typeface="+mn-cs"/>
                        </a:rPr>
                        <a:t>Eğitim Gündeminin Tanıtılması</a:t>
                      </a:r>
                      <a:endParaRPr lang="es-ES" sz="1000" b="0" i="0" u="none" strike="noStrike" kern="1200">
                        <a:solidFill>
                          <a:srgbClr val="000000"/>
                        </a:solidFill>
                        <a:effectLst/>
                        <a:latin typeface="Calibri" panose="020F0502020204030204" pitchFamily="34" charset="0"/>
                        <a:ea typeface="+mn-ea"/>
                        <a:cs typeface="+mn-cs"/>
                      </a:endParaRPr>
                    </a:p>
                  </a:txBody>
                  <a:tcPr marL="68580" marR="68580" marT="0" marB="0" anchor="ctr">
                    <a:solidFill>
                      <a:srgbClr val="E9EDF4"/>
                    </a:solidFill>
                  </a:tcPr>
                </a:tc>
                <a:extLst>
                  <a:ext uri="{0D108BD9-81ED-4DB2-BD59-A6C34878D82A}">
                    <a16:rowId xmlns:a16="http://schemas.microsoft.com/office/drawing/2014/main" val="398195845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10:05-10:35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Dirençliliğin Tanıtılması</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358136126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10:35-11:00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600" b="1" i="0" u="none" strike="noStrike">
                          <a:solidFill>
                            <a:srgbClr val="000000"/>
                          </a:solidFill>
                          <a:latin typeface="Calibri"/>
                          <a:ea typeface="Calibri"/>
                          <a:cs typeface="Source Sans Pro" charset="0"/>
                        </a:rPr>
                        <a:t>Risk ve Belirsizlik</a:t>
                      </a:r>
                      <a:endParaRPr lang="es-ES" sz="1400" b="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122467091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11.00-11:15</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29398602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11:15-11:40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600" b="1" i="0" u="none" strike="noStrike">
                          <a:solidFill>
                            <a:srgbClr val="000000"/>
                          </a:solidFill>
                          <a:latin typeface="Calibri"/>
                          <a:ea typeface="Calibri"/>
                          <a:cs typeface="Source Sans Pro" charset="0"/>
                        </a:rPr>
                        <a:t>Ulaşımda Risk Değerlendirme Örnekleri</a:t>
                      </a:r>
                      <a:endParaRPr lang="es-ES" sz="1400" b="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15912385"/>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11:40-12:30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Ulaşım Sistemlerinde Direnç (Temel Kavramlar ve Örnekler)</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39736086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12:30-13:30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Öğle Yemeği</a:t>
                      </a:r>
                      <a:endParaRPr lang="es-ES">
                        <a:effectLst/>
                      </a:endParaRPr>
                    </a:p>
                  </a:txBody>
                  <a:tcPr marL="73025" marR="73025" anchor="ctr"/>
                </a:tc>
                <a:extLst>
                  <a:ext uri="{0D108BD9-81ED-4DB2-BD59-A6C34878D82A}">
                    <a16:rowId xmlns:a16="http://schemas.microsoft.com/office/drawing/2014/main" val="32906208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13:30-14:00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Şehirlerde Direnç (Temel Kavramlar ve Örnekler)</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642214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14:00-14:45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Akıllı Şehir Kavramları, Eğilimleri, Yenilikleri ve Örnekleri</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88424661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14:45-15:00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156987033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15:00-15:50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0000"/>
                          </a:solidFill>
                          <a:latin typeface="Calibri"/>
                        </a:rPr>
                        <a:t>Risk ve Direnç Değerlendirme Alıştırması</a:t>
                      </a:r>
                      <a:endParaRPr lang="es-ES">
                        <a:effectLst/>
                      </a:endParaRPr>
                    </a:p>
                  </a:txBody>
                  <a:tcPr marL="73025" marR="73025" anchor="ctr"/>
                </a:tc>
                <a:extLst>
                  <a:ext uri="{0D108BD9-81ED-4DB2-BD59-A6C34878D82A}">
                    <a16:rowId xmlns:a16="http://schemas.microsoft.com/office/drawing/2014/main" val="39400670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15:50-16:00</a:t>
                      </a:r>
                      <a:endParaRPr lang="es-ES" sz="1400" b="1" kern="1200">
                        <a:solidFill>
                          <a:schemeClr val="lt1"/>
                        </a:solidFill>
                        <a:effectLst/>
                        <a:latin typeface="+mn-lt"/>
                        <a:ea typeface="+mn-ea"/>
                        <a:cs typeface="+mn-cs"/>
                      </a:endParaRPr>
                    </a:p>
                  </a:txBody>
                  <a:tcPr marL="68580" marR="68580" marT="0" marB="0" anchor="ctr"/>
                </a:tc>
                <a:tc>
                  <a:txBody>
                    <a:bodyPr/>
                    <a:lstStyle/>
                    <a:p>
                      <a:pPr rtl="0" fontAlgn="ctr">
                        <a:spcBef>
                          <a:spcPct val="0"/>
                        </a:spcBef>
                        <a:spcAft>
                          <a:spcPct val="0"/>
                        </a:spcAft>
                      </a:pPr>
                      <a:r>
                        <a:rPr lang="tr" sz="1000" b="0" i="0" u="none" strike="noStrike" dirty="0">
                          <a:solidFill>
                            <a:srgbClr val="000000"/>
                          </a:solidFill>
                          <a:latin typeface="Calibri"/>
                        </a:rPr>
                        <a:t>Sorular ve Kapanış Konuşmaları</a:t>
                      </a:r>
                      <a:endParaRPr lang="es-ES" dirty="0">
                        <a:effectLst/>
                      </a:endParaRPr>
                    </a:p>
                  </a:txBody>
                  <a:tcPr marL="73025" marR="73025" anchor="ctr"/>
                </a:tc>
                <a:extLst>
                  <a:ext uri="{0D108BD9-81ED-4DB2-BD59-A6C34878D82A}">
                    <a16:rowId xmlns:a16="http://schemas.microsoft.com/office/drawing/2014/main" val="1358072520"/>
                  </a:ext>
                </a:extLst>
              </a:tr>
            </a:tbl>
          </a:graphicData>
        </a:graphic>
      </p:graphicFrame>
      <p:sp>
        <p:nvSpPr>
          <p:cNvPr id="3" name="Rectangle 2"/>
          <p:cNvSpPr/>
          <p:nvPr/>
        </p:nvSpPr>
        <p:spPr>
          <a:xfrm>
            <a:off x="454699" y="2641600"/>
            <a:ext cx="8298776" cy="942675"/>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259180843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57201" y="1028700"/>
            <a:ext cx="5085183" cy="1443912"/>
          </a:xfrm>
        </p:spPr>
        <p:txBody>
          <a:bodyPr>
            <a:noAutofit/>
          </a:bodyPr>
          <a:lstStyle/>
          <a:p>
            <a:pPr marL="0" indent="0" rtl="0">
              <a:buNone/>
            </a:pPr>
            <a:r>
              <a:rPr lang="tr" sz="2800" b="1" i="0" u="none" strike="noStrike">
                <a:latin typeface="Source Sans Pro" charset="0"/>
              </a:rPr>
              <a:t>Risk ve Belirsizlik</a:t>
            </a:r>
          </a:p>
        </p:txBody>
      </p:sp>
      <p:sp>
        <p:nvSpPr>
          <p:cNvPr id="3" name="Contenidor de contingut 2"/>
          <p:cNvSpPr>
            <a:spLocks noGrp="1"/>
          </p:cNvSpPr>
          <p:nvPr>
            <p:ph idx="1"/>
          </p:nvPr>
        </p:nvSpPr>
        <p:spPr/>
        <p:txBody>
          <a:bodyPr>
            <a:noAutofit/>
          </a:bodyPr>
          <a:lstStyle/>
          <a:p>
            <a:pPr marL="171450"/>
            <a:endParaRPr lang="es-ES" b="1"/>
          </a:p>
        </p:txBody>
      </p:sp>
      <p:sp>
        <p:nvSpPr>
          <p:cNvPr id="4" name="Contenidor de text 3"/>
          <p:cNvSpPr>
            <a:spLocks noGrp="1"/>
          </p:cNvSpPr>
          <p:nvPr>
            <p:ph type="body" sz="quarter" idx="13"/>
          </p:nvPr>
        </p:nvSpPr>
        <p:spPr/>
        <p:txBody>
          <a:bodyPr>
            <a:noAutofit/>
          </a:bodyPr>
          <a:lstStyle/>
          <a:p>
            <a:endParaRPr lang="es-ES"/>
          </a:p>
        </p:txBody>
      </p:sp>
      <p:sp>
        <p:nvSpPr>
          <p:cNvPr id="5" name="Contenidor de número de diapositiva 4"/>
          <p:cNvSpPr>
            <a:spLocks noGrp="1"/>
          </p:cNvSpPr>
          <p:nvPr>
            <p:ph type="sldNum" sz="quarter" idx="12"/>
          </p:nvPr>
        </p:nvSpPr>
        <p:spPr/>
        <p:txBody>
          <a:bodyPr>
            <a:noAutofit/>
          </a:bodyPr>
          <a:lstStyle/>
          <a:p>
            <a:pPr rtl="0"/>
            <a:r>
              <a:rPr lang="tr" sz="1800" b="0" i="0" u="none" strike="noStrike" noProof="0">
                <a:latin typeface="Calibri"/>
              </a:rPr>
              <a:t>29</a:t>
            </a:r>
            <a:endParaRPr lang="ca-ES" noProof="0"/>
          </a:p>
        </p:txBody>
      </p:sp>
    </p:spTree>
    <p:extLst>
      <p:ext uri="{BB962C8B-B14F-4D97-AF65-F5344CB8AC3E}">
        <p14:creationId xmlns:p14="http://schemas.microsoft.com/office/powerpoint/2010/main" val="149684140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511D-6124-400B-8004-FDE7F6264A0A}"/>
              </a:ext>
            </a:extLst>
          </p:cNvPr>
          <p:cNvSpPr>
            <a:spLocks noGrp="1"/>
          </p:cNvSpPr>
          <p:nvPr>
            <p:ph type="title"/>
          </p:nvPr>
        </p:nvSpPr>
        <p:spPr/>
        <p:txBody>
          <a:bodyPr>
            <a:noAutofit/>
          </a:bodyPr>
          <a:lstStyle/>
          <a:p>
            <a:pPr rtl="0"/>
            <a:r>
              <a:rPr lang="tr" sz="1800" b="1" i="0" u="none" strike="noStrike">
                <a:latin typeface="Source Sans Pro" charset="0"/>
              </a:rPr>
              <a:t>Gündem</a:t>
            </a:r>
            <a:endParaRPr lang="en-GB"/>
          </a:p>
        </p:txBody>
      </p:sp>
      <p:sp>
        <p:nvSpPr>
          <p:cNvPr id="4" name="Slide Number Placeholder 3">
            <a:extLst>
              <a:ext uri="{FF2B5EF4-FFF2-40B4-BE49-F238E27FC236}">
                <a16:creationId xmlns:a16="http://schemas.microsoft.com/office/drawing/2014/main" id="{C17088C1-3683-4F09-A570-DBE3080C0A39}"/>
              </a:ext>
            </a:extLst>
          </p:cNvPr>
          <p:cNvSpPr>
            <a:spLocks noGrp="1"/>
          </p:cNvSpPr>
          <p:nvPr>
            <p:ph type="sldNum" sz="quarter" idx="12"/>
          </p:nvPr>
        </p:nvSpPr>
        <p:spPr/>
        <p:txBody>
          <a:bodyPr>
            <a:noAutofit/>
          </a:bodyPr>
          <a:lstStyle/>
          <a:p>
            <a:pPr rtl="0"/>
            <a:r>
              <a:rPr lang="tr" sz="1800" b="0" i="0" u="none" strike="noStrike" noProof="0">
                <a:latin typeface="Calibri"/>
              </a:rPr>
              <a:t>3</a:t>
            </a:r>
            <a:endParaRPr lang="ca-ES" noProof="0"/>
          </a:p>
        </p:txBody>
      </p:sp>
      <p:graphicFrame>
        <p:nvGraphicFramePr>
          <p:cNvPr id="12" name="Taula 11"/>
          <p:cNvGraphicFramePr>
            <a:graphicFrameLocks noGrp="1"/>
          </p:cNvGraphicFramePr>
          <p:nvPr>
            <p:extLst>
              <p:ext uri="{D42A27DB-BD31-4B8C-83A1-F6EECF244321}">
                <p14:modId xmlns:p14="http://schemas.microsoft.com/office/powerpoint/2010/main" val="2536458019"/>
              </p:ext>
            </p:extLst>
          </p:nvPr>
        </p:nvGraphicFramePr>
        <p:xfrm>
          <a:off x="454699" y="1434624"/>
          <a:ext cx="8298776" cy="4440873"/>
        </p:xfrm>
        <a:graphic>
          <a:graphicData uri="http://schemas.openxmlformats.org/drawingml/2006/table">
            <a:tbl>
              <a:tblPr firstRow="1" firstCol="1" bandRow="1">
                <a:tableStyleId>{5C22544A-7EE6-4342-B048-85BDC9FD1C3A}</a:tableStyleId>
              </a:tblPr>
              <a:tblGrid>
                <a:gridCol w="1377650">
                  <a:extLst>
                    <a:ext uri="{9D8B030D-6E8A-4147-A177-3AD203B41FA5}">
                      <a16:colId xmlns:a16="http://schemas.microsoft.com/office/drawing/2014/main" val="468044428"/>
                    </a:ext>
                  </a:extLst>
                </a:gridCol>
                <a:gridCol w="6921126">
                  <a:extLst>
                    <a:ext uri="{9D8B030D-6E8A-4147-A177-3AD203B41FA5}">
                      <a16:colId xmlns:a16="http://schemas.microsoft.com/office/drawing/2014/main" val="4177223117"/>
                    </a:ext>
                  </a:extLst>
                </a:gridCol>
              </a:tblGrid>
              <a:tr h="213995">
                <a:tc>
                  <a:txBody>
                    <a:bodyPr/>
                    <a:lstStyle/>
                    <a:p>
                      <a:pPr marL="182880" algn="ctr" rtl="0">
                        <a:lnSpc>
                          <a:spcPct val="115000"/>
                        </a:lnSpc>
                        <a:spcBef>
                          <a:spcPts val="600"/>
                        </a:spcBef>
                        <a:spcAft>
                          <a:spcPct val="0"/>
                        </a:spcAft>
                      </a:pPr>
                      <a:r>
                        <a:rPr lang="tr" sz="1400" b="1" i="0" u="none" strike="noStrike">
                          <a:latin typeface="Calibri"/>
                        </a:rPr>
                        <a:t>Saat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rtl="0">
                        <a:lnSpc>
                          <a:spcPct val="115000"/>
                        </a:lnSpc>
                        <a:spcBef>
                          <a:spcPts val="600"/>
                        </a:spcBef>
                        <a:spcAft>
                          <a:spcPct val="0"/>
                        </a:spcAft>
                      </a:pPr>
                      <a:r>
                        <a:rPr lang="tr" sz="1400" b="1" i="0" u="none" strike="noStrike">
                          <a:latin typeface="Calibri"/>
                        </a:rPr>
                        <a:t>Başlık/Faaliyet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0193192"/>
                  </a:ext>
                </a:extLst>
              </a:tr>
              <a:tr h="323850">
                <a:tc>
                  <a:txBody>
                    <a:bodyPr/>
                    <a:lstStyle/>
                    <a:p>
                      <a:pPr marL="0" algn="ctr" defTabSz="914400" rtl="0" eaLnBrk="1" fontAlgn="ctr" latinLnBrk="0" hangingPunct="1">
                        <a:lnSpc>
                          <a:spcPct val="115000"/>
                        </a:lnSpc>
                        <a:spcBef>
                          <a:spcPct val="0"/>
                        </a:spcBef>
                        <a:spcAft>
                          <a:spcPct val="0"/>
                        </a:spcAft>
                      </a:pPr>
                      <a:r>
                        <a:rPr lang="tr" sz="1400" b="1" i="0" u="none" strike="noStrike" kern="1200">
                          <a:solidFill>
                            <a:srgbClr val="FFFFFF"/>
                          </a:solidFill>
                          <a:latin typeface="Calibri"/>
                          <a:ea typeface="+mn-ea"/>
                          <a:cs typeface="+mn-cs"/>
                        </a:rPr>
                        <a:t>09:30-10:00</a:t>
                      </a:r>
                      <a:endParaRPr lang="es-ES" sz="1400" b="1" kern="1200">
                        <a:solidFill>
                          <a:schemeClr val="lt1"/>
                        </a:solidFill>
                        <a:effectLst/>
                        <a:latin typeface="+mn-lt"/>
                        <a:ea typeface="+mn-ea"/>
                        <a:cs typeface="+mn-cs"/>
                      </a:endParaRPr>
                    </a:p>
                  </a:txBody>
                  <a:tcPr marL="68580" marR="68580" marT="0" marB="0" anchor="ctr"/>
                </a:tc>
                <a:tc>
                  <a:txBody>
                    <a:bodyPr/>
                    <a:lstStyle/>
                    <a:p>
                      <a:pPr marL="0" algn="l" defTabSz="914400" rtl="0" eaLnBrk="1" fontAlgn="ctr" latinLnBrk="0" hangingPunct="1">
                        <a:lnSpc>
                          <a:spcPct val="115000"/>
                        </a:lnSpc>
                        <a:spcBef>
                          <a:spcPct val="0"/>
                        </a:spcBef>
                        <a:spcAft>
                          <a:spcPct val="0"/>
                        </a:spcAft>
                      </a:pPr>
                      <a:r>
                        <a:rPr lang="tr" sz="1000" b="0" i="0" u="none" strike="noStrike" kern="1200">
                          <a:solidFill>
                            <a:srgbClr val="000000"/>
                          </a:solidFill>
                          <a:latin typeface="Calibri"/>
                          <a:ea typeface="+mn-ea"/>
                          <a:cs typeface="+mn-cs"/>
                        </a:rPr>
                        <a:t>Varış ve Kayıt</a:t>
                      </a:r>
                      <a:endParaRPr lang="es-ES" sz="1000" b="0" i="0" u="none" strike="noStrike" kern="1200">
                        <a:solidFill>
                          <a:srgbClr val="000000"/>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465268718"/>
                  </a:ext>
                </a:extLst>
              </a:tr>
              <a:tr h="323850">
                <a:tc>
                  <a:txBody>
                    <a:bodyPr/>
                    <a:lstStyle/>
                    <a:p>
                      <a:pPr marL="182880" algn="l" rtl="0">
                        <a:lnSpc>
                          <a:spcPct val="115000"/>
                        </a:lnSpc>
                        <a:spcBef>
                          <a:spcPts val="600"/>
                        </a:spcBef>
                        <a:spcAft>
                          <a:spcPct val="0"/>
                        </a:spcAft>
                      </a:pPr>
                      <a:r>
                        <a:rPr lang="tr" sz="1400" b="1" i="0" u="none" strike="noStrike" kern="1200">
                          <a:solidFill>
                            <a:srgbClr val="FFFFFF"/>
                          </a:solidFill>
                          <a:latin typeface="Calibri"/>
                          <a:ea typeface="+mn-ea"/>
                          <a:cs typeface="+mn-cs"/>
                        </a:rPr>
                        <a:t>10:00-10:05</a:t>
                      </a:r>
                      <a:endParaRPr lang="es-ES" sz="1400" b="1" kern="1200">
                        <a:solidFill>
                          <a:schemeClr val="lt1"/>
                        </a:solidFill>
                        <a:effectLst/>
                        <a:latin typeface="+mn-lt"/>
                        <a:ea typeface="+mn-ea"/>
                        <a:cs typeface="+mn-cs"/>
                      </a:endParaRPr>
                    </a:p>
                  </a:txBody>
                  <a:tcPr marL="68580" marR="68580" marT="0" marB="0" anchor="ctr">
                    <a:solidFill>
                      <a:schemeClr val="accent1"/>
                    </a:solidFill>
                  </a:tcPr>
                </a:tc>
                <a:tc>
                  <a:txBody>
                    <a:bodyPr/>
                    <a:lstStyle/>
                    <a:p>
                      <a:pPr marL="0" rtl="0">
                        <a:lnSpc>
                          <a:spcPct val="115000"/>
                        </a:lnSpc>
                        <a:spcBef>
                          <a:spcPts val="600"/>
                        </a:spcBef>
                        <a:spcAft>
                          <a:spcPct val="0"/>
                        </a:spcAft>
                      </a:pPr>
                      <a:r>
                        <a:rPr lang="tr" sz="1400" b="1" i="0" u="none" strike="noStrike" kern="1200">
                          <a:solidFill>
                            <a:srgbClr val="000000"/>
                          </a:solidFill>
                          <a:latin typeface="Calibri"/>
                          <a:ea typeface="+mn-ea"/>
                          <a:cs typeface="+mn-cs"/>
                        </a:rPr>
                        <a:t>Eğitim Gündeminin Tanıtılması</a:t>
                      </a:r>
                      <a:endParaRPr lang="es-ES" sz="1400" b="1" i="0" u="none" strike="noStrike" kern="1200">
                        <a:solidFill>
                          <a:srgbClr val="000000"/>
                        </a:solidFill>
                        <a:effectLst/>
                        <a:latin typeface="Calibri" panose="020F0502020204030204" pitchFamily="34" charset="0"/>
                        <a:ea typeface="+mn-ea"/>
                        <a:cs typeface="+mn-cs"/>
                      </a:endParaRPr>
                    </a:p>
                  </a:txBody>
                  <a:tcPr marL="68580" marR="68580" marT="0" marB="0" anchor="ctr">
                    <a:solidFill>
                      <a:srgbClr val="E9EDF4"/>
                    </a:solidFill>
                  </a:tcPr>
                </a:tc>
                <a:extLst>
                  <a:ext uri="{0D108BD9-81ED-4DB2-BD59-A6C34878D82A}">
                    <a16:rowId xmlns:a16="http://schemas.microsoft.com/office/drawing/2014/main" val="398195845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10:05-10:35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Dirençliliğin Tanıtılması</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358136126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10:35-11:00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Risk ve Belirsizlik</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122467091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11.00-11:15</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29398602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11:15-11:40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Ulaşımda Risk Değerlendirme Örnekleri</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15912385"/>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11:40-12:30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Ulaşım Sistemlerinde Direnç (Temel Kavramlar ve Örnekler)</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39736086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12:30-13:30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Öğle Yemeği</a:t>
                      </a:r>
                      <a:endParaRPr lang="es-ES">
                        <a:effectLst/>
                      </a:endParaRPr>
                    </a:p>
                  </a:txBody>
                  <a:tcPr marL="73025" marR="73025" anchor="ctr"/>
                </a:tc>
                <a:extLst>
                  <a:ext uri="{0D108BD9-81ED-4DB2-BD59-A6C34878D82A}">
                    <a16:rowId xmlns:a16="http://schemas.microsoft.com/office/drawing/2014/main" val="32906208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13:30-14:00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Şehirlerde Direnç (Temel Kavramlar ve Örnekler)</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642214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14:00-14:45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Akıllı Şehir Kavramları, Eğilimleri, Yenilikleri ve Örnekleri</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88424661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14:45-15:00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156987033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15:00-15:50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0000"/>
                          </a:solidFill>
                          <a:latin typeface="Calibri"/>
                        </a:rPr>
                        <a:t>Risk ve Direnç Değerlendirme Alıştırması</a:t>
                      </a:r>
                      <a:endParaRPr lang="es-ES">
                        <a:effectLst/>
                      </a:endParaRPr>
                    </a:p>
                  </a:txBody>
                  <a:tcPr marL="73025" marR="73025" anchor="ctr"/>
                </a:tc>
                <a:extLst>
                  <a:ext uri="{0D108BD9-81ED-4DB2-BD59-A6C34878D82A}">
                    <a16:rowId xmlns:a16="http://schemas.microsoft.com/office/drawing/2014/main" val="39400670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15:50-16:00</a:t>
                      </a:r>
                      <a:endParaRPr lang="es-ES" sz="1400" b="1" kern="1200">
                        <a:solidFill>
                          <a:schemeClr val="lt1"/>
                        </a:solidFill>
                        <a:effectLst/>
                        <a:latin typeface="+mn-lt"/>
                        <a:ea typeface="+mn-ea"/>
                        <a:cs typeface="+mn-cs"/>
                      </a:endParaRPr>
                    </a:p>
                  </a:txBody>
                  <a:tcPr marL="68580" marR="68580" marT="0" marB="0" anchor="ctr"/>
                </a:tc>
                <a:tc>
                  <a:txBody>
                    <a:bodyPr/>
                    <a:lstStyle/>
                    <a:p>
                      <a:pPr rtl="0" fontAlgn="ctr">
                        <a:spcBef>
                          <a:spcPct val="0"/>
                        </a:spcBef>
                        <a:spcAft>
                          <a:spcPct val="0"/>
                        </a:spcAft>
                      </a:pPr>
                      <a:r>
                        <a:rPr lang="tr" sz="1000" b="0" i="0" u="none" strike="noStrike" dirty="0">
                          <a:solidFill>
                            <a:srgbClr val="000000"/>
                          </a:solidFill>
                          <a:latin typeface="Calibri"/>
                        </a:rPr>
                        <a:t>Sorular ve Kapanış Konuşmaları</a:t>
                      </a:r>
                      <a:endParaRPr lang="es-ES" dirty="0">
                        <a:effectLst/>
                      </a:endParaRPr>
                    </a:p>
                  </a:txBody>
                  <a:tcPr marL="73025" marR="73025" anchor="ctr"/>
                </a:tc>
                <a:extLst>
                  <a:ext uri="{0D108BD9-81ED-4DB2-BD59-A6C34878D82A}">
                    <a16:rowId xmlns:a16="http://schemas.microsoft.com/office/drawing/2014/main" val="1358072520"/>
                  </a:ext>
                </a:extLst>
              </a:tr>
            </a:tbl>
          </a:graphicData>
        </a:graphic>
      </p:graphicFrame>
      <p:sp>
        <p:nvSpPr>
          <p:cNvPr id="3" name="Rectangle 2"/>
          <p:cNvSpPr/>
          <p:nvPr/>
        </p:nvSpPr>
        <p:spPr>
          <a:xfrm>
            <a:off x="454699" y="2006600"/>
            <a:ext cx="8298776" cy="31055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103581327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2"/>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r>
              <a:rPr lang="tr" sz="1000" b="0" i="0" u="none" strike="noStrike">
                <a:solidFill>
                  <a:srgbClr val="000000"/>
                </a:solidFill>
                <a:latin typeface="Arial"/>
                <a:ea typeface="Arial"/>
                <a:cs typeface="Arial"/>
                <a:sym typeface="Arial"/>
              </a:rPr>
              <a:t>2</a:t>
            </a:r>
            <a:endParaRPr sz="1000">
              <a:solidFill>
                <a:schemeClr val="dk1"/>
              </a:solidFill>
              <a:latin typeface="Arial"/>
              <a:ea typeface="Arial"/>
              <a:cs typeface="Arial"/>
              <a:sym typeface="Arial"/>
            </a:endParaRPr>
          </a:p>
        </p:txBody>
      </p:sp>
      <p:sp>
        <p:nvSpPr>
          <p:cNvPr id="57" name="Google Shape;57;p2"/>
          <p:cNvSpPr txBox="1"/>
          <p:nvPr/>
        </p:nvSpPr>
        <p:spPr>
          <a:xfrm>
            <a:off x="2090420" y="3092102"/>
            <a:ext cx="4963160" cy="1904994"/>
          </a:xfrm>
          <a:prstGeom prst="rect">
            <a:avLst/>
          </a:prstGeom>
          <a:noFill/>
          <a:ln>
            <a:noFill/>
          </a:ln>
        </p:spPr>
        <p:txBody>
          <a:bodyPr spcFirstLastPara="1" wrap="square" lIns="0" tIns="12050" rIns="0" bIns="0" anchor="t" anchorCtr="0">
            <a:noAutofit/>
          </a:bodyPr>
          <a:lstStyle/>
          <a:p>
            <a:pPr marL="355600" marR="0" lvl="0" indent="-343535" algn="l" rtl="0">
              <a:lnSpc>
                <a:spcPct val="100000"/>
              </a:lnSpc>
              <a:spcBef>
                <a:spcPct val="0"/>
              </a:spcBef>
              <a:spcAft>
                <a:spcPts val="3000"/>
              </a:spcAft>
              <a:buClr>
                <a:srgbClr val="404040"/>
              </a:buClr>
              <a:buSzPts val="1600"/>
              <a:buFont typeface="Arial"/>
              <a:buAutoNum type="arabicPeriod"/>
            </a:pPr>
            <a:r>
              <a:rPr lang="tr" sz="1600" b="1" i="0" u="none" strike="noStrike" dirty="0">
                <a:solidFill>
                  <a:srgbClr val="404040"/>
                </a:solidFill>
                <a:latin typeface="Arial"/>
                <a:ea typeface="Arial"/>
                <a:cs typeface="Arial"/>
                <a:sym typeface="Arial"/>
              </a:rPr>
              <a:t>Hassasiyet analizi</a:t>
            </a:r>
            <a:endParaRPr lang="es-ES" sz="1600" b="1" dirty="0">
              <a:solidFill>
                <a:srgbClr val="404040"/>
              </a:solidFill>
              <a:latin typeface="Arial"/>
              <a:ea typeface="Arial"/>
              <a:cs typeface="Arial"/>
              <a:sym typeface="Arial"/>
            </a:endParaRPr>
          </a:p>
          <a:p>
            <a:pPr marL="355600" marR="0" lvl="0" indent="-343535" algn="l" rtl="0">
              <a:lnSpc>
                <a:spcPct val="100000"/>
              </a:lnSpc>
              <a:spcBef>
                <a:spcPct val="0"/>
              </a:spcBef>
              <a:spcAft>
                <a:spcPts val="3000"/>
              </a:spcAft>
              <a:buClr>
                <a:srgbClr val="404040"/>
              </a:buClr>
              <a:buSzPts val="1600"/>
              <a:buFont typeface="Arial"/>
              <a:buAutoNum type="arabicPeriod"/>
            </a:pPr>
            <a:r>
              <a:rPr lang="tr" sz="1600" b="1" i="0" u="none" strike="noStrike" dirty="0">
                <a:solidFill>
                  <a:srgbClr val="404040"/>
                </a:solidFill>
                <a:latin typeface="Arial"/>
                <a:ea typeface="Arial"/>
                <a:cs typeface="Arial"/>
                <a:sym typeface="Arial"/>
              </a:rPr>
              <a:t>Risk Senaryoları</a:t>
            </a:r>
            <a:endParaRPr sz="1600" dirty="0">
              <a:solidFill>
                <a:schemeClr val="dk1"/>
              </a:solidFill>
              <a:latin typeface="Arial"/>
              <a:ea typeface="Arial"/>
              <a:cs typeface="Arial"/>
              <a:sym typeface="Arial"/>
            </a:endParaRPr>
          </a:p>
          <a:p>
            <a:pPr marL="355600" marR="0" lvl="0" indent="-343535" algn="l" rtl="0">
              <a:lnSpc>
                <a:spcPct val="100000"/>
              </a:lnSpc>
              <a:spcBef>
                <a:spcPct val="0"/>
              </a:spcBef>
              <a:spcAft>
                <a:spcPts val="3000"/>
              </a:spcAft>
              <a:buClr>
                <a:srgbClr val="404040"/>
              </a:buClr>
              <a:buSzPts val="1600"/>
              <a:buFont typeface="Arial"/>
              <a:buAutoNum type="arabicPeriod"/>
            </a:pPr>
            <a:r>
              <a:rPr lang="tr" sz="1600" b="1" i="0" u="none" strike="noStrike" dirty="0">
                <a:solidFill>
                  <a:srgbClr val="404040"/>
                </a:solidFill>
                <a:latin typeface="Arial"/>
                <a:ea typeface="Arial"/>
                <a:cs typeface="Arial"/>
                <a:sym typeface="Arial"/>
              </a:rPr>
              <a:t>Monte Carlo simülasyonları kullanarak risk analizi yapılması</a:t>
            </a:r>
            <a:endParaRPr sz="1600" dirty="0">
              <a:solidFill>
                <a:schemeClr val="dk1"/>
              </a:solidFill>
              <a:latin typeface="Arial"/>
              <a:ea typeface="Arial"/>
              <a:cs typeface="Arial"/>
              <a:sym typeface="Arial"/>
            </a:endParaRPr>
          </a:p>
        </p:txBody>
      </p:sp>
      <p:sp>
        <p:nvSpPr>
          <p:cNvPr id="59" name="Google Shape;59;p2"/>
          <p:cNvSpPr txBox="1"/>
          <p:nvPr/>
        </p:nvSpPr>
        <p:spPr>
          <a:xfrm>
            <a:off x="496316" y="2239362"/>
            <a:ext cx="7767320" cy="574040"/>
          </a:xfrm>
          <a:prstGeom prst="rect">
            <a:avLst/>
          </a:prstGeom>
          <a:noFill/>
          <a:ln>
            <a:noFill/>
          </a:ln>
        </p:spPr>
        <p:txBody>
          <a:bodyPr spcFirstLastPara="1" wrap="square" lIns="0" tIns="12700" rIns="0" bIns="0" anchor="t" anchorCtr="0">
            <a:noAutofit/>
          </a:bodyPr>
          <a:lstStyle/>
          <a:p>
            <a:pPr marL="12700" marR="5080" lvl="0" indent="0" algn="l" rtl="0">
              <a:lnSpc>
                <a:spcPct val="100000"/>
              </a:lnSpc>
              <a:spcBef>
                <a:spcPct val="0"/>
              </a:spcBef>
              <a:spcAft>
                <a:spcPct val="0"/>
              </a:spcAft>
              <a:buNone/>
            </a:pPr>
            <a:r>
              <a:rPr lang="tr" sz="1800" b="0" i="0" u="none" strike="noStrike">
                <a:solidFill>
                  <a:srgbClr val="000000"/>
                </a:solidFill>
                <a:latin typeface="Arial"/>
                <a:ea typeface="Arial"/>
                <a:cs typeface="Arial"/>
                <a:sym typeface="Arial"/>
              </a:rPr>
              <a:t>Fizibilite çalışmalarında riski (belirsizliği) değerlendirmenin genelde üç temel yöntemi vardır:</a:t>
            </a:r>
            <a:endParaRPr sz="1800">
              <a:solidFill>
                <a:schemeClr val="dk1"/>
              </a:solidFill>
              <a:latin typeface="Arial"/>
              <a:ea typeface="Arial"/>
              <a:cs typeface="Arial"/>
              <a:sym typeface="Arial"/>
            </a:endParaRPr>
          </a:p>
        </p:txBody>
      </p:sp>
      <p:sp>
        <p:nvSpPr>
          <p:cNvPr id="2" name="Google Shape;192;p8">
            <a:extLst>
              <a:ext uri="{FF2B5EF4-FFF2-40B4-BE49-F238E27FC236}">
                <a16:creationId xmlns:a16="http://schemas.microsoft.com/office/drawing/2014/main" id="{C608C7C7-E367-4FB8-CAB4-C3A94B9817EC}"/>
              </a:ext>
            </a:extLst>
          </p:cNvPr>
          <p:cNvSpPr txBox="1"/>
          <p:nvPr/>
        </p:nvSpPr>
        <p:spPr>
          <a:xfrm>
            <a:off x="389483" y="965467"/>
            <a:ext cx="7893497" cy="441107"/>
          </a:xfrm>
          <a:prstGeom prst="rect">
            <a:avLst/>
          </a:prstGeom>
          <a:noFill/>
          <a:ln>
            <a:noFill/>
          </a:ln>
        </p:spPr>
        <p:txBody>
          <a:bodyPr spcFirstLastPara="1" wrap="square" lIns="64500" tIns="32231" rIns="64500" bIns="32231" anchor="t" anchorCtr="0">
            <a:noAutofit/>
          </a:bodyPr>
          <a:lstStyle/>
          <a:p>
            <a:pPr rtl="0"/>
            <a:r>
              <a:rPr lang="tr" sz="1800" b="1" i="0" u="none" strike="noStrike">
                <a:solidFill>
                  <a:srgbClr val="000000"/>
                </a:solidFill>
                <a:latin typeface="Source Sans Pro" charset="0"/>
                <a:ea typeface="Source Sans Pro" charset="0"/>
                <a:cs typeface="Source Sans Pro" charset="0"/>
                <a:sym typeface="Source Sans Pro" charset="0"/>
              </a:rPr>
              <a:t>Belirsizliği yönetmenin yolları</a:t>
            </a:r>
            <a:endParaRPr lang="en-GB" b="1">
              <a:solidFill>
                <a:schemeClr val="dk1"/>
              </a:solidFill>
              <a:latin typeface="Source Sans Pro" charset="0"/>
              <a:ea typeface="Source Sans Pro" charset="0"/>
              <a:cs typeface="Source Sans Pro" charset="0"/>
              <a:sym typeface="Source Sans Pro" charset="0"/>
            </a:endParaRPr>
          </a:p>
        </p:txBody>
      </p:sp>
      <p:cxnSp>
        <p:nvCxnSpPr>
          <p:cNvPr id="3" name="Google Shape;193;p8">
            <a:extLst>
              <a:ext uri="{FF2B5EF4-FFF2-40B4-BE49-F238E27FC236}">
                <a16:creationId xmlns:a16="http://schemas.microsoft.com/office/drawing/2014/main" id="{1378F274-A797-3027-FC7A-3A4FCD69B33E}"/>
              </a:ext>
            </a:extLst>
          </p:cNvPr>
          <p:cNvCxnSpPr/>
          <p:nvPr/>
        </p:nvCxnSpPr>
        <p:spPr>
          <a:xfrm>
            <a:off x="389483" y="1406577"/>
            <a:ext cx="8053554" cy="0"/>
          </a:xfrm>
          <a:prstGeom prst="straightConnector1">
            <a:avLst/>
          </a:prstGeom>
          <a:noFill/>
          <a:ln w="28575" cap="flat" cmpd="sng">
            <a:solidFill>
              <a:schemeClr val="dk1"/>
            </a:solidFill>
            <a:prstDash val="solid"/>
            <a:round/>
            <a:headEnd type="none" w="sm" len="sm"/>
            <a:tailEnd type="none" w="sm" len="sm"/>
          </a:ln>
        </p:spPr>
      </p:cxn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txBox="1"/>
          <p:nvPr/>
        </p:nvSpPr>
        <p:spPr>
          <a:xfrm>
            <a:off x="8405834" y="6496177"/>
            <a:ext cx="71120" cy="142240"/>
          </a:xfrm>
          <a:prstGeom prst="rect">
            <a:avLst/>
          </a:prstGeom>
          <a:noFill/>
          <a:ln>
            <a:noFill/>
          </a:ln>
        </p:spPr>
        <p:txBody>
          <a:bodyPr spcFirstLastPara="1" wrap="square" lIns="0" tIns="0" rIns="0" bIns="0" anchor="t" anchorCtr="0">
            <a:noAutofit/>
          </a:bodyPr>
          <a:lstStyle/>
          <a:p>
            <a:pPr marL="0" marR="0" lvl="0" indent="0" algn="l" rtl="0">
              <a:lnSpc>
                <a:spcPct val="110500"/>
              </a:lnSpc>
              <a:spcBef>
                <a:spcPct val="0"/>
              </a:spcBef>
              <a:spcAft>
                <a:spcPct val="0"/>
              </a:spcAft>
              <a:buNone/>
            </a:pPr>
            <a:r>
              <a:rPr lang="tr" sz="1000" b="0" i="0" u="none" strike="noStrike">
                <a:solidFill>
                  <a:srgbClr val="000000"/>
                </a:solidFill>
                <a:latin typeface="Arial"/>
                <a:ea typeface="Arial"/>
                <a:cs typeface="Arial"/>
                <a:sym typeface="Arial"/>
              </a:rPr>
              <a:t>3</a:t>
            </a:r>
            <a:endParaRPr sz="1000">
              <a:solidFill>
                <a:schemeClr val="dk1"/>
              </a:solidFill>
              <a:latin typeface="Arial"/>
              <a:ea typeface="Arial"/>
              <a:cs typeface="Arial"/>
              <a:sym typeface="Arial"/>
            </a:endParaRPr>
          </a:p>
        </p:txBody>
      </p:sp>
      <p:sp>
        <p:nvSpPr>
          <p:cNvPr id="66" name="Google Shape;66;p3"/>
          <p:cNvSpPr txBox="1"/>
          <p:nvPr/>
        </p:nvSpPr>
        <p:spPr>
          <a:xfrm>
            <a:off x="177590" y="1445985"/>
            <a:ext cx="8788819" cy="2764721"/>
          </a:xfrm>
          <a:prstGeom prst="rect">
            <a:avLst/>
          </a:prstGeom>
          <a:noFill/>
          <a:ln>
            <a:noFill/>
          </a:ln>
        </p:spPr>
        <p:txBody>
          <a:bodyPr spcFirstLastPara="1" wrap="square" lIns="0" tIns="140325" rIns="0" bIns="0" anchor="t" anchorCtr="0">
            <a:noAutofit/>
          </a:bodyPr>
          <a:lstStyle/>
          <a:p>
            <a:pPr marL="38100" marR="0" lvl="0" indent="0" algn="l" rtl="0">
              <a:lnSpc>
                <a:spcPct val="100000"/>
              </a:lnSpc>
              <a:spcBef>
                <a:spcPct val="0"/>
              </a:spcBef>
              <a:spcAft>
                <a:spcPct val="0"/>
              </a:spcAft>
              <a:buNone/>
            </a:pPr>
            <a:r>
              <a:rPr lang="tr" sz="1400" b="0" i="0" u="none" strike="noStrike" dirty="0">
                <a:solidFill>
                  <a:srgbClr val="404040"/>
                </a:solidFill>
                <a:latin typeface="Arial"/>
                <a:ea typeface="Arial"/>
                <a:cs typeface="Arial"/>
                <a:sym typeface="Arial"/>
              </a:rPr>
              <a:t>CBA (Maliyet-Fayda Analizi) yapılması kılavuz kitapçıklarının çoğunda görülen en yaygın yöntemdir.</a:t>
            </a:r>
            <a:endParaRPr sz="1400" dirty="0">
              <a:solidFill>
                <a:schemeClr val="dk1"/>
              </a:solidFill>
              <a:latin typeface="Arial"/>
              <a:ea typeface="Arial"/>
              <a:cs typeface="Arial"/>
              <a:sym typeface="Arial"/>
            </a:endParaRPr>
          </a:p>
          <a:p>
            <a:pPr marL="38100" marR="457834" lvl="0" indent="0" algn="l" rtl="0">
              <a:lnSpc>
                <a:spcPct val="108124"/>
              </a:lnSpc>
              <a:spcBef>
                <a:spcPts val="1225"/>
              </a:spcBef>
              <a:spcAft>
                <a:spcPct val="0"/>
              </a:spcAft>
              <a:buNone/>
            </a:pPr>
            <a:r>
              <a:rPr lang="tr" sz="1400" b="0" i="0" u="none" strike="noStrike" dirty="0">
                <a:solidFill>
                  <a:srgbClr val="404040"/>
                </a:solidFill>
                <a:latin typeface="Arial"/>
                <a:ea typeface="Arial"/>
                <a:cs typeface="Arial"/>
                <a:sym typeface="Arial"/>
              </a:rPr>
              <a:t>Kâr göstergelerinin (NVP - net bugünkü değer gibi) yatırım ve talep gibi bazı temel değişkenlere olan hassasiyetlerini analiz ediyoruz.</a:t>
            </a:r>
            <a:endParaRPr sz="1400" dirty="0">
              <a:solidFill>
                <a:schemeClr val="dk1"/>
              </a:solidFill>
              <a:latin typeface="Arial"/>
              <a:ea typeface="Arial"/>
              <a:cs typeface="Arial"/>
              <a:sym typeface="Arial"/>
            </a:endParaRPr>
          </a:p>
          <a:p>
            <a:pPr marL="38100" marR="30480" lvl="0" indent="0" algn="l" rtl="0">
              <a:lnSpc>
                <a:spcPct val="108124"/>
              </a:lnSpc>
              <a:spcBef>
                <a:spcPts val="1195"/>
              </a:spcBef>
              <a:spcAft>
                <a:spcPct val="0"/>
              </a:spcAft>
              <a:buNone/>
            </a:pPr>
            <a:r>
              <a:rPr lang="tr" sz="1400" b="0" i="0" u="none" strike="noStrike" dirty="0">
                <a:solidFill>
                  <a:srgbClr val="404040"/>
                </a:solidFill>
                <a:latin typeface="Arial"/>
                <a:ea typeface="Arial"/>
                <a:cs typeface="Arial"/>
                <a:sym typeface="Arial"/>
              </a:rPr>
              <a:t>Hassasiyet, her bir değişken için ayrı ayrı ve bağımsız olarak yapılır. Birkaç değişken aynı anda değiştiğinde (en yaygın senaryo) kâr değişkenliği analiz edilmez.</a:t>
            </a:r>
            <a:endParaRPr sz="1400" dirty="0">
              <a:solidFill>
                <a:schemeClr val="dk1"/>
              </a:solidFill>
              <a:latin typeface="Arial"/>
              <a:ea typeface="Arial"/>
              <a:cs typeface="Arial"/>
              <a:sym typeface="Arial"/>
            </a:endParaRPr>
          </a:p>
          <a:p>
            <a:pPr marL="38100" marR="0" lvl="0" indent="0" algn="l" rtl="0">
              <a:lnSpc>
                <a:spcPct val="100000"/>
              </a:lnSpc>
              <a:spcBef>
                <a:spcPts val="980"/>
              </a:spcBef>
              <a:spcAft>
                <a:spcPct val="0"/>
              </a:spcAft>
              <a:buNone/>
            </a:pPr>
            <a:r>
              <a:rPr lang="tr" sz="1400" b="0" i="0" u="none" strike="noStrike" dirty="0">
                <a:solidFill>
                  <a:srgbClr val="404040"/>
                </a:solidFill>
                <a:latin typeface="Arial"/>
                <a:ea typeface="Arial"/>
                <a:cs typeface="Arial"/>
                <a:sym typeface="Arial"/>
              </a:rPr>
              <a:t>Bir değişkenin şu durumlarda alakalı olduğunu düşünürüz: /ε </a:t>
            </a:r>
            <a:r>
              <a:rPr lang="tr" sz="1400" b="0" i="0" u="none" strike="noStrike" baseline="-25000" dirty="0">
                <a:solidFill>
                  <a:srgbClr val="404040"/>
                </a:solidFill>
                <a:highlight>
                  <a:srgbClr val="000000">
                    <a:alpha val="0"/>
                  </a:srgbClr>
                </a:highlight>
                <a:latin typeface="Arial"/>
                <a:ea typeface="Arial"/>
                <a:cs typeface="Arial"/>
                <a:sym typeface="Arial"/>
              </a:rPr>
              <a:t>VANs</a:t>
            </a:r>
            <a:r>
              <a:rPr lang="tr" sz="1400" b="0" i="0" u="none" strike="noStrike" dirty="0">
                <a:solidFill>
                  <a:srgbClr val="404040"/>
                </a:solidFill>
                <a:latin typeface="Arial"/>
                <a:ea typeface="Arial"/>
                <a:cs typeface="Arial"/>
                <a:sym typeface="Arial"/>
              </a:rPr>
              <a:t> /&gt; 1</a:t>
            </a:r>
          </a:p>
          <a:p>
            <a:pPr marL="38100" marR="0" lvl="0" indent="0" algn="ctr" rtl="0">
              <a:lnSpc>
                <a:spcPct val="100000"/>
              </a:lnSpc>
              <a:spcBef>
                <a:spcPts val="980"/>
              </a:spcBef>
              <a:spcAft>
                <a:spcPct val="0"/>
              </a:spcAft>
              <a:buNone/>
            </a:pPr>
            <a:endParaRPr sz="1400" dirty="0">
              <a:solidFill>
                <a:schemeClr val="dk1"/>
              </a:solidFill>
              <a:latin typeface="Arial"/>
              <a:ea typeface="Arial"/>
              <a:cs typeface="Arial"/>
              <a:sym typeface="Arial"/>
            </a:endParaRPr>
          </a:p>
          <a:p>
            <a:pPr marL="261620" marR="0" lvl="0" indent="0" algn="ctr" rtl="0">
              <a:lnSpc>
                <a:spcPct val="100000"/>
              </a:lnSpc>
              <a:spcBef>
                <a:spcPct val="0"/>
              </a:spcBef>
              <a:spcAft>
                <a:spcPct val="0"/>
              </a:spcAft>
              <a:buNone/>
            </a:pPr>
            <a:r>
              <a:rPr lang="tr" sz="1600" b="1" i="0" u="none" strike="noStrike" dirty="0">
                <a:solidFill>
                  <a:srgbClr val="000000"/>
                </a:solidFill>
                <a:latin typeface="Arial"/>
                <a:ea typeface="Arial"/>
                <a:cs typeface="Arial"/>
                <a:sym typeface="Arial"/>
              </a:rPr>
              <a:t>Ör: Demiryolu Genişletme Yatırımı</a:t>
            </a:r>
            <a:endParaRPr sz="1600" b="1" dirty="0">
              <a:solidFill>
                <a:schemeClr val="dk1"/>
              </a:solidFill>
              <a:latin typeface="Arial"/>
              <a:ea typeface="Arial"/>
              <a:cs typeface="Arial"/>
              <a:sym typeface="Arial"/>
            </a:endParaRPr>
          </a:p>
        </p:txBody>
      </p:sp>
      <p:sp>
        <p:nvSpPr>
          <p:cNvPr id="67" name="Google Shape;67;p3"/>
          <p:cNvSpPr/>
          <p:nvPr/>
        </p:nvSpPr>
        <p:spPr>
          <a:xfrm>
            <a:off x="918326" y="6071078"/>
            <a:ext cx="3481070" cy="0"/>
          </a:xfrm>
          <a:custGeom>
            <a:avLst/>
            <a:gdLst/>
            <a:ahLst/>
            <a:cxnLst/>
            <a:rect l="l" t="t" r="r" b="b"/>
            <a:pathLst>
              <a:path w="3481070" h="119999" extrusionOk="0">
                <a:moveTo>
                  <a:pt x="0" y="0"/>
                </a:moveTo>
                <a:lnTo>
                  <a:pt x="3480887" y="0"/>
                </a:lnTo>
              </a:path>
            </a:pathLst>
          </a:custGeom>
          <a:noFill/>
          <a:ln w="9525" cap="flat" cmpd="sng">
            <a:solidFill>
              <a:srgbClr val="D9D9D9"/>
            </a:solidFill>
            <a:prstDash val="dash"/>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68" name="Google Shape;68;p3"/>
          <p:cNvSpPr/>
          <p:nvPr/>
        </p:nvSpPr>
        <p:spPr>
          <a:xfrm>
            <a:off x="918326" y="5901150"/>
            <a:ext cx="3481070" cy="0"/>
          </a:xfrm>
          <a:custGeom>
            <a:avLst/>
            <a:gdLst/>
            <a:ahLst/>
            <a:cxnLst/>
            <a:rect l="l" t="t" r="r" b="b"/>
            <a:pathLst>
              <a:path w="3481070" h="119999" extrusionOk="0">
                <a:moveTo>
                  <a:pt x="0" y="0"/>
                </a:moveTo>
                <a:lnTo>
                  <a:pt x="3480887" y="0"/>
                </a:lnTo>
              </a:path>
            </a:pathLst>
          </a:custGeom>
          <a:noFill/>
          <a:ln w="9525" cap="flat" cmpd="sng">
            <a:solidFill>
              <a:srgbClr val="D9D9D9"/>
            </a:solidFill>
            <a:prstDash val="dash"/>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69" name="Google Shape;69;p3"/>
          <p:cNvSpPr/>
          <p:nvPr/>
        </p:nvSpPr>
        <p:spPr>
          <a:xfrm>
            <a:off x="918326" y="5732582"/>
            <a:ext cx="3481070" cy="0"/>
          </a:xfrm>
          <a:custGeom>
            <a:avLst/>
            <a:gdLst/>
            <a:ahLst/>
            <a:cxnLst/>
            <a:rect l="l" t="t" r="r" b="b"/>
            <a:pathLst>
              <a:path w="3481070" h="119999" extrusionOk="0">
                <a:moveTo>
                  <a:pt x="0" y="0"/>
                </a:moveTo>
                <a:lnTo>
                  <a:pt x="3480887" y="0"/>
                </a:lnTo>
              </a:path>
            </a:pathLst>
          </a:custGeom>
          <a:noFill/>
          <a:ln w="9525" cap="flat" cmpd="sng">
            <a:solidFill>
              <a:srgbClr val="D9D9D9"/>
            </a:solidFill>
            <a:prstDash val="dash"/>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70" name="Google Shape;70;p3"/>
          <p:cNvSpPr/>
          <p:nvPr/>
        </p:nvSpPr>
        <p:spPr>
          <a:xfrm>
            <a:off x="918326" y="5562688"/>
            <a:ext cx="3481070" cy="0"/>
          </a:xfrm>
          <a:custGeom>
            <a:avLst/>
            <a:gdLst/>
            <a:ahLst/>
            <a:cxnLst/>
            <a:rect l="l" t="t" r="r" b="b"/>
            <a:pathLst>
              <a:path w="3481070" h="119999" extrusionOk="0">
                <a:moveTo>
                  <a:pt x="0" y="0"/>
                </a:moveTo>
                <a:lnTo>
                  <a:pt x="3480887" y="0"/>
                </a:lnTo>
              </a:path>
            </a:pathLst>
          </a:custGeom>
          <a:noFill/>
          <a:ln w="9525" cap="flat" cmpd="sng">
            <a:solidFill>
              <a:srgbClr val="D9D9D9"/>
            </a:solidFill>
            <a:prstDash val="dash"/>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71" name="Google Shape;71;p3"/>
          <p:cNvSpPr/>
          <p:nvPr/>
        </p:nvSpPr>
        <p:spPr>
          <a:xfrm>
            <a:off x="918326" y="5394119"/>
            <a:ext cx="3481070" cy="0"/>
          </a:xfrm>
          <a:custGeom>
            <a:avLst/>
            <a:gdLst/>
            <a:ahLst/>
            <a:cxnLst/>
            <a:rect l="l" t="t" r="r" b="b"/>
            <a:pathLst>
              <a:path w="3481070" h="119999" extrusionOk="0">
                <a:moveTo>
                  <a:pt x="0" y="0"/>
                </a:moveTo>
                <a:lnTo>
                  <a:pt x="3480887" y="0"/>
                </a:lnTo>
              </a:path>
            </a:pathLst>
          </a:custGeom>
          <a:noFill/>
          <a:ln w="9525" cap="flat" cmpd="sng">
            <a:solidFill>
              <a:srgbClr val="D9D9D9"/>
            </a:solidFill>
            <a:prstDash val="dash"/>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grpSp>
        <p:nvGrpSpPr>
          <p:cNvPr id="72" name="Google Shape;72;p3"/>
          <p:cNvGrpSpPr/>
          <p:nvPr/>
        </p:nvGrpSpPr>
        <p:grpSpPr>
          <a:xfrm>
            <a:off x="918326" y="4885695"/>
            <a:ext cx="3481070" cy="367539"/>
            <a:chOff x="1000041" y="4548892"/>
            <a:chExt cx="3481070" cy="367539"/>
          </a:xfrm>
        </p:grpSpPr>
        <p:sp>
          <p:nvSpPr>
            <p:cNvPr id="73" name="Google Shape;73;p3"/>
            <p:cNvSpPr/>
            <p:nvPr/>
          </p:nvSpPr>
          <p:spPr>
            <a:xfrm>
              <a:off x="1000041" y="4548892"/>
              <a:ext cx="3481070" cy="339090"/>
            </a:xfrm>
            <a:custGeom>
              <a:avLst/>
              <a:gdLst/>
              <a:ahLst/>
              <a:cxnLst/>
              <a:rect l="l" t="t" r="r" b="b"/>
              <a:pathLst>
                <a:path w="3481070" h="339089" extrusionOk="0">
                  <a:moveTo>
                    <a:pt x="0" y="338496"/>
                  </a:moveTo>
                  <a:lnTo>
                    <a:pt x="3480887" y="338496"/>
                  </a:lnTo>
                </a:path>
                <a:path w="3481070" h="339089" extrusionOk="0">
                  <a:moveTo>
                    <a:pt x="0" y="168568"/>
                  </a:moveTo>
                  <a:lnTo>
                    <a:pt x="3480887" y="168568"/>
                  </a:lnTo>
                </a:path>
                <a:path w="3481070" h="339089" extrusionOk="0">
                  <a:moveTo>
                    <a:pt x="0" y="0"/>
                  </a:moveTo>
                  <a:lnTo>
                    <a:pt x="3480887" y="0"/>
                  </a:lnTo>
                </a:path>
              </a:pathLst>
            </a:custGeom>
            <a:noFill/>
            <a:ln w="9525" cap="flat" cmpd="sng">
              <a:solidFill>
                <a:srgbClr val="D9D9D9"/>
              </a:solidFill>
              <a:prstDash val="dash"/>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74" name="Google Shape;74;p3"/>
            <p:cNvSpPr/>
            <p:nvPr/>
          </p:nvSpPr>
          <p:spPr>
            <a:xfrm>
              <a:off x="1159191" y="4585596"/>
              <a:ext cx="3164205" cy="330835"/>
            </a:xfrm>
            <a:custGeom>
              <a:avLst/>
              <a:gdLst/>
              <a:ahLst/>
              <a:cxnLst/>
              <a:rect l="l" t="t" r="r" b="b"/>
              <a:pathLst>
                <a:path w="3164204" h="330835" extrusionOk="0">
                  <a:moveTo>
                    <a:pt x="0" y="0"/>
                  </a:moveTo>
                  <a:lnTo>
                    <a:pt x="315578" y="32626"/>
                  </a:lnTo>
                  <a:lnTo>
                    <a:pt x="632517" y="66611"/>
                  </a:lnTo>
                  <a:lnTo>
                    <a:pt x="948096" y="99237"/>
                  </a:lnTo>
                  <a:lnTo>
                    <a:pt x="1265035" y="131864"/>
                  </a:lnTo>
                  <a:lnTo>
                    <a:pt x="1581974" y="165849"/>
                  </a:lnTo>
                  <a:lnTo>
                    <a:pt x="1897552" y="198475"/>
                  </a:lnTo>
                  <a:lnTo>
                    <a:pt x="2214491" y="231102"/>
                  </a:lnTo>
                  <a:lnTo>
                    <a:pt x="2531430" y="265087"/>
                  </a:lnTo>
                  <a:lnTo>
                    <a:pt x="2847009" y="297713"/>
                  </a:lnTo>
                  <a:lnTo>
                    <a:pt x="3163948" y="330340"/>
                  </a:lnTo>
                </a:path>
              </a:pathLst>
            </a:custGeom>
            <a:noFill/>
            <a:ln w="24450" cap="flat" cmpd="sng">
              <a:solidFill>
                <a:srgbClr val="4F81BC"/>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grpSp>
      <p:sp>
        <p:nvSpPr>
          <p:cNvPr id="75" name="Google Shape;75;p3"/>
          <p:cNvSpPr/>
          <p:nvPr/>
        </p:nvSpPr>
        <p:spPr>
          <a:xfrm>
            <a:off x="918326" y="4715767"/>
            <a:ext cx="3481070" cy="0"/>
          </a:xfrm>
          <a:custGeom>
            <a:avLst/>
            <a:gdLst/>
            <a:ahLst/>
            <a:cxnLst/>
            <a:rect l="l" t="t" r="r" b="b"/>
            <a:pathLst>
              <a:path w="3481070" h="119999" extrusionOk="0">
                <a:moveTo>
                  <a:pt x="0" y="0"/>
                </a:moveTo>
                <a:lnTo>
                  <a:pt x="3480887" y="0"/>
                </a:lnTo>
              </a:path>
            </a:pathLst>
          </a:custGeom>
          <a:noFill/>
          <a:ln w="9525" cap="flat" cmpd="sng">
            <a:solidFill>
              <a:srgbClr val="D9D9D9"/>
            </a:solidFill>
            <a:prstDash val="dash"/>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76" name="Google Shape;76;p3"/>
          <p:cNvSpPr/>
          <p:nvPr/>
        </p:nvSpPr>
        <p:spPr>
          <a:xfrm>
            <a:off x="918326" y="6239647"/>
            <a:ext cx="3481070" cy="0"/>
          </a:xfrm>
          <a:custGeom>
            <a:avLst/>
            <a:gdLst/>
            <a:ahLst/>
            <a:cxnLst/>
            <a:rect l="l" t="t" r="r" b="b"/>
            <a:pathLst>
              <a:path w="3481070" h="119999" extrusionOk="0">
                <a:moveTo>
                  <a:pt x="0" y="0"/>
                </a:moveTo>
                <a:lnTo>
                  <a:pt x="3480887"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77" name="Google Shape;77;p3"/>
          <p:cNvSpPr txBox="1"/>
          <p:nvPr/>
        </p:nvSpPr>
        <p:spPr>
          <a:xfrm rot="-5400000">
            <a:off x="231777" y="5410317"/>
            <a:ext cx="688340" cy="138430"/>
          </a:xfrm>
          <a:prstGeom prst="rect">
            <a:avLst/>
          </a:prstGeom>
          <a:noFill/>
          <a:ln>
            <a:noFill/>
          </a:ln>
        </p:spPr>
        <p:txBody>
          <a:bodyPr spcFirstLastPara="1" wrap="square" lIns="0" tIns="0" rIns="0" bIns="0" anchor="t" anchorCtr="0">
            <a:noAutofit/>
          </a:bodyPr>
          <a:lstStyle/>
          <a:p>
            <a:pPr marL="12700" marR="0" lvl="0" indent="0" algn="l" rtl="0">
              <a:lnSpc>
                <a:spcPct val="110000"/>
              </a:lnSpc>
              <a:spcBef>
                <a:spcPct val="0"/>
              </a:spcBef>
              <a:spcAft>
                <a:spcPct val="0"/>
              </a:spcAft>
              <a:buNone/>
            </a:pPr>
            <a:r>
              <a:rPr lang="tr" sz="800" b="0" i="0" u="none" strike="noStrike">
                <a:solidFill>
                  <a:srgbClr val="585858"/>
                </a:solidFill>
                <a:latin typeface="Arial"/>
                <a:ea typeface="Arial"/>
                <a:cs typeface="Arial"/>
                <a:sym typeface="Arial"/>
              </a:rPr>
              <a:t>VANS (M de €)</a:t>
            </a:r>
            <a:endParaRPr sz="850">
              <a:solidFill>
                <a:schemeClr val="dk1"/>
              </a:solidFill>
              <a:latin typeface="Arial"/>
              <a:ea typeface="Arial"/>
              <a:cs typeface="Arial"/>
              <a:sym typeface="Arial"/>
            </a:endParaRPr>
          </a:p>
        </p:txBody>
      </p:sp>
      <p:sp>
        <p:nvSpPr>
          <p:cNvPr id="78" name="Google Shape;78;p3"/>
          <p:cNvSpPr txBox="1"/>
          <p:nvPr/>
        </p:nvSpPr>
        <p:spPr>
          <a:xfrm>
            <a:off x="355181" y="4295670"/>
            <a:ext cx="4169410" cy="2116521"/>
          </a:xfrm>
          <a:prstGeom prst="rect">
            <a:avLst/>
          </a:prstGeom>
          <a:noFill/>
          <a:ln w="9525" cap="flat" cmpd="sng">
            <a:solidFill>
              <a:srgbClr val="D9D9D9"/>
            </a:solidFill>
            <a:prstDash val="solid"/>
            <a:round/>
            <a:headEnd type="none" w="sm" len="sm"/>
            <a:tailEnd type="none" w="sm" len="sm"/>
          </a:ln>
        </p:spPr>
        <p:txBody>
          <a:bodyPr spcFirstLastPara="1" wrap="square" lIns="0" tIns="77450" rIns="0" bIns="0" anchor="t" anchorCtr="0">
            <a:noAutofit/>
          </a:bodyPr>
          <a:lstStyle/>
          <a:p>
            <a:pPr marL="635" marR="0" lvl="0" indent="0" algn="ctr" rtl="0">
              <a:lnSpc>
                <a:spcPct val="100000"/>
              </a:lnSpc>
              <a:spcBef>
                <a:spcPct val="0"/>
              </a:spcBef>
              <a:spcAft>
                <a:spcPct val="0"/>
              </a:spcAft>
              <a:buNone/>
            </a:pPr>
            <a:r>
              <a:rPr lang="tr" sz="1200" b="0" i="0" u="none" strike="noStrike" dirty="0">
                <a:solidFill>
                  <a:srgbClr val="585858"/>
                </a:solidFill>
                <a:latin typeface="Arial"/>
                <a:ea typeface="Arial"/>
                <a:cs typeface="Arial"/>
                <a:sym typeface="Arial"/>
              </a:rPr>
              <a:t>Var Obra</a:t>
            </a:r>
            <a:endParaRPr sz="1250" dirty="0">
              <a:solidFill>
                <a:schemeClr val="dk1"/>
              </a:solidFill>
              <a:latin typeface="Arial"/>
              <a:ea typeface="Arial"/>
              <a:cs typeface="Arial"/>
              <a:sym typeface="Arial"/>
            </a:endParaRPr>
          </a:p>
          <a:p>
            <a:pPr marL="313055" marR="0" lvl="0" indent="0" algn="l" rtl="0">
              <a:lnSpc>
                <a:spcPct val="100000"/>
              </a:lnSpc>
              <a:spcBef>
                <a:spcPts val="625"/>
              </a:spcBef>
              <a:spcAft>
                <a:spcPct val="0"/>
              </a:spcAft>
              <a:buNone/>
            </a:pPr>
            <a:r>
              <a:rPr lang="tr" sz="800" b="0" i="0" u="none" strike="noStrike" dirty="0">
                <a:solidFill>
                  <a:srgbClr val="585858"/>
                </a:solidFill>
                <a:latin typeface="Arial"/>
                <a:ea typeface="Arial"/>
                <a:cs typeface="Arial"/>
                <a:sym typeface="Arial"/>
              </a:rPr>
              <a:t>450     	</a:t>
            </a:r>
            <a:endParaRPr sz="800" dirty="0">
              <a:solidFill>
                <a:schemeClr val="dk1"/>
              </a:solidFill>
              <a:latin typeface="Arial"/>
              <a:ea typeface="Arial"/>
              <a:cs typeface="Arial"/>
              <a:sym typeface="Arial"/>
            </a:endParaRPr>
          </a:p>
          <a:p>
            <a:pPr marL="313055" marR="0" lvl="0" indent="0" algn="l" rtl="0">
              <a:lnSpc>
                <a:spcPct val="100000"/>
              </a:lnSpc>
              <a:spcBef>
                <a:spcPts val="375"/>
              </a:spcBef>
              <a:spcAft>
                <a:spcPct val="0"/>
              </a:spcAft>
              <a:buNone/>
            </a:pPr>
            <a:r>
              <a:rPr lang="tr" sz="800" b="0" i="0" u="none" strike="noStrike" dirty="0">
                <a:solidFill>
                  <a:srgbClr val="585858"/>
                </a:solidFill>
                <a:latin typeface="Arial"/>
                <a:ea typeface="Arial"/>
                <a:cs typeface="Arial"/>
                <a:sym typeface="Arial"/>
              </a:rPr>
              <a:t>400     	</a:t>
            </a:r>
            <a:endParaRPr sz="800" dirty="0">
              <a:solidFill>
                <a:schemeClr val="dk1"/>
              </a:solidFill>
              <a:latin typeface="Arial"/>
              <a:ea typeface="Arial"/>
              <a:cs typeface="Arial"/>
              <a:sym typeface="Arial"/>
            </a:endParaRPr>
          </a:p>
          <a:p>
            <a:pPr marL="313055" marR="0" lvl="0" indent="0" algn="l" rtl="0">
              <a:lnSpc>
                <a:spcPct val="100000"/>
              </a:lnSpc>
              <a:spcBef>
                <a:spcPts val="375"/>
              </a:spcBef>
              <a:spcAft>
                <a:spcPct val="0"/>
              </a:spcAft>
              <a:buNone/>
            </a:pPr>
            <a:r>
              <a:rPr lang="tr" sz="800" b="0" i="0" u="none" strike="noStrike" dirty="0">
                <a:solidFill>
                  <a:srgbClr val="585858"/>
                </a:solidFill>
                <a:latin typeface="Arial"/>
                <a:ea typeface="Arial"/>
                <a:cs typeface="Arial"/>
                <a:sym typeface="Arial"/>
              </a:rPr>
              <a:t>350     	</a:t>
            </a:r>
            <a:endParaRPr sz="800" dirty="0">
              <a:solidFill>
                <a:schemeClr val="dk1"/>
              </a:solidFill>
              <a:latin typeface="Arial"/>
              <a:ea typeface="Arial"/>
              <a:cs typeface="Arial"/>
              <a:sym typeface="Arial"/>
            </a:endParaRPr>
          </a:p>
          <a:p>
            <a:pPr marL="313055" marR="0" lvl="0" indent="0" algn="l" rtl="0">
              <a:lnSpc>
                <a:spcPct val="100000"/>
              </a:lnSpc>
              <a:spcBef>
                <a:spcPts val="375"/>
              </a:spcBef>
              <a:spcAft>
                <a:spcPct val="0"/>
              </a:spcAft>
              <a:buNone/>
            </a:pPr>
            <a:r>
              <a:rPr lang="tr" sz="800" b="0" i="0" u="none" strike="noStrike" dirty="0">
                <a:solidFill>
                  <a:srgbClr val="585858"/>
                </a:solidFill>
                <a:latin typeface="Arial"/>
                <a:ea typeface="Arial"/>
                <a:cs typeface="Arial"/>
                <a:sym typeface="Arial"/>
              </a:rPr>
              <a:t>300     	</a:t>
            </a:r>
            <a:endParaRPr sz="800" dirty="0">
              <a:solidFill>
                <a:schemeClr val="dk1"/>
              </a:solidFill>
              <a:latin typeface="Arial"/>
              <a:ea typeface="Arial"/>
              <a:cs typeface="Arial"/>
              <a:sym typeface="Arial"/>
            </a:endParaRPr>
          </a:p>
          <a:p>
            <a:pPr marL="313055" marR="0" lvl="0" indent="0" algn="l" rtl="0">
              <a:lnSpc>
                <a:spcPct val="100000"/>
              </a:lnSpc>
              <a:spcBef>
                <a:spcPts val="370"/>
              </a:spcBef>
              <a:spcAft>
                <a:spcPct val="0"/>
              </a:spcAft>
              <a:buNone/>
            </a:pPr>
            <a:r>
              <a:rPr lang="tr" sz="800" b="0" i="0" u="none" strike="noStrike" dirty="0">
                <a:solidFill>
                  <a:srgbClr val="585858"/>
                </a:solidFill>
                <a:latin typeface="Arial"/>
                <a:ea typeface="Arial"/>
                <a:cs typeface="Arial"/>
                <a:sym typeface="Arial"/>
              </a:rPr>
              <a:t>250     	</a:t>
            </a:r>
            <a:endParaRPr sz="800" dirty="0">
              <a:solidFill>
                <a:schemeClr val="dk1"/>
              </a:solidFill>
              <a:latin typeface="Arial"/>
              <a:ea typeface="Arial"/>
              <a:cs typeface="Arial"/>
              <a:sym typeface="Arial"/>
            </a:endParaRPr>
          </a:p>
          <a:p>
            <a:pPr marL="313055" marR="0" lvl="0" indent="0" algn="l" rtl="0">
              <a:lnSpc>
                <a:spcPct val="100000"/>
              </a:lnSpc>
              <a:spcBef>
                <a:spcPts val="380"/>
              </a:spcBef>
              <a:spcAft>
                <a:spcPct val="0"/>
              </a:spcAft>
              <a:buNone/>
            </a:pPr>
            <a:r>
              <a:rPr lang="tr" sz="800" b="0" i="0" u="none" strike="noStrike" dirty="0">
                <a:solidFill>
                  <a:srgbClr val="585858"/>
                </a:solidFill>
                <a:latin typeface="Arial"/>
                <a:ea typeface="Arial"/>
                <a:cs typeface="Arial"/>
                <a:sym typeface="Arial"/>
              </a:rPr>
              <a:t>200     	</a:t>
            </a:r>
            <a:endParaRPr sz="800" dirty="0">
              <a:solidFill>
                <a:schemeClr val="dk1"/>
              </a:solidFill>
              <a:latin typeface="Arial"/>
              <a:ea typeface="Arial"/>
              <a:cs typeface="Arial"/>
              <a:sym typeface="Arial"/>
            </a:endParaRPr>
          </a:p>
          <a:p>
            <a:pPr marL="313055" marR="0" lvl="0" indent="0" algn="l" rtl="0">
              <a:lnSpc>
                <a:spcPct val="100000"/>
              </a:lnSpc>
              <a:spcBef>
                <a:spcPts val="370"/>
              </a:spcBef>
              <a:spcAft>
                <a:spcPct val="0"/>
              </a:spcAft>
              <a:buNone/>
            </a:pPr>
            <a:r>
              <a:rPr lang="tr" sz="800" b="1" i="0" u="none" strike="noStrike" dirty="0">
                <a:solidFill>
                  <a:srgbClr val="585858"/>
                </a:solidFill>
                <a:highlight>
                  <a:srgbClr val="000000">
                    <a:alpha val="0"/>
                  </a:srgbClr>
                </a:highlight>
                <a:latin typeface="Arial"/>
                <a:ea typeface="Arial"/>
                <a:cs typeface="Arial"/>
                <a:sym typeface="Arial"/>
              </a:rPr>
              <a:t>1</a:t>
            </a:r>
            <a:r>
              <a:rPr lang="tr" sz="800" b="0" i="0" u="none" strike="noStrike" dirty="0">
                <a:solidFill>
                  <a:srgbClr val="585858"/>
                </a:solidFill>
                <a:latin typeface="Arial"/>
                <a:ea typeface="Arial"/>
                <a:cs typeface="Arial"/>
                <a:sym typeface="Arial"/>
              </a:rPr>
              <a:t>50     	</a:t>
            </a:r>
            <a:endParaRPr sz="800" dirty="0">
              <a:solidFill>
                <a:schemeClr val="dk1"/>
              </a:solidFill>
              <a:latin typeface="Arial"/>
              <a:ea typeface="Arial"/>
              <a:cs typeface="Arial"/>
              <a:sym typeface="Arial"/>
            </a:endParaRPr>
          </a:p>
          <a:p>
            <a:pPr marL="365125" marR="96520" lvl="0" indent="-52069" algn="just" rtl="0">
              <a:lnSpc>
                <a:spcPct val="138900"/>
              </a:lnSpc>
              <a:spcBef>
                <a:spcPct val="0"/>
              </a:spcBef>
              <a:spcAft>
                <a:spcPct val="0"/>
              </a:spcAft>
              <a:buNone/>
            </a:pPr>
            <a:r>
              <a:rPr lang="tr" sz="800" b="0" i="0" u="none" strike="noStrike" dirty="0">
                <a:solidFill>
                  <a:srgbClr val="585858"/>
                </a:solidFill>
                <a:latin typeface="Arial"/>
                <a:ea typeface="Arial"/>
                <a:cs typeface="Arial"/>
                <a:sym typeface="Arial"/>
              </a:rPr>
              <a:t>100 	 50 	 0</a:t>
            </a:r>
            <a:endParaRPr sz="800" dirty="0">
              <a:solidFill>
                <a:schemeClr val="dk1"/>
              </a:solidFill>
              <a:latin typeface="Arial"/>
              <a:ea typeface="Arial"/>
              <a:cs typeface="Arial"/>
              <a:sym typeface="Arial"/>
            </a:endParaRPr>
          </a:p>
          <a:p>
            <a:pPr marL="424180" marR="0" lvl="0" indent="0" algn="ctr" rtl="0">
              <a:lnSpc>
                <a:spcPct val="100000"/>
              </a:lnSpc>
              <a:spcBef>
                <a:spcPts val="85"/>
              </a:spcBef>
              <a:spcAft>
                <a:spcPct val="0"/>
              </a:spcAft>
              <a:buNone/>
            </a:pPr>
            <a:r>
              <a:rPr lang="tr" sz="800" b="0" i="0" u="none" strike="noStrike" dirty="0">
                <a:solidFill>
                  <a:srgbClr val="585858"/>
                </a:solidFill>
                <a:latin typeface="Arial"/>
                <a:ea typeface="Arial"/>
                <a:cs typeface="Arial"/>
                <a:sym typeface="Arial"/>
              </a:rPr>
              <a:t>-%25     -%20    -%15    -%10	-%5	%0	%5	%10	%15	%20	%25</a:t>
            </a:r>
            <a:endParaRPr sz="800" dirty="0">
              <a:solidFill>
                <a:schemeClr val="dk1"/>
              </a:solidFill>
              <a:latin typeface="Arial"/>
              <a:ea typeface="Arial"/>
              <a:cs typeface="Arial"/>
              <a:sym typeface="Arial"/>
            </a:endParaRPr>
          </a:p>
          <a:p>
            <a:pPr marL="436880" marR="0" lvl="0" indent="0" algn="ctr" rtl="0">
              <a:lnSpc>
                <a:spcPct val="100000"/>
              </a:lnSpc>
              <a:spcBef>
                <a:spcPts val="325"/>
              </a:spcBef>
              <a:spcAft>
                <a:spcPct val="0"/>
              </a:spcAft>
              <a:buNone/>
            </a:pPr>
            <a:r>
              <a:rPr lang="tr" sz="800" b="0" i="0" u="none" strike="noStrike" dirty="0">
                <a:solidFill>
                  <a:srgbClr val="585858"/>
                </a:solidFill>
                <a:latin typeface="Arial"/>
                <a:ea typeface="Arial"/>
                <a:cs typeface="Arial"/>
                <a:sym typeface="Arial"/>
              </a:rPr>
              <a:t>Yatırım değişim yüzdesi</a:t>
            </a:r>
            <a:endParaRPr sz="850" dirty="0">
              <a:solidFill>
                <a:schemeClr val="dk1"/>
              </a:solidFill>
              <a:latin typeface="Arial"/>
              <a:ea typeface="Arial"/>
              <a:cs typeface="Arial"/>
              <a:sym typeface="Arial"/>
            </a:endParaRPr>
          </a:p>
        </p:txBody>
      </p:sp>
      <p:grpSp>
        <p:nvGrpSpPr>
          <p:cNvPr id="79" name="Google Shape;79;p3"/>
          <p:cNvGrpSpPr/>
          <p:nvPr/>
        </p:nvGrpSpPr>
        <p:grpSpPr>
          <a:xfrm>
            <a:off x="4655934" y="4297257"/>
            <a:ext cx="4231640" cy="2446020"/>
            <a:chOff x="4737649" y="3960454"/>
            <a:chExt cx="4231640" cy="2446020"/>
          </a:xfrm>
        </p:grpSpPr>
        <p:sp>
          <p:nvSpPr>
            <p:cNvPr id="80" name="Google Shape;80;p3"/>
            <p:cNvSpPr/>
            <p:nvPr/>
          </p:nvSpPr>
          <p:spPr>
            <a:xfrm>
              <a:off x="4737649" y="3960454"/>
              <a:ext cx="4231640" cy="2446020"/>
            </a:xfrm>
            <a:custGeom>
              <a:avLst/>
              <a:gdLst/>
              <a:ahLst/>
              <a:cxnLst/>
              <a:rect l="l" t="t" r="r" b="b"/>
              <a:pathLst>
                <a:path w="4231640" h="2446020" extrusionOk="0">
                  <a:moveTo>
                    <a:pt x="4231514" y="0"/>
                  </a:moveTo>
                  <a:lnTo>
                    <a:pt x="0" y="0"/>
                  </a:lnTo>
                  <a:lnTo>
                    <a:pt x="0" y="2445416"/>
                  </a:lnTo>
                  <a:lnTo>
                    <a:pt x="4231514" y="2445416"/>
                  </a:lnTo>
                  <a:lnTo>
                    <a:pt x="4231514" y="0"/>
                  </a:lnTo>
                  <a:close/>
                </a:path>
              </a:pathLst>
            </a:custGeom>
            <a:solidFill>
              <a:srgbClr val="FFFFFF"/>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81" name="Google Shape;81;p3"/>
            <p:cNvSpPr/>
            <p:nvPr/>
          </p:nvSpPr>
          <p:spPr>
            <a:xfrm>
              <a:off x="5304223" y="4383037"/>
              <a:ext cx="3539490" cy="1264285"/>
            </a:xfrm>
            <a:custGeom>
              <a:avLst/>
              <a:gdLst/>
              <a:ahLst/>
              <a:cxnLst/>
              <a:rect l="l" t="t" r="r" b="b"/>
              <a:pathLst>
                <a:path w="3539490" h="1264285" extrusionOk="0">
                  <a:moveTo>
                    <a:pt x="0" y="1263773"/>
                  </a:moveTo>
                  <a:lnTo>
                    <a:pt x="3539034" y="1263773"/>
                  </a:lnTo>
                </a:path>
                <a:path w="3539490" h="1264285" extrusionOk="0">
                  <a:moveTo>
                    <a:pt x="0" y="1012119"/>
                  </a:moveTo>
                  <a:lnTo>
                    <a:pt x="3539034" y="1012119"/>
                  </a:lnTo>
                </a:path>
                <a:path w="3539490" h="1264285" extrusionOk="0">
                  <a:moveTo>
                    <a:pt x="0" y="759063"/>
                  </a:moveTo>
                  <a:lnTo>
                    <a:pt x="3539034" y="759063"/>
                  </a:lnTo>
                </a:path>
                <a:path w="3539490" h="1264285" extrusionOk="0">
                  <a:moveTo>
                    <a:pt x="0" y="506042"/>
                  </a:moveTo>
                  <a:lnTo>
                    <a:pt x="3539034" y="506042"/>
                  </a:lnTo>
                </a:path>
                <a:path w="3539490" h="1264285" extrusionOk="0">
                  <a:moveTo>
                    <a:pt x="0" y="253021"/>
                  </a:moveTo>
                  <a:lnTo>
                    <a:pt x="3539034" y="253021"/>
                  </a:lnTo>
                </a:path>
                <a:path w="3539490" h="1264285" extrusionOk="0">
                  <a:moveTo>
                    <a:pt x="0" y="0"/>
                  </a:moveTo>
                  <a:lnTo>
                    <a:pt x="3539034" y="0"/>
                  </a:lnTo>
                </a:path>
              </a:pathLst>
            </a:custGeom>
            <a:noFill/>
            <a:ln w="9525" cap="flat" cmpd="sng">
              <a:solidFill>
                <a:srgbClr val="D9D9D9"/>
              </a:solidFill>
              <a:prstDash val="dash"/>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82" name="Google Shape;82;p3"/>
            <p:cNvSpPr/>
            <p:nvPr/>
          </p:nvSpPr>
          <p:spPr>
            <a:xfrm>
              <a:off x="5304223" y="5899832"/>
              <a:ext cx="3539490" cy="0"/>
            </a:xfrm>
            <a:custGeom>
              <a:avLst/>
              <a:gdLst/>
              <a:ahLst/>
              <a:cxnLst/>
              <a:rect l="l" t="t" r="r" b="b"/>
              <a:pathLst>
                <a:path w="3539490" h="119999" extrusionOk="0">
                  <a:moveTo>
                    <a:pt x="0" y="0"/>
                  </a:moveTo>
                  <a:lnTo>
                    <a:pt x="3539034" y="0"/>
                  </a:lnTo>
                </a:path>
              </a:pathLst>
            </a:custGeom>
            <a:noFill/>
            <a:ln w="9525" cap="flat" cmpd="sng">
              <a:solidFill>
                <a:srgbClr val="D9D9D9"/>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83" name="Google Shape;83;p3"/>
            <p:cNvSpPr/>
            <p:nvPr/>
          </p:nvSpPr>
          <p:spPr>
            <a:xfrm>
              <a:off x="5465710" y="4692134"/>
              <a:ext cx="3217545" cy="695325"/>
            </a:xfrm>
            <a:custGeom>
              <a:avLst/>
              <a:gdLst/>
              <a:ahLst/>
              <a:cxnLst/>
              <a:rect l="l" t="t" r="r" b="b"/>
              <a:pathLst>
                <a:path w="3217545" h="695325" extrusionOk="0">
                  <a:moveTo>
                    <a:pt x="0" y="694817"/>
                  </a:moveTo>
                  <a:lnTo>
                    <a:pt x="321606" y="625065"/>
                  </a:lnTo>
                  <a:lnTo>
                    <a:pt x="643212" y="556646"/>
                  </a:lnTo>
                  <a:lnTo>
                    <a:pt x="964818" y="486895"/>
                  </a:lnTo>
                  <a:lnTo>
                    <a:pt x="1286424" y="417143"/>
                  </a:lnTo>
                  <a:lnTo>
                    <a:pt x="1608030" y="347391"/>
                  </a:lnTo>
                  <a:lnTo>
                    <a:pt x="1929636" y="277639"/>
                  </a:lnTo>
                  <a:lnTo>
                    <a:pt x="2251242" y="209255"/>
                  </a:lnTo>
                  <a:lnTo>
                    <a:pt x="2574216" y="139503"/>
                  </a:lnTo>
                  <a:lnTo>
                    <a:pt x="2895822" y="69751"/>
                  </a:lnTo>
                  <a:lnTo>
                    <a:pt x="3217428" y="0"/>
                  </a:lnTo>
                </a:path>
              </a:pathLst>
            </a:custGeom>
            <a:noFill/>
            <a:ln w="24600" cap="flat" cmpd="sng">
              <a:solidFill>
                <a:srgbClr val="00AF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grpSp>
      <p:sp>
        <p:nvSpPr>
          <p:cNvPr id="84" name="Google Shape;84;p3"/>
          <p:cNvSpPr txBox="1"/>
          <p:nvPr/>
        </p:nvSpPr>
        <p:spPr>
          <a:xfrm rot="-5400000">
            <a:off x="4531781" y="5410113"/>
            <a:ext cx="692150" cy="139700"/>
          </a:xfrm>
          <a:prstGeom prst="rect">
            <a:avLst/>
          </a:prstGeom>
          <a:noFill/>
          <a:ln>
            <a:noFill/>
          </a:ln>
        </p:spPr>
        <p:txBody>
          <a:bodyPr spcFirstLastPara="1" wrap="square" lIns="0" tIns="0" rIns="0" bIns="0" anchor="t" anchorCtr="0">
            <a:noAutofit/>
          </a:bodyPr>
          <a:lstStyle/>
          <a:p>
            <a:pPr marL="12700" marR="0" lvl="0" indent="0" algn="l" rtl="0">
              <a:lnSpc>
                <a:spcPct val="105555"/>
              </a:lnSpc>
              <a:spcBef>
                <a:spcPct val="0"/>
              </a:spcBef>
              <a:spcAft>
                <a:spcPct val="0"/>
              </a:spcAft>
              <a:buNone/>
            </a:pPr>
            <a:r>
              <a:rPr lang="tr" sz="900" b="0" i="0" u="none" strike="noStrike">
                <a:solidFill>
                  <a:srgbClr val="585858"/>
                </a:solidFill>
                <a:latin typeface="Arial"/>
                <a:ea typeface="Arial"/>
                <a:cs typeface="Arial"/>
                <a:sym typeface="Arial"/>
              </a:rPr>
              <a:t>VANS (M de €)</a:t>
            </a:r>
            <a:endParaRPr sz="900">
              <a:solidFill>
                <a:schemeClr val="dk1"/>
              </a:solidFill>
              <a:latin typeface="Arial"/>
              <a:ea typeface="Arial"/>
              <a:cs typeface="Arial"/>
              <a:sym typeface="Arial"/>
            </a:endParaRPr>
          </a:p>
        </p:txBody>
      </p:sp>
      <p:sp>
        <p:nvSpPr>
          <p:cNvPr id="85" name="Google Shape;85;p3"/>
          <p:cNvSpPr txBox="1"/>
          <p:nvPr/>
        </p:nvSpPr>
        <p:spPr>
          <a:xfrm>
            <a:off x="4655934" y="4297257"/>
            <a:ext cx="4231640" cy="2198920"/>
          </a:xfrm>
          <a:prstGeom prst="rect">
            <a:avLst/>
          </a:prstGeom>
          <a:noFill/>
          <a:ln w="9525" cap="flat" cmpd="sng">
            <a:solidFill>
              <a:srgbClr val="D9D9D9"/>
            </a:solidFill>
            <a:prstDash val="solid"/>
            <a:round/>
            <a:headEnd type="none" w="sm" len="sm"/>
            <a:tailEnd type="none" w="sm" len="sm"/>
          </a:ln>
        </p:spPr>
        <p:txBody>
          <a:bodyPr spcFirstLastPara="1" wrap="square" lIns="0" tIns="78725" rIns="0" bIns="0" anchor="t" anchorCtr="0">
            <a:noAutofit/>
          </a:bodyPr>
          <a:lstStyle/>
          <a:p>
            <a:pPr marL="1905" marR="0" lvl="0" indent="0" algn="ctr" rtl="0">
              <a:lnSpc>
                <a:spcPct val="100000"/>
              </a:lnSpc>
              <a:spcBef>
                <a:spcPct val="0"/>
              </a:spcBef>
              <a:spcAft>
                <a:spcPct val="0"/>
              </a:spcAft>
              <a:buNone/>
            </a:pPr>
            <a:r>
              <a:rPr lang="tr" sz="1200" b="0" i="0" u="none" strike="noStrike">
                <a:solidFill>
                  <a:srgbClr val="585858"/>
                </a:solidFill>
                <a:latin typeface="Arial"/>
                <a:ea typeface="Arial"/>
                <a:cs typeface="Arial"/>
                <a:sym typeface="Arial"/>
              </a:rPr>
              <a:t>Var VdT</a:t>
            </a:r>
            <a:endParaRPr sz="1250">
              <a:solidFill>
                <a:schemeClr val="dk1"/>
              </a:solidFill>
              <a:latin typeface="Arial"/>
              <a:ea typeface="Arial"/>
              <a:cs typeface="Arial"/>
              <a:sym typeface="Arial"/>
            </a:endParaRPr>
          </a:p>
          <a:p>
            <a:pPr marL="314960" marR="0" lvl="0" indent="0" algn="l" rtl="0">
              <a:lnSpc>
                <a:spcPct val="100000"/>
              </a:lnSpc>
              <a:spcBef>
                <a:spcPts val="640"/>
              </a:spcBef>
              <a:spcAft>
                <a:spcPct val="0"/>
              </a:spcAft>
              <a:buNone/>
            </a:pPr>
            <a:r>
              <a:rPr lang="tr" sz="800" b="0" i="0" u="none" strike="noStrike">
                <a:solidFill>
                  <a:srgbClr val="585858"/>
                </a:solidFill>
                <a:latin typeface="Arial"/>
                <a:ea typeface="Arial"/>
                <a:cs typeface="Arial"/>
                <a:sym typeface="Arial"/>
              </a:rPr>
              <a:t>600     	</a:t>
            </a:r>
            <a:endParaRPr sz="800">
              <a:solidFill>
                <a:schemeClr val="dk1"/>
              </a:solidFill>
              <a:latin typeface="Arial"/>
              <a:ea typeface="Arial"/>
              <a:cs typeface="Arial"/>
              <a:sym typeface="Arial"/>
            </a:endParaRPr>
          </a:p>
          <a:p>
            <a:pPr marL="0" marR="0" lvl="0" indent="0" algn="l" rtl="0">
              <a:lnSpc>
                <a:spcPct val="100000"/>
              </a:lnSpc>
              <a:spcBef>
                <a:spcPts val="55"/>
              </a:spcBef>
              <a:spcAft>
                <a:spcPct val="0"/>
              </a:spcAft>
              <a:buNone/>
            </a:pPr>
            <a:endParaRPr sz="800">
              <a:solidFill>
                <a:schemeClr val="dk1"/>
              </a:solidFill>
              <a:latin typeface="Arial"/>
              <a:ea typeface="Arial"/>
              <a:cs typeface="Arial"/>
              <a:sym typeface="Arial"/>
            </a:endParaRPr>
          </a:p>
          <a:p>
            <a:pPr marL="314960" marR="0" lvl="0" indent="0" algn="l" rtl="0">
              <a:lnSpc>
                <a:spcPct val="100000"/>
              </a:lnSpc>
              <a:spcBef>
                <a:spcPct val="0"/>
              </a:spcBef>
              <a:spcAft>
                <a:spcPct val="0"/>
              </a:spcAft>
              <a:buNone/>
            </a:pPr>
            <a:r>
              <a:rPr lang="tr" sz="800" b="0" i="0" u="none" strike="noStrike">
                <a:solidFill>
                  <a:srgbClr val="585858"/>
                </a:solidFill>
                <a:latin typeface="Arial"/>
                <a:ea typeface="Arial"/>
                <a:cs typeface="Arial"/>
                <a:sym typeface="Arial"/>
              </a:rPr>
              <a:t>500     	</a:t>
            </a:r>
            <a:endParaRPr sz="800">
              <a:solidFill>
                <a:schemeClr val="dk1"/>
              </a:solidFill>
              <a:latin typeface="Arial"/>
              <a:ea typeface="Arial"/>
              <a:cs typeface="Arial"/>
              <a:sym typeface="Arial"/>
            </a:endParaRPr>
          </a:p>
          <a:p>
            <a:pPr marL="0" marR="0" lvl="0" indent="0" algn="l" rtl="0">
              <a:lnSpc>
                <a:spcPct val="100000"/>
              </a:lnSpc>
              <a:spcBef>
                <a:spcPts val="50"/>
              </a:spcBef>
              <a:spcAft>
                <a:spcPct val="0"/>
              </a:spcAft>
              <a:buNone/>
            </a:pPr>
            <a:endParaRPr sz="800">
              <a:solidFill>
                <a:schemeClr val="dk1"/>
              </a:solidFill>
              <a:latin typeface="Arial"/>
              <a:ea typeface="Arial"/>
              <a:cs typeface="Arial"/>
              <a:sym typeface="Arial"/>
            </a:endParaRPr>
          </a:p>
          <a:p>
            <a:pPr marL="314960" marR="0" lvl="0" indent="0" algn="l" rtl="0">
              <a:lnSpc>
                <a:spcPct val="100000"/>
              </a:lnSpc>
              <a:spcBef>
                <a:spcPts val="5"/>
              </a:spcBef>
              <a:spcAft>
                <a:spcPct val="0"/>
              </a:spcAft>
              <a:buNone/>
            </a:pPr>
            <a:r>
              <a:rPr lang="tr" sz="800" b="0" i="0" u="none" strike="noStrike">
                <a:solidFill>
                  <a:srgbClr val="585858"/>
                </a:solidFill>
                <a:latin typeface="Arial"/>
                <a:ea typeface="Arial"/>
                <a:cs typeface="Arial"/>
                <a:sym typeface="Arial"/>
              </a:rPr>
              <a:t>400     	</a:t>
            </a:r>
            <a:endParaRPr sz="800">
              <a:solidFill>
                <a:schemeClr val="dk1"/>
              </a:solidFill>
              <a:latin typeface="Arial"/>
              <a:ea typeface="Arial"/>
              <a:cs typeface="Arial"/>
              <a:sym typeface="Arial"/>
            </a:endParaRPr>
          </a:p>
          <a:p>
            <a:pPr marL="0" marR="0" lvl="0" indent="0" algn="l" rtl="0">
              <a:lnSpc>
                <a:spcPct val="100000"/>
              </a:lnSpc>
              <a:spcBef>
                <a:spcPts val="55"/>
              </a:spcBef>
              <a:spcAft>
                <a:spcPct val="0"/>
              </a:spcAft>
              <a:buNone/>
            </a:pPr>
            <a:endParaRPr sz="800">
              <a:solidFill>
                <a:schemeClr val="dk1"/>
              </a:solidFill>
              <a:latin typeface="Arial"/>
              <a:ea typeface="Arial"/>
              <a:cs typeface="Arial"/>
              <a:sym typeface="Arial"/>
            </a:endParaRPr>
          </a:p>
          <a:p>
            <a:pPr marL="314960" marR="0" lvl="0" indent="0" algn="l" rtl="0">
              <a:lnSpc>
                <a:spcPct val="100000"/>
              </a:lnSpc>
              <a:spcBef>
                <a:spcPct val="0"/>
              </a:spcBef>
              <a:spcAft>
                <a:spcPct val="0"/>
              </a:spcAft>
              <a:buNone/>
            </a:pPr>
            <a:r>
              <a:rPr lang="tr" sz="800" b="0" i="0" u="none" strike="noStrike">
                <a:solidFill>
                  <a:srgbClr val="585858"/>
                </a:solidFill>
                <a:latin typeface="Arial"/>
                <a:ea typeface="Arial"/>
                <a:cs typeface="Arial"/>
                <a:sym typeface="Arial"/>
              </a:rPr>
              <a:t>300     	</a:t>
            </a:r>
            <a:endParaRPr sz="800">
              <a:solidFill>
                <a:schemeClr val="dk1"/>
              </a:solidFill>
              <a:latin typeface="Arial"/>
              <a:ea typeface="Arial"/>
              <a:cs typeface="Arial"/>
              <a:sym typeface="Arial"/>
            </a:endParaRPr>
          </a:p>
          <a:p>
            <a:pPr marL="0" marR="0" lvl="0" indent="0" algn="l" rtl="0">
              <a:lnSpc>
                <a:spcPct val="100000"/>
              </a:lnSpc>
              <a:spcBef>
                <a:spcPts val="50"/>
              </a:spcBef>
              <a:spcAft>
                <a:spcPct val="0"/>
              </a:spcAft>
              <a:buNone/>
            </a:pPr>
            <a:endParaRPr sz="800">
              <a:solidFill>
                <a:schemeClr val="dk1"/>
              </a:solidFill>
              <a:latin typeface="Arial"/>
              <a:ea typeface="Arial"/>
              <a:cs typeface="Arial"/>
              <a:sym typeface="Arial"/>
            </a:endParaRPr>
          </a:p>
          <a:p>
            <a:pPr marL="314960" marR="0" lvl="0" indent="0" algn="l" rtl="0">
              <a:lnSpc>
                <a:spcPct val="100000"/>
              </a:lnSpc>
              <a:spcBef>
                <a:spcPct val="0"/>
              </a:spcBef>
              <a:spcAft>
                <a:spcPct val="0"/>
              </a:spcAft>
              <a:buNone/>
            </a:pPr>
            <a:r>
              <a:rPr lang="tr" sz="800" b="0" i="0" u="none" strike="noStrike">
                <a:solidFill>
                  <a:srgbClr val="585858"/>
                </a:solidFill>
                <a:latin typeface="Arial"/>
                <a:ea typeface="Arial"/>
                <a:cs typeface="Arial"/>
                <a:sym typeface="Arial"/>
              </a:rPr>
              <a:t>200     	</a:t>
            </a:r>
            <a:endParaRPr sz="800">
              <a:solidFill>
                <a:schemeClr val="dk1"/>
              </a:solidFill>
              <a:latin typeface="Arial"/>
              <a:ea typeface="Arial"/>
              <a:cs typeface="Arial"/>
              <a:sym typeface="Arial"/>
            </a:endParaRPr>
          </a:p>
          <a:p>
            <a:pPr marL="419100" marR="97155" lvl="0" indent="-104138" algn="l" rtl="0">
              <a:lnSpc>
                <a:spcPct val="207300"/>
              </a:lnSpc>
              <a:spcBef>
                <a:spcPts val="5"/>
              </a:spcBef>
              <a:spcAft>
                <a:spcPct val="0"/>
              </a:spcAft>
              <a:buNone/>
            </a:pPr>
            <a:r>
              <a:rPr lang="tr" sz="800" b="0" i="0" u="none" strike="noStrike">
                <a:solidFill>
                  <a:srgbClr val="585858"/>
                </a:solidFill>
                <a:latin typeface="Arial"/>
                <a:ea typeface="Arial"/>
                <a:cs typeface="Arial"/>
                <a:sym typeface="Arial"/>
              </a:rPr>
              <a:t>100 	 0</a:t>
            </a:r>
            <a:endParaRPr sz="800">
              <a:solidFill>
                <a:schemeClr val="dk1"/>
              </a:solidFill>
              <a:latin typeface="Arial"/>
              <a:ea typeface="Arial"/>
              <a:cs typeface="Arial"/>
              <a:sym typeface="Arial"/>
            </a:endParaRPr>
          </a:p>
          <a:p>
            <a:pPr marL="426719" marR="0" lvl="0" indent="0" algn="ctr" rtl="0">
              <a:lnSpc>
                <a:spcPct val="100000"/>
              </a:lnSpc>
              <a:spcBef>
                <a:spcPts val="90"/>
              </a:spcBef>
              <a:spcAft>
                <a:spcPct val="0"/>
              </a:spcAft>
              <a:buNone/>
            </a:pPr>
            <a:r>
              <a:rPr lang="tr" sz="800" b="0" i="0" u="none" strike="noStrike">
                <a:solidFill>
                  <a:srgbClr val="585858"/>
                </a:solidFill>
                <a:latin typeface="Arial"/>
                <a:ea typeface="Arial"/>
                <a:cs typeface="Arial"/>
                <a:sym typeface="Arial"/>
              </a:rPr>
              <a:t>-%25     -%20    -%15    -%10	-%5	%0	%5	%10	%15	%20	%25</a:t>
            </a:r>
            <a:endParaRPr sz="800">
              <a:solidFill>
                <a:schemeClr val="dk1"/>
              </a:solidFill>
              <a:latin typeface="Arial"/>
              <a:ea typeface="Arial"/>
              <a:cs typeface="Arial"/>
              <a:sym typeface="Arial"/>
            </a:endParaRPr>
          </a:p>
          <a:p>
            <a:pPr marL="441959" marR="0" lvl="0" indent="0" algn="ctr" rtl="0">
              <a:lnSpc>
                <a:spcPct val="100000"/>
              </a:lnSpc>
              <a:spcBef>
                <a:spcPts val="284"/>
              </a:spcBef>
              <a:spcAft>
                <a:spcPct val="0"/>
              </a:spcAft>
              <a:buNone/>
            </a:pPr>
            <a:r>
              <a:rPr lang="tr" sz="900" b="0" i="0" u="none" strike="noStrike">
                <a:solidFill>
                  <a:srgbClr val="585858"/>
                </a:solidFill>
                <a:latin typeface="Arial"/>
                <a:ea typeface="Arial"/>
                <a:cs typeface="Arial"/>
                <a:sym typeface="Arial"/>
              </a:rPr>
              <a:t>Yatırım değişim yüzdesi</a:t>
            </a:r>
            <a:endParaRPr sz="900">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97BD664A-1132-C361-B701-E7FB398C7FFC}"/>
              </a:ext>
            </a:extLst>
          </p:cNvPr>
          <p:cNvSpPr txBox="1"/>
          <p:nvPr/>
        </p:nvSpPr>
        <p:spPr>
          <a:xfrm rot="16200000">
            <a:off x="41814" y="5360417"/>
            <a:ext cx="959129" cy="261610"/>
          </a:xfrm>
          <a:prstGeom prst="rect">
            <a:avLst/>
          </a:prstGeom>
          <a:solidFill>
            <a:schemeClr val="bg1"/>
          </a:solidFill>
        </p:spPr>
        <p:txBody>
          <a:bodyPr wrap="square" rtlCol="0">
            <a:noAutofit/>
          </a:bodyPr>
          <a:lstStyle/>
          <a:p>
            <a:pPr algn="ctr" rtl="0"/>
            <a:r>
              <a:rPr lang="tr" sz="1100" b="0" i="0" u="none" strike="noStrike">
                <a:latin typeface="Calibri"/>
              </a:rPr>
              <a:t>Net Bugünkü Değer Milyon €</a:t>
            </a:r>
          </a:p>
        </p:txBody>
      </p:sp>
      <p:sp>
        <p:nvSpPr>
          <p:cNvPr id="3" name="TextBox 2">
            <a:extLst>
              <a:ext uri="{FF2B5EF4-FFF2-40B4-BE49-F238E27FC236}">
                <a16:creationId xmlns:a16="http://schemas.microsoft.com/office/drawing/2014/main" id="{FA0010D8-52CB-3ED2-EC7F-E2CA425D5822}"/>
              </a:ext>
            </a:extLst>
          </p:cNvPr>
          <p:cNvSpPr txBox="1"/>
          <p:nvPr/>
        </p:nvSpPr>
        <p:spPr>
          <a:xfrm rot="16200000">
            <a:off x="4333671" y="5436576"/>
            <a:ext cx="959129" cy="261610"/>
          </a:xfrm>
          <a:prstGeom prst="rect">
            <a:avLst/>
          </a:prstGeom>
          <a:solidFill>
            <a:schemeClr val="bg1"/>
          </a:solidFill>
        </p:spPr>
        <p:txBody>
          <a:bodyPr wrap="square" rtlCol="0">
            <a:noAutofit/>
          </a:bodyPr>
          <a:lstStyle/>
          <a:p>
            <a:pPr algn="ctr" rtl="0"/>
            <a:r>
              <a:rPr lang="tr" sz="1100" b="0" i="0" u="none" strike="noStrike">
                <a:latin typeface="Calibri"/>
              </a:rPr>
              <a:t>Net Bugünkü Değer Milyon €</a:t>
            </a:r>
          </a:p>
        </p:txBody>
      </p:sp>
      <p:sp>
        <p:nvSpPr>
          <p:cNvPr id="6" name="Google Shape;192;p8">
            <a:extLst>
              <a:ext uri="{FF2B5EF4-FFF2-40B4-BE49-F238E27FC236}">
                <a16:creationId xmlns:a16="http://schemas.microsoft.com/office/drawing/2014/main" id="{749F2A44-F663-6E84-FB5C-CB0F21B85FAB}"/>
              </a:ext>
            </a:extLst>
          </p:cNvPr>
          <p:cNvSpPr txBox="1"/>
          <p:nvPr/>
        </p:nvSpPr>
        <p:spPr>
          <a:xfrm>
            <a:off x="389483" y="965467"/>
            <a:ext cx="7893497" cy="441107"/>
          </a:xfrm>
          <a:prstGeom prst="rect">
            <a:avLst/>
          </a:prstGeom>
          <a:noFill/>
          <a:ln>
            <a:noFill/>
          </a:ln>
        </p:spPr>
        <p:txBody>
          <a:bodyPr spcFirstLastPara="1" wrap="square" lIns="64500" tIns="32231" rIns="64500" bIns="32231" anchor="t" anchorCtr="0">
            <a:noAutofit/>
          </a:bodyPr>
          <a:lstStyle/>
          <a:p>
            <a:pPr rtl="0"/>
            <a:r>
              <a:rPr lang="tr" sz="1800" b="1" i="0" u="none" strike="noStrike">
                <a:solidFill>
                  <a:srgbClr val="000000"/>
                </a:solidFill>
                <a:latin typeface="Source Sans Pro" charset="0"/>
                <a:ea typeface="Source Sans Pro" charset="0"/>
                <a:cs typeface="Source Sans Pro" charset="0"/>
                <a:sym typeface="Source Sans Pro" charset="0"/>
              </a:rPr>
              <a:t>Hassasiyet analizi</a:t>
            </a:r>
            <a:endParaRPr lang="en-GB" b="1">
              <a:solidFill>
                <a:schemeClr val="dk1"/>
              </a:solidFill>
              <a:latin typeface="Source Sans Pro" charset="0"/>
              <a:ea typeface="Source Sans Pro" charset="0"/>
              <a:cs typeface="Source Sans Pro" charset="0"/>
              <a:sym typeface="Source Sans Pro" charset="0"/>
            </a:endParaRPr>
          </a:p>
        </p:txBody>
      </p:sp>
      <p:cxnSp>
        <p:nvCxnSpPr>
          <p:cNvPr id="7" name="Google Shape;193;p8">
            <a:extLst>
              <a:ext uri="{FF2B5EF4-FFF2-40B4-BE49-F238E27FC236}">
                <a16:creationId xmlns:a16="http://schemas.microsoft.com/office/drawing/2014/main" id="{BEE5586A-3743-131D-F8CF-66A938ADCDA8}"/>
              </a:ext>
            </a:extLst>
          </p:cNvPr>
          <p:cNvCxnSpPr/>
          <p:nvPr/>
        </p:nvCxnSpPr>
        <p:spPr>
          <a:xfrm>
            <a:off x="389483" y="1406577"/>
            <a:ext cx="8053554" cy="0"/>
          </a:xfrm>
          <a:prstGeom prst="straightConnector1">
            <a:avLst/>
          </a:prstGeom>
          <a:noFill/>
          <a:ln w="28575" cap="flat" cmpd="sng">
            <a:solidFill>
              <a:schemeClr val="dk1"/>
            </a:solidFill>
            <a:prstDash val="solid"/>
            <a:round/>
            <a:headEnd type="none" w="sm" len="sm"/>
            <a:tailEnd type="none" w="sm" len="sm"/>
          </a:ln>
        </p:spPr>
      </p:cxn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4"/>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endParaRPr sz="1000" dirty="0">
              <a:solidFill>
                <a:schemeClr val="dk1"/>
              </a:solidFill>
              <a:latin typeface="Arial"/>
              <a:ea typeface="Arial"/>
              <a:cs typeface="Arial"/>
              <a:sym typeface="Arial"/>
            </a:endParaRPr>
          </a:p>
        </p:txBody>
      </p:sp>
      <p:sp>
        <p:nvSpPr>
          <p:cNvPr id="92" name="Google Shape;92;p4"/>
          <p:cNvSpPr txBox="1"/>
          <p:nvPr/>
        </p:nvSpPr>
        <p:spPr>
          <a:xfrm>
            <a:off x="409701" y="1556195"/>
            <a:ext cx="7547609" cy="1899920"/>
          </a:xfrm>
          <a:prstGeom prst="rect">
            <a:avLst/>
          </a:prstGeom>
          <a:noFill/>
          <a:ln>
            <a:noFill/>
          </a:ln>
        </p:spPr>
        <p:txBody>
          <a:bodyPr spcFirstLastPara="1" wrap="square" lIns="0" tIns="36175" rIns="0" bIns="0" anchor="t" anchorCtr="0">
            <a:noAutofit/>
          </a:bodyPr>
          <a:lstStyle/>
          <a:p>
            <a:pPr marL="12700" marR="5080" lvl="0" indent="0" algn="just" rtl="0">
              <a:lnSpc>
                <a:spcPct val="90100"/>
              </a:lnSpc>
              <a:spcBef>
                <a:spcPct val="0"/>
              </a:spcBef>
              <a:spcAft>
                <a:spcPct val="0"/>
              </a:spcAft>
              <a:buNone/>
            </a:pPr>
            <a:r>
              <a:rPr lang="tr" sz="1600" b="0" i="0" u="none" strike="noStrike" dirty="0">
                <a:solidFill>
                  <a:srgbClr val="404040"/>
                </a:solidFill>
                <a:latin typeface="Arial"/>
                <a:ea typeface="Arial"/>
                <a:cs typeface="Arial"/>
                <a:sym typeface="Arial"/>
              </a:rPr>
              <a:t>Belirsizliği incelemenin bir diğer yaygın yolu, kârı etkileyen değişkenlerin karamsar, ılımlı ve iyimser senaryolarına dayanan bazı senaryoları belirlemektir.</a:t>
            </a:r>
            <a:endParaRPr sz="1600" dirty="0">
              <a:solidFill>
                <a:schemeClr val="dk1"/>
              </a:solidFill>
              <a:latin typeface="Arial"/>
              <a:ea typeface="Arial"/>
              <a:cs typeface="Arial"/>
              <a:sym typeface="Arial"/>
            </a:endParaRPr>
          </a:p>
          <a:p>
            <a:pPr marL="0" marR="0" lvl="0" indent="0" algn="l" rtl="0">
              <a:lnSpc>
                <a:spcPct val="100000"/>
              </a:lnSpc>
              <a:spcBef>
                <a:spcPts val="40"/>
              </a:spcBef>
              <a:spcAft>
                <a:spcPct val="0"/>
              </a:spcAft>
              <a:buNone/>
            </a:pPr>
            <a:endParaRPr sz="1550" dirty="0">
              <a:solidFill>
                <a:schemeClr val="dk1"/>
              </a:solidFill>
              <a:latin typeface="Arial"/>
              <a:ea typeface="Arial"/>
              <a:cs typeface="Arial"/>
              <a:sym typeface="Arial"/>
            </a:endParaRPr>
          </a:p>
          <a:p>
            <a:pPr marL="12700" marR="5715" lvl="0" indent="0" algn="just" rtl="0">
              <a:lnSpc>
                <a:spcPct val="108124"/>
              </a:lnSpc>
              <a:spcBef>
                <a:spcPct val="0"/>
              </a:spcBef>
              <a:spcAft>
                <a:spcPct val="0"/>
              </a:spcAft>
              <a:buNone/>
            </a:pPr>
            <a:r>
              <a:rPr lang="tr" sz="1600" b="0" i="0" u="none" strike="noStrike" dirty="0">
                <a:solidFill>
                  <a:srgbClr val="404040"/>
                </a:solidFill>
                <a:latin typeface="Arial"/>
                <a:ea typeface="Arial"/>
                <a:cs typeface="Arial"/>
                <a:sym typeface="Arial"/>
              </a:rPr>
              <a:t>Bazı çalışmalara göre, analizler iyimser olma eğilimindedir. Çoğu durumda gerçek değerler ılımlı ve karamsar senaryoların aralığında yer almaktadır.</a:t>
            </a:r>
            <a:endParaRPr sz="1600" dirty="0">
              <a:solidFill>
                <a:schemeClr val="dk1"/>
              </a:solidFill>
              <a:latin typeface="Arial"/>
              <a:ea typeface="Arial"/>
              <a:cs typeface="Arial"/>
              <a:sym typeface="Arial"/>
            </a:endParaRPr>
          </a:p>
          <a:p>
            <a:pPr marL="0" marR="0" lvl="0" indent="0" algn="l" rtl="0">
              <a:lnSpc>
                <a:spcPct val="100000"/>
              </a:lnSpc>
              <a:spcBef>
                <a:spcPts val="20"/>
              </a:spcBef>
              <a:spcAft>
                <a:spcPct val="0"/>
              </a:spcAft>
              <a:buNone/>
            </a:pPr>
            <a:endParaRPr sz="2300" dirty="0">
              <a:solidFill>
                <a:schemeClr val="dk1"/>
              </a:solidFill>
              <a:latin typeface="Arial"/>
              <a:ea typeface="Arial"/>
              <a:cs typeface="Arial"/>
              <a:sym typeface="Arial"/>
            </a:endParaRPr>
          </a:p>
          <a:p>
            <a:pPr marL="467359" marR="0" lvl="0" indent="0" algn="l" rtl="0">
              <a:lnSpc>
                <a:spcPct val="100000"/>
              </a:lnSpc>
              <a:spcBef>
                <a:spcPct val="0"/>
              </a:spcBef>
              <a:spcAft>
                <a:spcPct val="0"/>
              </a:spcAft>
              <a:buNone/>
            </a:pPr>
            <a:r>
              <a:rPr lang="tr" sz="1200" b="0" i="0" u="none" strike="noStrike" dirty="0">
                <a:solidFill>
                  <a:srgbClr val="000000"/>
                </a:solidFill>
                <a:latin typeface="Arial"/>
                <a:ea typeface="Arial"/>
                <a:cs typeface="Arial"/>
                <a:sym typeface="Arial"/>
              </a:rPr>
              <a:t>ÖR: Yeni yol projesi</a:t>
            </a:r>
            <a:endParaRPr sz="1200" dirty="0">
              <a:solidFill>
                <a:schemeClr val="dk1"/>
              </a:solidFill>
              <a:latin typeface="Arial"/>
              <a:ea typeface="Arial"/>
              <a:cs typeface="Arial"/>
              <a:sym typeface="Arial"/>
            </a:endParaRPr>
          </a:p>
        </p:txBody>
      </p:sp>
      <p:grpSp>
        <p:nvGrpSpPr>
          <p:cNvPr id="93" name="Google Shape;93;p4"/>
          <p:cNvGrpSpPr/>
          <p:nvPr/>
        </p:nvGrpSpPr>
        <p:grpSpPr>
          <a:xfrm>
            <a:off x="920610" y="3500628"/>
            <a:ext cx="3868420" cy="2501265"/>
            <a:chOff x="920610" y="3500628"/>
            <a:chExt cx="3868420" cy="2501265"/>
          </a:xfrm>
        </p:grpSpPr>
        <p:sp>
          <p:nvSpPr>
            <p:cNvPr id="94" name="Google Shape;94;p4"/>
            <p:cNvSpPr/>
            <p:nvPr/>
          </p:nvSpPr>
          <p:spPr>
            <a:xfrm>
              <a:off x="920610" y="3500628"/>
              <a:ext cx="3868420" cy="2501265"/>
            </a:xfrm>
            <a:custGeom>
              <a:avLst/>
              <a:gdLst/>
              <a:ahLst/>
              <a:cxnLst/>
              <a:rect l="l" t="t" r="r" b="b"/>
              <a:pathLst>
                <a:path w="3868420" h="2501265" extrusionOk="0">
                  <a:moveTo>
                    <a:pt x="3868051" y="2449068"/>
                  </a:moveTo>
                  <a:lnTo>
                    <a:pt x="3857155" y="2442718"/>
                  </a:lnTo>
                  <a:lnTo>
                    <a:pt x="3779405" y="2397366"/>
                  </a:lnTo>
                  <a:lnTo>
                    <a:pt x="3775595" y="2398382"/>
                  </a:lnTo>
                  <a:lnTo>
                    <a:pt x="3772039" y="2404453"/>
                  </a:lnTo>
                  <a:lnTo>
                    <a:pt x="3773055" y="2408339"/>
                  </a:lnTo>
                  <a:lnTo>
                    <a:pt x="3831996" y="2442718"/>
                  </a:lnTo>
                  <a:lnTo>
                    <a:pt x="58051" y="2442718"/>
                  </a:lnTo>
                  <a:lnTo>
                    <a:pt x="58051" y="36055"/>
                  </a:lnTo>
                  <a:lnTo>
                    <a:pt x="92430" y="94996"/>
                  </a:lnTo>
                  <a:lnTo>
                    <a:pt x="96316" y="96012"/>
                  </a:lnTo>
                  <a:lnTo>
                    <a:pt x="102387" y="92468"/>
                  </a:lnTo>
                  <a:lnTo>
                    <a:pt x="103403" y="88646"/>
                  </a:lnTo>
                  <a:lnTo>
                    <a:pt x="59029" y="12573"/>
                  </a:lnTo>
                  <a:lnTo>
                    <a:pt x="51701" y="0"/>
                  </a:lnTo>
                  <a:lnTo>
                    <a:pt x="0" y="88646"/>
                  </a:lnTo>
                  <a:lnTo>
                    <a:pt x="1028" y="92468"/>
                  </a:lnTo>
                  <a:lnTo>
                    <a:pt x="7086" y="96012"/>
                  </a:lnTo>
                  <a:lnTo>
                    <a:pt x="10972" y="94996"/>
                  </a:lnTo>
                  <a:lnTo>
                    <a:pt x="45351" y="36055"/>
                  </a:lnTo>
                  <a:lnTo>
                    <a:pt x="45351" y="2449512"/>
                  </a:lnTo>
                  <a:lnTo>
                    <a:pt x="51701" y="2449512"/>
                  </a:lnTo>
                  <a:lnTo>
                    <a:pt x="51701" y="2455418"/>
                  </a:lnTo>
                  <a:lnTo>
                    <a:pt x="3831996" y="2455418"/>
                  </a:lnTo>
                  <a:lnTo>
                    <a:pt x="3773055" y="2489797"/>
                  </a:lnTo>
                  <a:lnTo>
                    <a:pt x="3772039" y="2493683"/>
                  </a:lnTo>
                  <a:lnTo>
                    <a:pt x="3775595" y="2499741"/>
                  </a:lnTo>
                  <a:lnTo>
                    <a:pt x="3779405" y="2500769"/>
                  </a:lnTo>
                  <a:lnTo>
                    <a:pt x="3857155" y="2455418"/>
                  </a:lnTo>
                  <a:lnTo>
                    <a:pt x="3868051" y="2449068"/>
                  </a:lnTo>
                  <a:close/>
                </a:path>
              </a:pathLst>
            </a:custGeom>
            <a:solidFill>
              <a:srgbClr val="000000"/>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95" name="Google Shape;95;p4"/>
            <p:cNvSpPr/>
            <p:nvPr/>
          </p:nvSpPr>
          <p:spPr>
            <a:xfrm>
              <a:off x="972311" y="4366260"/>
              <a:ext cx="3529329" cy="792480"/>
            </a:xfrm>
            <a:custGeom>
              <a:avLst/>
              <a:gdLst/>
              <a:ahLst/>
              <a:cxnLst/>
              <a:rect l="l" t="t" r="r" b="b"/>
              <a:pathLst>
                <a:path w="3529329" h="792479" extrusionOk="0">
                  <a:moveTo>
                    <a:pt x="0" y="792226"/>
                  </a:moveTo>
                  <a:lnTo>
                    <a:pt x="3529076" y="0"/>
                  </a:lnTo>
                </a:path>
              </a:pathLst>
            </a:custGeom>
            <a:noFill/>
            <a:ln w="152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96" name="Google Shape;96;p4"/>
            <p:cNvSpPr/>
            <p:nvPr/>
          </p:nvSpPr>
          <p:spPr>
            <a:xfrm>
              <a:off x="972311" y="4724400"/>
              <a:ext cx="3529329" cy="649605"/>
            </a:xfrm>
            <a:custGeom>
              <a:avLst/>
              <a:gdLst/>
              <a:ahLst/>
              <a:cxnLst/>
              <a:rect l="l" t="t" r="r" b="b"/>
              <a:pathLst>
                <a:path w="3529329" h="649604" extrusionOk="0">
                  <a:moveTo>
                    <a:pt x="0" y="649351"/>
                  </a:moveTo>
                  <a:lnTo>
                    <a:pt x="3529076" y="0"/>
                  </a:lnTo>
                </a:path>
              </a:pathLst>
            </a:custGeom>
            <a:noFill/>
            <a:ln w="15225" cap="flat" cmpd="sng">
              <a:solidFill>
                <a:srgbClr val="FF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97" name="Google Shape;97;p4"/>
            <p:cNvSpPr/>
            <p:nvPr/>
          </p:nvSpPr>
          <p:spPr>
            <a:xfrm>
              <a:off x="972311" y="3860292"/>
              <a:ext cx="3456304" cy="1041400"/>
            </a:xfrm>
            <a:custGeom>
              <a:avLst/>
              <a:gdLst/>
              <a:ahLst/>
              <a:cxnLst/>
              <a:rect l="l" t="t" r="r" b="b"/>
              <a:pathLst>
                <a:path w="3456304" h="1041400" extrusionOk="0">
                  <a:moveTo>
                    <a:pt x="0" y="1041399"/>
                  </a:moveTo>
                  <a:lnTo>
                    <a:pt x="3456051" y="0"/>
                  </a:lnTo>
                </a:path>
              </a:pathLst>
            </a:custGeom>
            <a:noFill/>
            <a:ln w="15225" cap="flat" cmpd="sng">
              <a:solidFill>
                <a:srgbClr val="00AF50"/>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grpSp>
      <p:sp>
        <p:nvSpPr>
          <p:cNvPr id="98" name="Google Shape;98;p4"/>
          <p:cNvSpPr txBox="1"/>
          <p:nvPr/>
        </p:nvSpPr>
        <p:spPr>
          <a:xfrm>
            <a:off x="3930777" y="6090920"/>
            <a:ext cx="505459" cy="2540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ct val="0"/>
              </a:spcBef>
              <a:spcAft>
                <a:spcPct val="0"/>
              </a:spcAft>
              <a:buNone/>
            </a:pPr>
            <a:r>
              <a:rPr lang="tr" sz="1500" b="0" i="0" u="none" strike="noStrike">
                <a:solidFill>
                  <a:srgbClr val="000000"/>
                </a:solidFill>
                <a:latin typeface="Arial"/>
                <a:ea typeface="Arial"/>
                <a:cs typeface="Arial"/>
                <a:sym typeface="Arial"/>
              </a:rPr>
              <a:t>Yıllar</a:t>
            </a:r>
            <a:endParaRPr sz="1500">
              <a:solidFill>
                <a:schemeClr val="dk1"/>
              </a:solidFill>
              <a:latin typeface="Arial"/>
              <a:ea typeface="Arial"/>
              <a:cs typeface="Arial"/>
              <a:sym typeface="Arial"/>
            </a:endParaRPr>
          </a:p>
        </p:txBody>
      </p:sp>
      <p:sp>
        <p:nvSpPr>
          <p:cNvPr id="99" name="Google Shape;99;p4"/>
          <p:cNvSpPr txBox="1"/>
          <p:nvPr/>
        </p:nvSpPr>
        <p:spPr>
          <a:xfrm rot="-5400000">
            <a:off x="155916" y="4220654"/>
            <a:ext cx="1137920" cy="238760"/>
          </a:xfrm>
          <a:prstGeom prst="rect">
            <a:avLst/>
          </a:prstGeom>
          <a:noFill/>
          <a:ln>
            <a:noFill/>
          </a:ln>
        </p:spPr>
        <p:txBody>
          <a:bodyPr spcFirstLastPara="1" wrap="square" lIns="0" tIns="0" rIns="0" bIns="0" anchor="t" anchorCtr="0">
            <a:noAutofit/>
          </a:bodyPr>
          <a:lstStyle/>
          <a:p>
            <a:pPr marL="12700" marR="0" lvl="0" indent="0" algn="l" rtl="0">
              <a:lnSpc>
                <a:spcPct val="117333"/>
              </a:lnSpc>
              <a:spcBef>
                <a:spcPct val="0"/>
              </a:spcBef>
              <a:spcAft>
                <a:spcPct val="0"/>
              </a:spcAft>
              <a:buNone/>
            </a:pPr>
            <a:r>
              <a:rPr lang="tr" sz="1500" b="0" i="0" u="none" strike="noStrike">
                <a:solidFill>
                  <a:srgbClr val="000000"/>
                </a:solidFill>
                <a:latin typeface="Arial"/>
                <a:ea typeface="Arial"/>
                <a:cs typeface="Arial"/>
                <a:sym typeface="Arial"/>
              </a:rPr>
              <a:t>Yıllık Trafik</a:t>
            </a:r>
            <a:endParaRPr sz="1500">
              <a:solidFill>
                <a:schemeClr val="dk1"/>
              </a:solidFill>
              <a:latin typeface="Arial"/>
              <a:ea typeface="Arial"/>
              <a:cs typeface="Arial"/>
              <a:sym typeface="Arial"/>
            </a:endParaRPr>
          </a:p>
        </p:txBody>
      </p:sp>
      <p:sp>
        <p:nvSpPr>
          <p:cNvPr id="100" name="Google Shape;100;p4"/>
          <p:cNvSpPr txBox="1"/>
          <p:nvPr/>
        </p:nvSpPr>
        <p:spPr>
          <a:xfrm>
            <a:off x="3852164" y="4101465"/>
            <a:ext cx="1294130" cy="20827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ct val="0"/>
              </a:spcBef>
              <a:spcAft>
                <a:spcPct val="0"/>
              </a:spcAft>
              <a:buNone/>
            </a:pPr>
            <a:r>
              <a:rPr lang="tr" sz="1200" b="0" i="0" u="none" strike="noStrike">
                <a:solidFill>
                  <a:srgbClr val="000000"/>
                </a:solidFill>
                <a:latin typeface="Arial"/>
                <a:ea typeface="Arial"/>
                <a:cs typeface="Arial"/>
                <a:sym typeface="Arial"/>
              </a:rPr>
              <a:t>Talep Senaryoları</a:t>
            </a:r>
            <a:endParaRPr sz="1200">
              <a:solidFill>
                <a:schemeClr val="dk1"/>
              </a:solidFill>
              <a:latin typeface="Arial"/>
              <a:ea typeface="Arial"/>
              <a:cs typeface="Arial"/>
              <a:sym typeface="Arial"/>
            </a:endParaRPr>
          </a:p>
        </p:txBody>
      </p:sp>
      <p:sp>
        <p:nvSpPr>
          <p:cNvPr id="101" name="Google Shape;101;p4"/>
          <p:cNvSpPr/>
          <p:nvPr/>
        </p:nvSpPr>
        <p:spPr>
          <a:xfrm>
            <a:off x="5365241" y="4519421"/>
            <a:ext cx="431800" cy="393700"/>
          </a:xfrm>
          <a:custGeom>
            <a:avLst/>
            <a:gdLst/>
            <a:ahLst/>
            <a:cxnLst/>
            <a:rect l="l" t="t" r="r" b="b"/>
            <a:pathLst>
              <a:path w="431800" h="393700" extrusionOk="0">
                <a:moveTo>
                  <a:pt x="0" y="98297"/>
                </a:moveTo>
                <a:lnTo>
                  <a:pt x="234696" y="98297"/>
                </a:lnTo>
                <a:lnTo>
                  <a:pt x="234696" y="0"/>
                </a:lnTo>
                <a:lnTo>
                  <a:pt x="431292" y="196595"/>
                </a:lnTo>
                <a:lnTo>
                  <a:pt x="234696" y="393191"/>
                </a:lnTo>
                <a:lnTo>
                  <a:pt x="234696" y="294894"/>
                </a:lnTo>
                <a:lnTo>
                  <a:pt x="0" y="294894"/>
                </a:lnTo>
                <a:lnTo>
                  <a:pt x="0" y="98297"/>
                </a:lnTo>
                <a:close/>
              </a:path>
            </a:pathLst>
          </a:custGeom>
          <a:noFill/>
          <a:ln w="259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02" name="Google Shape;102;p4"/>
          <p:cNvSpPr txBox="1"/>
          <p:nvPr/>
        </p:nvSpPr>
        <p:spPr>
          <a:xfrm>
            <a:off x="6839457" y="4276090"/>
            <a:ext cx="1094105" cy="20827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ct val="0"/>
              </a:spcBef>
              <a:spcAft>
                <a:spcPct val="0"/>
              </a:spcAft>
              <a:buNone/>
            </a:pPr>
            <a:r>
              <a:rPr lang="tr" sz="1200" b="1" i="0" u="none" strike="noStrike">
                <a:solidFill>
                  <a:srgbClr val="000000"/>
                </a:solidFill>
                <a:latin typeface="Arial"/>
                <a:ea typeface="Arial"/>
                <a:cs typeface="Arial"/>
                <a:sym typeface="Arial"/>
              </a:rPr>
              <a:t>Net Bugünkü Değer Senaryoları</a:t>
            </a:r>
            <a:endParaRPr sz="1200">
              <a:solidFill>
                <a:schemeClr val="dk1"/>
              </a:solidFill>
              <a:latin typeface="Arial"/>
              <a:ea typeface="Arial"/>
              <a:cs typeface="Arial"/>
              <a:sym typeface="Arial"/>
            </a:endParaRPr>
          </a:p>
        </p:txBody>
      </p:sp>
      <p:sp>
        <p:nvSpPr>
          <p:cNvPr id="2" name="Google Shape;192;p8">
            <a:extLst>
              <a:ext uri="{FF2B5EF4-FFF2-40B4-BE49-F238E27FC236}">
                <a16:creationId xmlns:a16="http://schemas.microsoft.com/office/drawing/2014/main" id="{9B7F7451-CF1F-922B-02A7-BF1DF32923F2}"/>
              </a:ext>
            </a:extLst>
          </p:cNvPr>
          <p:cNvSpPr txBox="1"/>
          <p:nvPr/>
        </p:nvSpPr>
        <p:spPr>
          <a:xfrm>
            <a:off x="389483" y="965467"/>
            <a:ext cx="7893497" cy="441107"/>
          </a:xfrm>
          <a:prstGeom prst="rect">
            <a:avLst/>
          </a:prstGeom>
          <a:noFill/>
          <a:ln>
            <a:noFill/>
          </a:ln>
        </p:spPr>
        <p:txBody>
          <a:bodyPr spcFirstLastPara="1" wrap="square" lIns="64500" tIns="32231" rIns="64500" bIns="32231" anchor="t" anchorCtr="0">
            <a:noAutofit/>
          </a:bodyPr>
          <a:lstStyle/>
          <a:p>
            <a:pPr rtl="0"/>
            <a:r>
              <a:rPr lang="tr" sz="1800" b="1" i="0" u="none" strike="noStrike">
                <a:solidFill>
                  <a:srgbClr val="000000"/>
                </a:solidFill>
                <a:latin typeface="Source Sans Pro" charset="0"/>
                <a:ea typeface="Source Sans Pro" charset="0"/>
                <a:cs typeface="Source Sans Pro" charset="0"/>
                <a:sym typeface="Source Sans Pro" charset="0"/>
              </a:rPr>
              <a:t>Senaryolar</a:t>
            </a:r>
            <a:endParaRPr lang="en-GB" b="1">
              <a:solidFill>
                <a:schemeClr val="dk1"/>
              </a:solidFill>
              <a:latin typeface="Source Sans Pro" charset="0"/>
              <a:ea typeface="Source Sans Pro" charset="0"/>
              <a:cs typeface="Source Sans Pro" charset="0"/>
              <a:sym typeface="Source Sans Pro" charset="0"/>
            </a:endParaRPr>
          </a:p>
        </p:txBody>
      </p:sp>
      <p:cxnSp>
        <p:nvCxnSpPr>
          <p:cNvPr id="3" name="Google Shape;193;p8">
            <a:extLst>
              <a:ext uri="{FF2B5EF4-FFF2-40B4-BE49-F238E27FC236}">
                <a16:creationId xmlns:a16="http://schemas.microsoft.com/office/drawing/2014/main" id="{7D8DBFC9-CE0E-8E28-B79E-51094BFA2E7C}"/>
              </a:ext>
            </a:extLst>
          </p:cNvPr>
          <p:cNvCxnSpPr/>
          <p:nvPr/>
        </p:nvCxnSpPr>
        <p:spPr>
          <a:xfrm>
            <a:off x="389483" y="1406577"/>
            <a:ext cx="8053554" cy="0"/>
          </a:xfrm>
          <a:prstGeom prst="straightConnector1">
            <a:avLst/>
          </a:prstGeom>
          <a:noFill/>
          <a:ln w="28575" cap="flat" cmpd="sng">
            <a:solidFill>
              <a:schemeClr val="dk1"/>
            </a:solidFill>
            <a:prstDash val="solid"/>
            <a:round/>
            <a:headEnd type="none" w="sm" len="sm"/>
            <a:tailEnd type="none" w="sm" len="sm"/>
          </a:ln>
        </p:spPr>
      </p:cxn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5"/>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r>
              <a:rPr lang="tr" sz="1000" b="0" i="0" u="none" strike="noStrike">
                <a:solidFill>
                  <a:srgbClr val="000000"/>
                </a:solidFill>
                <a:latin typeface="Arial"/>
                <a:ea typeface="Arial"/>
                <a:cs typeface="Arial"/>
                <a:sym typeface="Arial"/>
              </a:rPr>
              <a:t>5</a:t>
            </a:r>
            <a:endParaRPr sz="1000">
              <a:solidFill>
                <a:schemeClr val="dk1"/>
              </a:solidFill>
              <a:latin typeface="Arial"/>
              <a:ea typeface="Arial"/>
              <a:cs typeface="Arial"/>
              <a:sym typeface="Arial"/>
            </a:endParaRPr>
          </a:p>
        </p:txBody>
      </p:sp>
      <p:sp>
        <p:nvSpPr>
          <p:cNvPr id="109" name="Google Shape;109;p5"/>
          <p:cNvSpPr txBox="1">
            <a:spLocks noGrp="1"/>
          </p:cNvSpPr>
          <p:nvPr>
            <p:ph type="body" idx="1"/>
          </p:nvPr>
        </p:nvSpPr>
        <p:spPr>
          <a:xfrm>
            <a:off x="174205" y="1525508"/>
            <a:ext cx="8027416" cy="1451610"/>
          </a:xfrm>
          <a:prstGeom prst="rect">
            <a:avLst/>
          </a:prstGeom>
          <a:noFill/>
          <a:ln>
            <a:noFill/>
          </a:ln>
        </p:spPr>
        <p:txBody>
          <a:bodyPr spcFirstLastPara="1" wrap="square" lIns="0" tIns="39350" rIns="0" bIns="0" anchor="t" anchorCtr="0">
            <a:noAutofit/>
          </a:bodyPr>
          <a:lstStyle/>
          <a:p>
            <a:pPr marL="252095" marR="30480" lvl="0" indent="0" algn="l" rtl="0">
              <a:lnSpc>
                <a:spcPct val="108124"/>
              </a:lnSpc>
              <a:spcBef>
                <a:spcPct val="0"/>
              </a:spcBef>
              <a:spcAft>
                <a:spcPct val="0"/>
              </a:spcAft>
              <a:buNone/>
            </a:pPr>
            <a:r>
              <a:rPr lang="tr" sz="1600" b="0" i="0" u="none" strike="noStrike" dirty="0">
                <a:latin typeface="Arial"/>
              </a:rPr>
              <a:t>Her değişkene, belirsizliği (her değişkenin olası değerlerini) temsil eden bir dağılım olasılığı atarız. Bunlardan en yaygın olanı normal dağılımdır.</a:t>
            </a:r>
            <a:endParaRPr dirty="0"/>
          </a:p>
          <a:p>
            <a:pPr marL="252095" marR="993775" lvl="0" indent="0" algn="l" rtl="0">
              <a:lnSpc>
                <a:spcPct val="108124"/>
              </a:lnSpc>
              <a:spcBef>
                <a:spcPts val="1195"/>
              </a:spcBef>
              <a:spcAft>
                <a:spcPct val="0"/>
              </a:spcAft>
              <a:buNone/>
            </a:pPr>
            <a:r>
              <a:rPr lang="tr" sz="1600" b="0" i="0" u="none" strike="noStrike" dirty="0">
                <a:latin typeface="Arial"/>
              </a:rPr>
              <a:t>Sonrasında, Net Bugünkü Değer'in son dağılımını bulmak için birkaç simülasyon (500'den fazla) yapılır.</a:t>
            </a:r>
            <a:endParaRPr dirty="0"/>
          </a:p>
          <a:p>
            <a:pPr marL="252095" lvl="0" indent="0" algn="l" rtl="0">
              <a:lnSpc>
                <a:spcPct val="100000"/>
              </a:lnSpc>
              <a:spcBef>
                <a:spcPts val="980"/>
              </a:spcBef>
              <a:spcAft>
                <a:spcPct val="0"/>
              </a:spcAft>
              <a:buNone/>
            </a:pPr>
            <a:r>
              <a:rPr lang="tr" sz="1600" b="0" i="0" u="none" strike="noStrike" dirty="0">
                <a:latin typeface="Arial"/>
              </a:rPr>
              <a:t>Önemli değişkenler şu şekildedir (/ ε </a:t>
            </a:r>
            <a:r>
              <a:rPr lang="tr" sz="1500" b="0" i="0" u="none" strike="noStrike" baseline="-25000" dirty="0">
                <a:highlight>
                  <a:srgbClr val="000000">
                    <a:alpha val="0"/>
                  </a:srgbClr>
                </a:highlight>
                <a:latin typeface="Arial"/>
              </a:rPr>
              <a:t>VANs</a:t>
            </a:r>
            <a:r>
              <a:rPr lang="tr" sz="1600" b="0" i="0" u="none" strike="noStrike" dirty="0">
                <a:latin typeface="Arial"/>
              </a:rPr>
              <a:t> / ≥ 2).</a:t>
            </a:r>
            <a:endParaRPr sz="1600" dirty="0"/>
          </a:p>
        </p:txBody>
      </p:sp>
      <p:grpSp>
        <p:nvGrpSpPr>
          <p:cNvPr id="110" name="Google Shape;110;p5"/>
          <p:cNvGrpSpPr/>
          <p:nvPr/>
        </p:nvGrpSpPr>
        <p:grpSpPr>
          <a:xfrm>
            <a:off x="1185632" y="3728662"/>
            <a:ext cx="4114261" cy="1942313"/>
            <a:chOff x="1185632" y="3728662"/>
            <a:chExt cx="4114261" cy="1942313"/>
          </a:xfrm>
        </p:grpSpPr>
        <p:sp>
          <p:nvSpPr>
            <p:cNvPr id="111" name="Google Shape;111;p5"/>
            <p:cNvSpPr/>
            <p:nvPr/>
          </p:nvSpPr>
          <p:spPr>
            <a:xfrm>
              <a:off x="1277531" y="5586653"/>
              <a:ext cx="80645" cy="54610"/>
            </a:xfrm>
            <a:custGeom>
              <a:avLst/>
              <a:gdLst/>
              <a:ahLst/>
              <a:cxnLst/>
              <a:rect l="l" t="t" r="r" b="b"/>
              <a:pathLst>
                <a:path w="80644" h="54610" extrusionOk="0">
                  <a:moveTo>
                    <a:pt x="80543" y="0"/>
                  </a:moveTo>
                  <a:lnTo>
                    <a:pt x="0" y="0"/>
                  </a:lnTo>
                  <a:lnTo>
                    <a:pt x="0" y="15049"/>
                  </a:lnTo>
                  <a:lnTo>
                    <a:pt x="0" y="54483"/>
                  </a:lnTo>
                  <a:lnTo>
                    <a:pt x="80543" y="54483"/>
                  </a:lnTo>
                  <a:lnTo>
                    <a:pt x="80543" y="15049"/>
                  </a:lnTo>
                  <a:lnTo>
                    <a:pt x="80543" y="0"/>
                  </a:lnTo>
                  <a:close/>
                </a:path>
              </a:pathLst>
            </a:custGeom>
            <a:solidFill>
              <a:srgbClr val="4F81BC"/>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12" name="Google Shape;112;p5"/>
            <p:cNvSpPr/>
            <p:nvPr/>
          </p:nvSpPr>
          <p:spPr>
            <a:xfrm>
              <a:off x="1185632" y="3728662"/>
              <a:ext cx="31115" cy="1912620"/>
            </a:xfrm>
            <a:custGeom>
              <a:avLst/>
              <a:gdLst/>
              <a:ahLst/>
              <a:cxnLst/>
              <a:rect l="l" t="t" r="r" b="b"/>
              <a:pathLst>
                <a:path w="31115" h="1912620" extrusionOk="0">
                  <a:moveTo>
                    <a:pt x="30633" y="1912468"/>
                  </a:moveTo>
                  <a:lnTo>
                    <a:pt x="30633" y="0"/>
                  </a:lnTo>
                </a:path>
                <a:path w="31115" h="1912620" extrusionOk="0">
                  <a:moveTo>
                    <a:pt x="0" y="1912468"/>
                  </a:moveTo>
                  <a:lnTo>
                    <a:pt x="30633" y="1912468"/>
                  </a:lnTo>
                </a:path>
                <a:path w="31115" h="1912620" extrusionOk="0">
                  <a:moveTo>
                    <a:pt x="0" y="1638893"/>
                  </a:moveTo>
                  <a:lnTo>
                    <a:pt x="30633" y="1638893"/>
                  </a:lnTo>
                </a:path>
                <a:path w="31115" h="1912620" extrusionOk="0">
                  <a:moveTo>
                    <a:pt x="0" y="1366501"/>
                  </a:moveTo>
                  <a:lnTo>
                    <a:pt x="30633" y="1366501"/>
                  </a:lnTo>
                </a:path>
                <a:path w="31115" h="1912620" extrusionOk="0">
                  <a:moveTo>
                    <a:pt x="0" y="1092974"/>
                  </a:moveTo>
                  <a:lnTo>
                    <a:pt x="30633" y="1092974"/>
                  </a:lnTo>
                </a:path>
                <a:path w="31115" h="1912620" extrusionOk="0">
                  <a:moveTo>
                    <a:pt x="0" y="819446"/>
                  </a:moveTo>
                  <a:lnTo>
                    <a:pt x="30633" y="819446"/>
                  </a:lnTo>
                </a:path>
                <a:path w="31115" h="1912620" extrusionOk="0">
                  <a:moveTo>
                    <a:pt x="0" y="545919"/>
                  </a:moveTo>
                  <a:lnTo>
                    <a:pt x="30633" y="545919"/>
                  </a:lnTo>
                </a:path>
                <a:path w="31115" h="1912620" extrusionOk="0">
                  <a:moveTo>
                    <a:pt x="0" y="273527"/>
                  </a:moveTo>
                  <a:lnTo>
                    <a:pt x="30633" y="273527"/>
                  </a:lnTo>
                </a:path>
                <a:path w="31115" h="1912620" extrusionOk="0">
                  <a:moveTo>
                    <a:pt x="0" y="0"/>
                  </a:moveTo>
                  <a:lnTo>
                    <a:pt x="30633" y="0"/>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13" name="Google Shape;113;p5"/>
            <p:cNvSpPr/>
            <p:nvPr/>
          </p:nvSpPr>
          <p:spPr>
            <a:xfrm>
              <a:off x="1216265" y="5641130"/>
              <a:ext cx="68580" cy="0"/>
            </a:xfrm>
            <a:custGeom>
              <a:avLst/>
              <a:gdLst/>
              <a:ahLst/>
              <a:cxnLst/>
              <a:rect l="l" t="t" r="r" b="b"/>
              <a:pathLst>
                <a:path w="68580" h="119999" extrusionOk="0">
                  <a:moveTo>
                    <a:pt x="0" y="0"/>
                  </a:moveTo>
                  <a:lnTo>
                    <a:pt x="68073" y="0"/>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14" name="Google Shape;114;p5"/>
            <p:cNvSpPr/>
            <p:nvPr/>
          </p:nvSpPr>
          <p:spPr>
            <a:xfrm>
              <a:off x="1479473" y="5559424"/>
              <a:ext cx="81915" cy="81915"/>
            </a:xfrm>
            <a:custGeom>
              <a:avLst/>
              <a:gdLst/>
              <a:ahLst/>
              <a:cxnLst/>
              <a:rect l="l" t="t" r="r" b="b"/>
              <a:pathLst>
                <a:path w="81915" h="81914" extrusionOk="0">
                  <a:moveTo>
                    <a:pt x="81686" y="0"/>
                  </a:moveTo>
                  <a:lnTo>
                    <a:pt x="0" y="0"/>
                  </a:lnTo>
                  <a:lnTo>
                    <a:pt x="0" y="33197"/>
                  </a:lnTo>
                  <a:lnTo>
                    <a:pt x="0" y="81711"/>
                  </a:lnTo>
                  <a:lnTo>
                    <a:pt x="81686" y="81711"/>
                  </a:lnTo>
                  <a:lnTo>
                    <a:pt x="81686" y="33197"/>
                  </a:lnTo>
                  <a:lnTo>
                    <a:pt x="81686" y="0"/>
                  </a:lnTo>
                  <a:close/>
                </a:path>
              </a:pathLst>
            </a:custGeom>
            <a:solidFill>
              <a:srgbClr val="4F81BC"/>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15" name="Google Shape;115;p5"/>
            <p:cNvSpPr/>
            <p:nvPr/>
          </p:nvSpPr>
          <p:spPr>
            <a:xfrm>
              <a:off x="1350143" y="5641130"/>
              <a:ext cx="137795" cy="0"/>
            </a:xfrm>
            <a:custGeom>
              <a:avLst/>
              <a:gdLst/>
              <a:ahLst/>
              <a:cxnLst/>
              <a:rect l="l" t="t" r="r" b="b"/>
              <a:pathLst>
                <a:path w="137794" h="119999" extrusionOk="0">
                  <a:moveTo>
                    <a:pt x="0" y="0"/>
                  </a:moveTo>
                  <a:lnTo>
                    <a:pt x="137281" y="0"/>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16" name="Google Shape;116;p5"/>
            <p:cNvSpPr/>
            <p:nvPr/>
          </p:nvSpPr>
          <p:spPr>
            <a:xfrm>
              <a:off x="1682559" y="3892105"/>
              <a:ext cx="3526790" cy="1749425"/>
            </a:xfrm>
            <a:custGeom>
              <a:avLst/>
              <a:gdLst/>
              <a:ahLst/>
              <a:cxnLst/>
              <a:rect l="l" t="t" r="r" b="b"/>
              <a:pathLst>
                <a:path w="3526790" h="1749425" extrusionOk="0">
                  <a:moveTo>
                    <a:pt x="80556" y="1558315"/>
                  </a:moveTo>
                  <a:lnTo>
                    <a:pt x="0" y="1558315"/>
                  </a:lnTo>
                  <a:lnTo>
                    <a:pt x="0" y="1749031"/>
                  </a:lnTo>
                  <a:lnTo>
                    <a:pt x="80556" y="1749031"/>
                  </a:lnTo>
                  <a:lnTo>
                    <a:pt x="80556" y="1558315"/>
                  </a:lnTo>
                  <a:close/>
                </a:path>
                <a:path w="3526790" h="1749425" extrusionOk="0">
                  <a:moveTo>
                    <a:pt x="283641" y="1448219"/>
                  </a:moveTo>
                  <a:lnTo>
                    <a:pt x="201955" y="1448219"/>
                  </a:lnTo>
                  <a:lnTo>
                    <a:pt x="201955" y="1749031"/>
                  </a:lnTo>
                  <a:lnTo>
                    <a:pt x="283641" y="1749031"/>
                  </a:lnTo>
                  <a:lnTo>
                    <a:pt x="283641" y="1448219"/>
                  </a:lnTo>
                  <a:close/>
                </a:path>
                <a:path w="3526790" h="1749425" extrusionOk="0">
                  <a:moveTo>
                    <a:pt x="486727" y="1065733"/>
                  </a:moveTo>
                  <a:lnTo>
                    <a:pt x="405041" y="1065733"/>
                  </a:lnTo>
                  <a:lnTo>
                    <a:pt x="405041" y="1749031"/>
                  </a:lnTo>
                  <a:lnTo>
                    <a:pt x="486727" y="1749031"/>
                  </a:lnTo>
                  <a:lnTo>
                    <a:pt x="486727" y="1065733"/>
                  </a:lnTo>
                  <a:close/>
                </a:path>
                <a:path w="3526790" h="1749425" extrusionOk="0">
                  <a:moveTo>
                    <a:pt x="688682" y="806958"/>
                  </a:moveTo>
                  <a:lnTo>
                    <a:pt x="608126" y="806958"/>
                  </a:lnTo>
                  <a:lnTo>
                    <a:pt x="608126" y="1749031"/>
                  </a:lnTo>
                  <a:lnTo>
                    <a:pt x="688682" y="1749031"/>
                  </a:lnTo>
                  <a:lnTo>
                    <a:pt x="688682" y="806958"/>
                  </a:lnTo>
                  <a:close/>
                </a:path>
                <a:path w="3526790" h="1749425" extrusionOk="0">
                  <a:moveTo>
                    <a:pt x="891768" y="547052"/>
                  </a:moveTo>
                  <a:lnTo>
                    <a:pt x="810082" y="547052"/>
                  </a:lnTo>
                  <a:lnTo>
                    <a:pt x="810082" y="1749031"/>
                  </a:lnTo>
                  <a:lnTo>
                    <a:pt x="891768" y="1749031"/>
                  </a:lnTo>
                  <a:lnTo>
                    <a:pt x="891768" y="547052"/>
                  </a:lnTo>
                  <a:close/>
                </a:path>
                <a:path w="3526790" h="1749425" extrusionOk="0">
                  <a:moveTo>
                    <a:pt x="1094854" y="259905"/>
                  </a:moveTo>
                  <a:lnTo>
                    <a:pt x="1013167" y="259905"/>
                  </a:lnTo>
                  <a:lnTo>
                    <a:pt x="1013167" y="1749031"/>
                  </a:lnTo>
                  <a:lnTo>
                    <a:pt x="1094854" y="1749031"/>
                  </a:lnTo>
                  <a:lnTo>
                    <a:pt x="1094854" y="259905"/>
                  </a:lnTo>
                  <a:close/>
                </a:path>
                <a:path w="3526790" h="1749425" extrusionOk="0">
                  <a:moveTo>
                    <a:pt x="1296809" y="273519"/>
                  </a:moveTo>
                  <a:lnTo>
                    <a:pt x="1216253" y="273519"/>
                  </a:lnTo>
                  <a:lnTo>
                    <a:pt x="1216253" y="1749031"/>
                  </a:lnTo>
                  <a:lnTo>
                    <a:pt x="1296809" y="1749031"/>
                  </a:lnTo>
                  <a:lnTo>
                    <a:pt x="1296809" y="273519"/>
                  </a:lnTo>
                  <a:close/>
                </a:path>
                <a:path w="3526790" h="1749425" extrusionOk="0">
                  <a:moveTo>
                    <a:pt x="1499895" y="54483"/>
                  </a:moveTo>
                  <a:lnTo>
                    <a:pt x="1418209" y="54483"/>
                  </a:lnTo>
                  <a:lnTo>
                    <a:pt x="1418209" y="1749031"/>
                  </a:lnTo>
                  <a:lnTo>
                    <a:pt x="1499895" y="1749031"/>
                  </a:lnTo>
                  <a:lnTo>
                    <a:pt x="1499895" y="54483"/>
                  </a:lnTo>
                  <a:close/>
                </a:path>
                <a:path w="3526790" h="1749425" extrusionOk="0">
                  <a:moveTo>
                    <a:pt x="1702981" y="0"/>
                  </a:moveTo>
                  <a:lnTo>
                    <a:pt x="1621294" y="0"/>
                  </a:lnTo>
                  <a:lnTo>
                    <a:pt x="1621294" y="1749031"/>
                  </a:lnTo>
                  <a:lnTo>
                    <a:pt x="1702981" y="1749031"/>
                  </a:lnTo>
                  <a:lnTo>
                    <a:pt x="1702981" y="0"/>
                  </a:lnTo>
                  <a:close/>
                </a:path>
                <a:path w="3526790" h="1749425" extrusionOk="0">
                  <a:moveTo>
                    <a:pt x="1904923" y="328002"/>
                  </a:moveTo>
                  <a:lnTo>
                    <a:pt x="1824380" y="328002"/>
                  </a:lnTo>
                  <a:lnTo>
                    <a:pt x="1824380" y="1749031"/>
                  </a:lnTo>
                  <a:lnTo>
                    <a:pt x="1904923" y="1749031"/>
                  </a:lnTo>
                  <a:lnTo>
                    <a:pt x="1904923" y="328002"/>
                  </a:lnTo>
                  <a:close/>
                </a:path>
                <a:path w="3526790" h="1749425" extrusionOk="0">
                  <a:moveTo>
                    <a:pt x="2108022" y="778586"/>
                  </a:moveTo>
                  <a:lnTo>
                    <a:pt x="2026323" y="778586"/>
                  </a:lnTo>
                  <a:lnTo>
                    <a:pt x="2026323" y="1749031"/>
                  </a:lnTo>
                  <a:lnTo>
                    <a:pt x="2108022" y="1749031"/>
                  </a:lnTo>
                  <a:lnTo>
                    <a:pt x="2108022" y="778586"/>
                  </a:lnTo>
                  <a:close/>
                </a:path>
                <a:path w="3526790" h="1749425" extrusionOk="0">
                  <a:moveTo>
                    <a:pt x="2311108" y="1161072"/>
                  </a:moveTo>
                  <a:lnTo>
                    <a:pt x="2229408" y="1161072"/>
                  </a:lnTo>
                  <a:lnTo>
                    <a:pt x="2229408" y="1749031"/>
                  </a:lnTo>
                  <a:lnTo>
                    <a:pt x="2311108" y="1749031"/>
                  </a:lnTo>
                  <a:lnTo>
                    <a:pt x="2311108" y="1161072"/>
                  </a:lnTo>
                  <a:close/>
                </a:path>
                <a:path w="3526790" h="1749425" extrusionOk="0">
                  <a:moveTo>
                    <a:pt x="2513050" y="1393736"/>
                  </a:moveTo>
                  <a:lnTo>
                    <a:pt x="2432494" y="1393736"/>
                  </a:lnTo>
                  <a:lnTo>
                    <a:pt x="2432494" y="1749031"/>
                  </a:lnTo>
                  <a:lnTo>
                    <a:pt x="2513050" y="1749031"/>
                  </a:lnTo>
                  <a:lnTo>
                    <a:pt x="2513050" y="1393736"/>
                  </a:lnTo>
                  <a:close/>
                </a:path>
                <a:path w="3526790" h="1749425" extrusionOk="0">
                  <a:moveTo>
                    <a:pt x="2716136" y="1543558"/>
                  </a:moveTo>
                  <a:lnTo>
                    <a:pt x="2634450" y="1543558"/>
                  </a:lnTo>
                  <a:lnTo>
                    <a:pt x="2634450" y="1749031"/>
                  </a:lnTo>
                  <a:lnTo>
                    <a:pt x="2716136" y="1749031"/>
                  </a:lnTo>
                  <a:lnTo>
                    <a:pt x="2716136" y="1543558"/>
                  </a:lnTo>
                  <a:close/>
                </a:path>
                <a:path w="3526790" h="1749425" extrusionOk="0">
                  <a:moveTo>
                    <a:pt x="2918091" y="1626450"/>
                  </a:moveTo>
                  <a:lnTo>
                    <a:pt x="2837535" y="1626450"/>
                  </a:lnTo>
                  <a:lnTo>
                    <a:pt x="2837535" y="1749031"/>
                  </a:lnTo>
                  <a:lnTo>
                    <a:pt x="2918091" y="1749031"/>
                  </a:lnTo>
                  <a:lnTo>
                    <a:pt x="2918091" y="1626450"/>
                  </a:lnTo>
                  <a:close/>
                </a:path>
                <a:path w="3526790" h="1749425" extrusionOk="0">
                  <a:moveTo>
                    <a:pt x="3121177" y="1680933"/>
                  </a:moveTo>
                  <a:lnTo>
                    <a:pt x="3040621" y="1680933"/>
                  </a:lnTo>
                  <a:lnTo>
                    <a:pt x="3040621" y="1749031"/>
                  </a:lnTo>
                  <a:lnTo>
                    <a:pt x="3121177" y="1749031"/>
                  </a:lnTo>
                  <a:lnTo>
                    <a:pt x="3121177" y="1680933"/>
                  </a:lnTo>
                  <a:close/>
                </a:path>
                <a:path w="3526790" h="1749425" extrusionOk="0">
                  <a:moveTo>
                    <a:pt x="3324263" y="1708175"/>
                  </a:moveTo>
                  <a:lnTo>
                    <a:pt x="3242576" y="1708175"/>
                  </a:lnTo>
                  <a:lnTo>
                    <a:pt x="3242576" y="1749031"/>
                  </a:lnTo>
                  <a:lnTo>
                    <a:pt x="3324263" y="1749031"/>
                  </a:lnTo>
                  <a:lnTo>
                    <a:pt x="3324263" y="1708175"/>
                  </a:lnTo>
                  <a:close/>
                </a:path>
                <a:path w="3526790" h="1749425" extrusionOk="0">
                  <a:moveTo>
                    <a:pt x="3526218" y="1721789"/>
                  </a:moveTo>
                  <a:lnTo>
                    <a:pt x="3445662" y="1721789"/>
                  </a:lnTo>
                  <a:lnTo>
                    <a:pt x="3445662" y="1749031"/>
                  </a:lnTo>
                  <a:lnTo>
                    <a:pt x="3526218" y="1749031"/>
                  </a:lnTo>
                  <a:lnTo>
                    <a:pt x="3526218" y="1721789"/>
                  </a:lnTo>
                  <a:close/>
                </a:path>
              </a:pathLst>
            </a:custGeom>
            <a:solidFill>
              <a:srgbClr val="4F81BC"/>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17" name="Google Shape;117;p5"/>
            <p:cNvSpPr/>
            <p:nvPr/>
          </p:nvSpPr>
          <p:spPr>
            <a:xfrm>
              <a:off x="5270048" y="3728662"/>
              <a:ext cx="29845" cy="1912620"/>
            </a:xfrm>
            <a:custGeom>
              <a:avLst/>
              <a:gdLst/>
              <a:ahLst/>
              <a:cxnLst/>
              <a:rect l="l" t="t" r="r" b="b"/>
              <a:pathLst>
                <a:path w="29845" h="1912620" extrusionOk="0">
                  <a:moveTo>
                    <a:pt x="0" y="1912468"/>
                  </a:moveTo>
                  <a:lnTo>
                    <a:pt x="0" y="0"/>
                  </a:lnTo>
                </a:path>
                <a:path w="29845" h="1912620" extrusionOk="0">
                  <a:moveTo>
                    <a:pt x="0" y="1912468"/>
                  </a:moveTo>
                  <a:lnTo>
                    <a:pt x="29498" y="1912468"/>
                  </a:lnTo>
                </a:path>
                <a:path w="29845" h="1912620" extrusionOk="0">
                  <a:moveTo>
                    <a:pt x="0" y="1593495"/>
                  </a:moveTo>
                  <a:lnTo>
                    <a:pt x="29498" y="1593495"/>
                  </a:lnTo>
                </a:path>
                <a:path w="29845" h="1912620" extrusionOk="0">
                  <a:moveTo>
                    <a:pt x="0" y="1274569"/>
                  </a:moveTo>
                  <a:lnTo>
                    <a:pt x="29498" y="1274569"/>
                  </a:lnTo>
                </a:path>
                <a:path w="29845" h="1912620" extrusionOk="0">
                  <a:moveTo>
                    <a:pt x="0" y="955643"/>
                  </a:moveTo>
                  <a:lnTo>
                    <a:pt x="29498" y="955643"/>
                  </a:lnTo>
                </a:path>
                <a:path w="29845" h="1912620" extrusionOk="0">
                  <a:moveTo>
                    <a:pt x="0" y="637851"/>
                  </a:moveTo>
                  <a:lnTo>
                    <a:pt x="29498" y="637851"/>
                  </a:lnTo>
                </a:path>
                <a:path w="29845" h="1912620" extrusionOk="0">
                  <a:moveTo>
                    <a:pt x="0" y="318925"/>
                  </a:moveTo>
                  <a:lnTo>
                    <a:pt x="29498" y="318925"/>
                  </a:lnTo>
                </a:path>
                <a:path w="29845" h="1912620" extrusionOk="0">
                  <a:moveTo>
                    <a:pt x="0" y="0"/>
                  </a:moveTo>
                  <a:lnTo>
                    <a:pt x="29498" y="0"/>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18" name="Google Shape;118;p5"/>
            <p:cNvSpPr/>
            <p:nvPr/>
          </p:nvSpPr>
          <p:spPr>
            <a:xfrm>
              <a:off x="1553229" y="5641130"/>
              <a:ext cx="3717290" cy="0"/>
            </a:xfrm>
            <a:custGeom>
              <a:avLst/>
              <a:gdLst/>
              <a:ahLst/>
              <a:cxnLst/>
              <a:rect l="l" t="t" r="r" b="b"/>
              <a:pathLst>
                <a:path w="3717290" h="119999" extrusionOk="0">
                  <a:moveTo>
                    <a:pt x="0" y="0"/>
                  </a:moveTo>
                  <a:lnTo>
                    <a:pt x="3716818" y="0"/>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19" name="Google Shape;119;p5"/>
            <p:cNvSpPr/>
            <p:nvPr/>
          </p:nvSpPr>
          <p:spPr>
            <a:xfrm>
              <a:off x="1216265" y="5641130"/>
              <a:ext cx="4053840" cy="29845"/>
            </a:xfrm>
            <a:custGeom>
              <a:avLst/>
              <a:gdLst/>
              <a:ahLst/>
              <a:cxnLst/>
              <a:rect l="l" t="t" r="r" b="b"/>
              <a:pathLst>
                <a:path w="4053840" h="29845" extrusionOk="0">
                  <a:moveTo>
                    <a:pt x="0" y="0"/>
                  </a:moveTo>
                  <a:lnTo>
                    <a:pt x="0" y="29509"/>
                  </a:lnTo>
                </a:path>
                <a:path w="4053840" h="29845" extrusionOk="0">
                  <a:moveTo>
                    <a:pt x="203086" y="0"/>
                  </a:moveTo>
                  <a:lnTo>
                    <a:pt x="203086" y="29509"/>
                  </a:lnTo>
                </a:path>
                <a:path w="4053840" h="29845" extrusionOk="0">
                  <a:moveTo>
                    <a:pt x="405037" y="0"/>
                  </a:moveTo>
                  <a:lnTo>
                    <a:pt x="405037" y="29509"/>
                  </a:lnTo>
                </a:path>
                <a:path w="4053840" h="29845" extrusionOk="0">
                  <a:moveTo>
                    <a:pt x="608124" y="0"/>
                  </a:moveTo>
                  <a:lnTo>
                    <a:pt x="608124" y="29509"/>
                  </a:lnTo>
                </a:path>
                <a:path w="4053840" h="29845" extrusionOk="0">
                  <a:moveTo>
                    <a:pt x="811210" y="0"/>
                  </a:moveTo>
                  <a:lnTo>
                    <a:pt x="811210" y="29509"/>
                  </a:lnTo>
                </a:path>
                <a:path w="4053840" h="29845" extrusionOk="0">
                  <a:moveTo>
                    <a:pt x="1013162" y="0"/>
                  </a:moveTo>
                  <a:lnTo>
                    <a:pt x="1013162" y="29509"/>
                  </a:lnTo>
                </a:path>
                <a:path w="4053840" h="29845" extrusionOk="0">
                  <a:moveTo>
                    <a:pt x="1216248" y="0"/>
                  </a:moveTo>
                  <a:lnTo>
                    <a:pt x="1216248" y="29509"/>
                  </a:lnTo>
                </a:path>
                <a:path w="4053840" h="29845" extrusionOk="0">
                  <a:moveTo>
                    <a:pt x="1419334" y="0"/>
                  </a:moveTo>
                  <a:lnTo>
                    <a:pt x="1419334" y="29509"/>
                  </a:lnTo>
                </a:path>
                <a:path w="4053840" h="29845" extrusionOk="0">
                  <a:moveTo>
                    <a:pt x="1621286" y="0"/>
                  </a:moveTo>
                  <a:lnTo>
                    <a:pt x="1621286" y="29509"/>
                  </a:lnTo>
                </a:path>
                <a:path w="4053840" h="29845" extrusionOk="0">
                  <a:moveTo>
                    <a:pt x="1824372" y="0"/>
                  </a:moveTo>
                  <a:lnTo>
                    <a:pt x="1824372" y="29509"/>
                  </a:lnTo>
                </a:path>
                <a:path w="4053840" h="29845" extrusionOk="0">
                  <a:moveTo>
                    <a:pt x="2026324" y="0"/>
                  </a:moveTo>
                  <a:lnTo>
                    <a:pt x="2026324" y="29509"/>
                  </a:lnTo>
                </a:path>
                <a:path w="4053840" h="29845" extrusionOk="0">
                  <a:moveTo>
                    <a:pt x="2229410" y="0"/>
                  </a:moveTo>
                  <a:lnTo>
                    <a:pt x="2229410" y="29509"/>
                  </a:lnTo>
                </a:path>
                <a:path w="4053840" h="29845" extrusionOk="0">
                  <a:moveTo>
                    <a:pt x="2432496" y="0"/>
                  </a:moveTo>
                  <a:lnTo>
                    <a:pt x="2432496" y="29509"/>
                  </a:lnTo>
                </a:path>
                <a:path w="4053840" h="29845" extrusionOk="0">
                  <a:moveTo>
                    <a:pt x="2634448" y="0"/>
                  </a:moveTo>
                  <a:lnTo>
                    <a:pt x="2634448" y="29509"/>
                  </a:lnTo>
                </a:path>
                <a:path w="4053840" h="29845" extrusionOk="0">
                  <a:moveTo>
                    <a:pt x="2837534" y="0"/>
                  </a:moveTo>
                  <a:lnTo>
                    <a:pt x="2837534" y="29509"/>
                  </a:lnTo>
                </a:path>
                <a:path w="4053840" h="29845" extrusionOk="0">
                  <a:moveTo>
                    <a:pt x="3040620" y="0"/>
                  </a:moveTo>
                  <a:lnTo>
                    <a:pt x="3040620" y="29509"/>
                  </a:lnTo>
                </a:path>
                <a:path w="4053840" h="29845" extrusionOk="0">
                  <a:moveTo>
                    <a:pt x="3242572" y="0"/>
                  </a:moveTo>
                  <a:lnTo>
                    <a:pt x="3242572" y="29509"/>
                  </a:lnTo>
                </a:path>
                <a:path w="4053840" h="29845" extrusionOk="0">
                  <a:moveTo>
                    <a:pt x="3445658" y="0"/>
                  </a:moveTo>
                  <a:lnTo>
                    <a:pt x="3445658" y="29509"/>
                  </a:lnTo>
                </a:path>
                <a:path w="4053840" h="29845" extrusionOk="0">
                  <a:moveTo>
                    <a:pt x="3648745" y="0"/>
                  </a:moveTo>
                  <a:lnTo>
                    <a:pt x="3648745" y="29509"/>
                  </a:lnTo>
                </a:path>
                <a:path w="4053840" h="29845" extrusionOk="0">
                  <a:moveTo>
                    <a:pt x="3850696" y="0"/>
                  </a:moveTo>
                  <a:lnTo>
                    <a:pt x="3850696" y="29509"/>
                  </a:lnTo>
                </a:path>
                <a:path w="4053840" h="29845" extrusionOk="0">
                  <a:moveTo>
                    <a:pt x="4053782" y="0"/>
                  </a:moveTo>
                  <a:lnTo>
                    <a:pt x="4053782" y="29509"/>
                  </a:lnTo>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0" name="Google Shape;120;p5"/>
            <p:cNvSpPr/>
            <p:nvPr/>
          </p:nvSpPr>
          <p:spPr>
            <a:xfrm>
              <a:off x="1317241" y="4047588"/>
              <a:ext cx="3851910" cy="1586865"/>
            </a:xfrm>
            <a:custGeom>
              <a:avLst/>
              <a:gdLst/>
              <a:ahLst/>
              <a:cxnLst/>
              <a:rect l="l" t="t" r="r" b="b"/>
              <a:pathLst>
                <a:path w="3851910" h="1586864" extrusionOk="0">
                  <a:moveTo>
                    <a:pt x="0" y="1586732"/>
                  </a:moveTo>
                  <a:lnTo>
                    <a:pt x="203086" y="1577652"/>
                  </a:lnTo>
                  <a:lnTo>
                    <a:pt x="406172" y="1554953"/>
                  </a:lnTo>
                  <a:lnTo>
                    <a:pt x="608124" y="1519769"/>
                  </a:lnTo>
                  <a:lnTo>
                    <a:pt x="811210" y="1440274"/>
                  </a:lnTo>
                  <a:lnTo>
                    <a:pt x="1014296" y="1330182"/>
                  </a:lnTo>
                  <a:lnTo>
                    <a:pt x="1216248" y="1190581"/>
                  </a:lnTo>
                  <a:lnTo>
                    <a:pt x="1419334" y="1016931"/>
                  </a:lnTo>
                  <a:lnTo>
                    <a:pt x="1621286" y="844416"/>
                  </a:lnTo>
                  <a:lnTo>
                    <a:pt x="1824372" y="646931"/>
                  </a:lnTo>
                  <a:lnTo>
                    <a:pt x="2027458" y="442637"/>
                  </a:lnTo>
                  <a:lnTo>
                    <a:pt x="2229410" y="276932"/>
                  </a:lnTo>
                  <a:lnTo>
                    <a:pt x="2432496" y="163435"/>
                  </a:lnTo>
                  <a:lnTo>
                    <a:pt x="2635582" y="95337"/>
                  </a:lnTo>
                  <a:lnTo>
                    <a:pt x="2837534" y="54478"/>
                  </a:lnTo>
                  <a:lnTo>
                    <a:pt x="3040620" y="29509"/>
                  </a:lnTo>
                  <a:lnTo>
                    <a:pt x="3243707" y="15889"/>
                  </a:lnTo>
                  <a:lnTo>
                    <a:pt x="3445658" y="7944"/>
                  </a:lnTo>
                  <a:lnTo>
                    <a:pt x="3648744" y="3404"/>
                  </a:lnTo>
                  <a:lnTo>
                    <a:pt x="3851831" y="0"/>
                  </a:lnTo>
                </a:path>
              </a:pathLst>
            </a:custGeom>
            <a:noFill/>
            <a:ln w="204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1" name="Google Shape;121;p5"/>
            <p:cNvSpPr/>
            <p:nvPr/>
          </p:nvSpPr>
          <p:spPr>
            <a:xfrm>
              <a:off x="1487425" y="5592610"/>
              <a:ext cx="66040" cy="66040"/>
            </a:xfrm>
            <a:custGeom>
              <a:avLst/>
              <a:gdLst/>
              <a:ahLst/>
              <a:cxnLst/>
              <a:rect l="l" t="t" r="r" b="b"/>
              <a:pathLst>
                <a:path w="66040"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2" name="Google Shape;122;p5"/>
            <p:cNvSpPr/>
            <p:nvPr/>
          </p:nvSpPr>
          <p:spPr>
            <a:xfrm>
              <a:off x="1487425" y="5592610"/>
              <a:ext cx="66040" cy="66040"/>
            </a:xfrm>
            <a:custGeom>
              <a:avLst/>
              <a:gdLst/>
              <a:ahLst/>
              <a:cxnLst/>
              <a:rect l="l" t="t" r="r" b="b"/>
              <a:pathLst>
                <a:path w="66040"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3" name="Google Shape;123;p5"/>
            <p:cNvSpPr/>
            <p:nvPr/>
          </p:nvSpPr>
          <p:spPr>
            <a:xfrm>
              <a:off x="1690511" y="5569911"/>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4" name="Google Shape;124;p5"/>
            <p:cNvSpPr/>
            <p:nvPr/>
          </p:nvSpPr>
          <p:spPr>
            <a:xfrm>
              <a:off x="1690511" y="5569911"/>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5" name="Google Shape;125;p5"/>
            <p:cNvSpPr/>
            <p:nvPr/>
          </p:nvSpPr>
          <p:spPr>
            <a:xfrm>
              <a:off x="1892463" y="5534727"/>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6" name="Google Shape;126;p5"/>
            <p:cNvSpPr/>
            <p:nvPr/>
          </p:nvSpPr>
          <p:spPr>
            <a:xfrm>
              <a:off x="1892463" y="5534727"/>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7" name="Google Shape;127;p5"/>
            <p:cNvSpPr/>
            <p:nvPr/>
          </p:nvSpPr>
          <p:spPr>
            <a:xfrm>
              <a:off x="2095549" y="5455279"/>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8" name="Google Shape;128;p5"/>
            <p:cNvSpPr/>
            <p:nvPr/>
          </p:nvSpPr>
          <p:spPr>
            <a:xfrm>
              <a:off x="2095549" y="5455279"/>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29" name="Google Shape;129;p5"/>
            <p:cNvSpPr/>
            <p:nvPr/>
          </p:nvSpPr>
          <p:spPr>
            <a:xfrm>
              <a:off x="2298635" y="5345140"/>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0" name="Google Shape;130;p5"/>
            <p:cNvSpPr/>
            <p:nvPr/>
          </p:nvSpPr>
          <p:spPr>
            <a:xfrm>
              <a:off x="2298635" y="5345140"/>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1" name="Google Shape;131;p5"/>
            <p:cNvSpPr/>
            <p:nvPr/>
          </p:nvSpPr>
          <p:spPr>
            <a:xfrm>
              <a:off x="2500587" y="5205539"/>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2" name="Google Shape;132;p5"/>
            <p:cNvSpPr/>
            <p:nvPr/>
          </p:nvSpPr>
          <p:spPr>
            <a:xfrm>
              <a:off x="2500587" y="5205539"/>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3" name="Google Shape;133;p5"/>
            <p:cNvSpPr/>
            <p:nvPr/>
          </p:nvSpPr>
          <p:spPr>
            <a:xfrm>
              <a:off x="2703673" y="5031889"/>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4" name="Google Shape;134;p5"/>
            <p:cNvSpPr/>
            <p:nvPr/>
          </p:nvSpPr>
          <p:spPr>
            <a:xfrm>
              <a:off x="2703673" y="5031889"/>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5" name="Google Shape;135;p5"/>
            <p:cNvSpPr/>
            <p:nvPr/>
          </p:nvSpPr>
          <p:spPr>
            <a:xfrm>
              <a:off x="2905625" y="4859374"/>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6" name="Google Shape;136;p5"/>
            <p:cNvSpPr/>
            <p:nvPr/>
          </p:nvSpPr>
          <p:spPr>
            <a:xfrm>
              <a:off x="2905625" y="4859374"/>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7" name="Google Shape;137;p5"/>
            <p:cNvSpPr/>
            <p:nvPr/>
          </p:nvSpPr>
          <p:spPr>
            <a:xfrm>
              <a:off x="3108711" y="4661889"/>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8" name="Google Shape;138;p5"/>
            <p:cNvSpPr/>
            <p:nvPr/>
          </p:nvSpPr>
          <p:spPr>
            <a:xfrm>
              <a:off x="3108711" y="4661889"/>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39" name="Google Shape;139;p5"/>
            <p:cNvSpPr/>
            <p:nvPr/>
          </p:nvSpPr>
          <p:spPr>
            <a:xfrm>
              <a:off x="3311797" y="4457595"/>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0" name="Google Shape;140;p5"/>
            <p:cNvSpPr/>
            <p:nvPr/>
          </p:nvSpPr>
          <p:spPr>
            <a:xfrm>
              <a:off x="3311797" y="4457595"/>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1" name="Google Shape;141;p5"/>
            <p:cNvSpPr/>
            <p:nvPr/>
          </p:nvSpPr>
          <p:spPr>
            <a:xfrm>
              <a:off x="3513749" y="4291890"/>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2" name="Google Shape;142;p5"/>
            <p:cNvSpPr/>
            <p:nvPr/>
          </p:nvSpPr>
          <p:spPr>
            <a:xfrm>
              <a:off x="3513749" y="4291890"/>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3" name="Google Shape;143;p5"/>
            <p:cNvSpPr/>
            <p:nvPr/>
          </p:nvSpPr>
          <p:spPr>
            <a:xfrm>
              <a:off x="3716835" y="4178393"/>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4" name="Google Shape;144;p5"/>
            <p:cNvSpPr/>
            <p:nvPr/>
          </p:nvSpPr>
          <p:spPr>
            <a:xfrm>
              <a:off x="3716835" y="4178393"/>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5" name="Google Shape;145;p5"/>
            <p:cNvSpPr/>
            <p:nvPr/>
          </p:nvSpPr>
          <p:spPr>
            <a:xfrm>
              <a:off x="3919921" y="4110295"/>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6" name="Google Shape;146;p5"/>
            <p:cNvSpPr/>
            <p:nvPr/>
          </p:nvSpPr>
          <p:spPr>
            <a:xfrm>
              <a:off x="3919921" y="4110295"/>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7" name="Google Shape;147;p5"/>
            <p:cNvSpPr/>
            <p:nvPr/>
          </p:nvSpPr>
          <p:spPr>
            <a:xfrm>
              <a:off x="4121873" y="4069436"/>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8" name="Google Shape;148;p5"/>
            <p:cNvSpPr/>
            <p:nvPr/>
          </p:nvSpPr>
          <p:spPr>
            <a:xfrm>
              <a:off x="4121873" y="4069436"/>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49" name="Google Shape;149;p5"/>
            <p:cNvSpPr/>
            <p:nvPr/>
          </p:nvSpPr>
          <p:spPr>
            <a:xfrm>
              <a:off x="4324959" y="4044467"/>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0" name="Google Shape;150;p5"/>
            <p:cNvSpPr/>
            <p:nvPr/>
          </p:nvSpPr>
          <p:spPr>
            <a:xfrm>
              <a:off x="4324959" y="4044467"/>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1" name="Google Shape;151;p5"/>
            <p:cNvSpPr/>
            <p:nvPr/>
          </p:nvSpPr>
          <p:spPr>
            <a:xfrm>
              <a:off x="4528045" y="4030847"/>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2" name="Google Shape;152;p5"/>
            <p:cNvSpPr/>
            <p:nvPr/>
          </p:nvSpPr>
          <p:spPr>
            <a:xfrm>
              <a:off x="4528045" y="4030847"/>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3" name="Google Shape;153;p5"/>
            <p:cNvSpPr/>
            <p:nvPr/>
          </p:nvSpPr>
          <p:spPr>
            <a:xfrm>
              <a:off x="4729997" y="4022902"/>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4" name="Google Shape;154;p5"/>
            <p:cNvSpPr/>
            <p:nvPr/>
          </p:nvSpPr>
          <p:spPr>
            <a:xfrm>
              <a:off x="4729997" y="4022902"/>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5" name="Google Shape;155;p5"/>
            <p:cNvSpPr/>
            <p:nvPr/>
          </p:nvSpPr>
          <p:spPr>
            <a:xfrm>
              <a:off x="4933083" y="4018362"/>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6" name="Google Shape;156;p5"/>
            <p:cNvSpPr/>
            <p:nvPr/>
          </p:nvSpPr>
          <p:spPr>
            <a:xfrm>
              <a:off x="4933083" y="4018362"/>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7" name="Google Shape;157;p5"/>
            <p:cNvSpPr/>
            <p:nvPr/>
          </p:nvSpPr>
          <p:spPr>
            <a:xfrm>
              <a:off x="5136170" y="4014958"/>
              <a:ext cx="66040" cy="66040"/>
            </a:xfrm>
            <a:custGeom>
              <a:avLst/>
              <a:gdLst/>
              <a:ahLst/>
              <a:cxnLst/>
              <a:rect l="l" t="t" r="r" b="b"/>
              <a:pathLst>
                <a:path w="66039" h="66039" extrusionOk="0">
                  <a:moveTo>
                    <a:pt x="65804" y="0"/>
                  </a:moveTo>
                  <a:lnTo>
                    <a:pt x="0" y="0"/>
                  </a:lnTo>
                  <a:lnTo>
                    <a:pt x="0" y="65828"/>
                  </a:lnTo>
                  <a:lnTo>
                    <a:pt x="65804" y="65828"/>
                  </a:lnTo>
                  <a:lnTo>
                    <a:pt x="65804"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58" name="Google Shape;158;p5"/>
            <p:cNvSpPr/>
            <p:nvPr/>
          </p:nvSpPr>
          <p:spPr>
            <a:xfrm>
              <a:off x="5136170" y="4014958"/>
              <a:ext cx="66040" cy="66040"/>
            </a:xfrm>
            <a:custGeom>
              <a:avLst/>
              <a:gdLst/>
              <a:ahLst/>
              <a:cxnLst/>
              <a:rect l="l" t="t" r="r" b="b"/>
              <a:pathLst>
                <a:path w="66039" h="66039" extrusionOk="0">
                  <a:moveTo>
                    <a:pt x="0" y="65828"/>
                  </a:moveTo>
                  <a:lnTo>
                    <a:pt x="65804" y="65828"/>
                  </a:lnTo>
                  <a:lnTo>
                    <a:pt x="65804" y="0"/>
                  </a:lnTo>
                  <a:lnTo>
                    <a:pt x="0" y="0"/>
                  </a:lnTo>
                  <a:lnTo>
                    <a:pt x="0" y="6582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grpSp>
      <p:sp>
        <p:nvSpPr>
          <p:cNvPr id="159" name="Google Shape;159;p5"/>
          <p:cNvSpPr txBox="1"/>
          <p:nvPr/>
        </p:nvSpPr>
        <p:spPr>
          <a:xfrm>
            <a:off x="5358732" y="5561921"/>
            <a:ext cx="60960"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0</a:t>
            </a:r>
            <a:endParaRPr sz="750">
              <a:solidFill>
                <a:schemeClr val="dk1"/>
              </a:solidFill>
              <a:latin typeface="Arial"/>
              <a:ea typeface="Arial"/>
              <a:cs typeface="Arial"/>
              <a:sym typeface="Arial"/>
            </a:endParaRPr>
          </a:p>
        </p:txBody>
      </p:sp>
      <p:sp>
        <p:nvSpPr>
          <p:cNvPr id="160" name="Google Shape;160;p5"/>
          <p:cNvSpPr txBox="1"/>
          <p:nvPr/>
        </p:nvSpPr>
        <p:spPr>
          <a:xfrm>
            <a:off x="5358732" y="5242967"/>
            <a:ext cx="156845"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200</a:t>
            </a:r>
            <a:endParaRPr sz="750">
              <a:solidFill>
                <a:schemeClr val="dk1"/>
              </a:solidFill>
              <a:latin typeface="Arial"/>
              <a:ea typeface="Arial"/>
              <a:cs typeface="Arial"/>
              <a:sym typeface="Arial"/>
            </a:endParaRPr>
          </a:p>
        </p:txBody>
      </p:sp>
      <p:sp>
        <p:nvSpPr>
          <p:cNvPr id="161" name="Google Shape;161;p5"/>
          <p:cNvSpPr txBox="1"/>
          <p:nvPr/>
        </p:nvSpPr>
        <p:spPr>
          <a:xfrm>
            <a:off x="5358732" y="4924041"/>
            <a:ext cx="156845"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400</a:t>
            </a:r>
            <a:endParaRPr sz="750">
              <a:solidFill>
                <a:schemeClr val="dk1"/>
              </a:solidFill>
              <a:latin typeface="Arial"/>
              <a:ea typeface="Arial"/>
              <a:cs typeface="Arial"/>
              <a:sym typeface="Arial"/>
            </a:endParaRPr>
          </a:p>
        </p:txBody>
      </p:sp>
      <p:sp>
        <p:nvSpPr>
          <p:cNvPr id="162" name="Google Shape;162;p5"/>
          <p:cNvSpPr txBox="1"/>
          <p:nvPr/>
        </p:nvSpPr>
        <p:spPr>
          <a:xfrm>
            <a:off x="5358732" y="4605115"/>
            <a:ext cx="156845"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600</a:t>
            </a:r>
            <a:endParaRPr sz="750">
              <a:solidFill>
                <a:schemeClr val="dk1"/>
              </a:solidFill>
              <a:latin typeface="Arial"/>
              <a:ea typeface="Arial"/>
              <a:cs typeface="Arial"/>
              <a:sym typeface="Arial"/>
            </a:endParaRPr>
          </a:p>
        </p:txBody>
      </p:sp>
      <p:sp>
        <p:nvSpPr>
          <p:cNvPr id="163" name="Google Shape;163;p5"/>
          <p:cNvSpPr txBox="1"/>
          <p:nvPr/>
        </p:nvSpPr>
        <p:spPr>
          <a:xfrm>
            <a:off x="5358732" y="4285962"/>
            <a:ext cx="157480"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800</a:t>
            </a:r>
            <a:endParaRPr sz="750">
              <a:solidFill>
                <a:schemeClr val="dk1"/>
              </a:solidFill>
              <a:latin typeface="Arial"/>
              <a:ea typeface="Arial"/>
              <a:cs typeface="Arial"/>
              <a:sym typeface="Arial"/>
            </a:endParaRPr>
          </a:p>
        </p:txBody>
      </p:sp>
      <p:sp>
        <p:nvSpPr>
          <p:cNvPr id="164" name="Google Shape;164;p5"/>
          <p:cNvSpPr txBox="1"/>
          <p:nvPr/>
        </p:nvSpPr>
        <p:spPr>
          <a:xfrm>
            <a:off x="5358732" y="3967547"/>
            <a:ext cx="228600"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1,000</a:t>
            </a:r>
            <a:endParaRPr sz="750">
              <a:solidFill>
                <a:schemeClr val="dk1"/>
              </a:solidFill>
              <a:latin typeface="Arial"/>
              <a:ea typeface="Arial"/>
              <a:cs typeface="Arial"/>
              <a:sym typeface="Arial"/>
            </a:endParaRPr>
          </a:p>
        </p:txBody>
      </p:sp>
      <p:sp>
        <p:nvSpPr>
          <p:cNvPr id="165" name="Google Shape;165;p5"/>
          <p:cNvSpPr txBox="1"/>
          <p:nvPr/>
        </p:nvSpPr>
        <p:spPr>
          <a:xfrm>
            <a:off x="5358732" y="3648621"/>
            <a:ext cx="228600"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1,200</a:t>
            </a:r>
            <a:endParaRPr sz="750">
              <a:solidFill>
                <a:schemeClr val="dk1"/>
              </a:solidFill>
              <a:latin typeface="Arial"/>
              <a:ea typeface="Arial"/>
              <a:cs typeface="Arial"/>
              <a:sym typeface="Arial"/>
            </a:endParaRPr>
          </a:p>
        </p:txBody>
      </p:sp>
      <p:sp>
        <p:nvSpPr>
          <p:cNvPr id="166" name="Google Shape;166;p5"/>
          <p:cNvSpPr txBox="1"/>
          <p:nvPr/>
        </p:nvSpPr>
        <p:spPr>
          <a:xfrm>
            <a:off x="1080571" y="5561921"/>
            <a:ext cx="60960"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0</a:t>
            </a:r>
            <a:endParaRPr sz="750">
              <a:solidFill>
                <a:schemeClr val="dk1"/>
              </a:solidFill>
              <a:latin typeface="Arial"/>
              <a:ea typeface="Arial"/>
              <a:cs typeface="Arial"/>
              <a:sym typeface="Arial"/>
            </a:endParaRPr>
          </a:p>
        </p:txBody>
      </p:sp>
      <p:sp>
        <p:nvSpPr>
          <p:cNvPr id="167" name="Google Shape;167;p5"/>
          <p:cNvSpPr txBox="1"/>
          <p:nvPr/>
        </p:nvSpPr>
        <p:spPr>
          <a:xfrm>
            <a:off x="1032693" y="5014895"/>
            <a:ext cx="108585" cy="412750"/>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40</a:t>
            </a:r>
            <a:endParaRPr sz="750">
              <a:solidFill>
                <a:schemeClr val="dk1"/>
              </a:solidFill>
              <a:latin typeface="Arial"/>
              <a:ea typeface="Arial"/>
              <a:cs typeface="Arial"/>
              <a:sym typeface="Arial"/>
            </a:endParaRPr>
          </a:p>
          <a:p>
            <a:pPr marL="0" marR="0" lvl="0" indent="0" algn="l" rtl="0">
              <a:lnSpc>
                <a:spcPct val="100000"/>
              </a:lnSpc>
              <a:spcBef>
                <a:spcPts val="35"/>
              </a:spcBef>
              <a:spcAft>
                <a:spcPct val="0"/>
              </a:spcAft>
              <a:buNone/>
            </a:pPr>
            <a:endParaRPr sz="1000">
              <a:solidFill>
                <a:schemeClr val="dk1"/>
              </a:solidFill>
              <a:latin typeface="Arial"/>
              <a:ea typeface="Arial"/>
              <a:cs typeface="Arial"/>
              <a:sym typeface="Arial"/>
            </a:endParaRPr>
          </a:p>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20</a:t>
            </a:r>
            <a:endParaRPr sz="750">
              <a:solidFill>
                <a:schemeClr val="dk1"/>
              </a:solidFill>
              <a:latin typeface="Arial"/>
              <a:ea typeface="Arial"/>
              <a:cs typeface="Arial"/>
              <a:sym typeface="Arial"/>
            </a:endParaRPr>
          </a:p>
        </p:txBody>
      </p:sp>
      <p:sp>
        <p:nvSpPr>
          <p:cNvPr id="168" name="Google Shape;168;p5"/>
          <p:cNvSpPr txBox="1"/>
          <p:nvPr/>
        </p:nvSpPr>
        <p:spPr>
          <a:xfrm>
            <a:off x="1032693" y="4741784"/>
            <a:ext cx="108585"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60</a:t>
            </a:r>
            <a:endParaRPr sz="750">
              <a:solidFill>
                <a:schemeClr val="dk1"/>
              </a:solidFill>
              <a:latin typeface="Arial"/>
              <a:ea typeface="Arial"/>
              <a:cs typeface="Arial"/>
              <a:sym typeface="Arial"/>
            </a:endParaRPr>
          </a:p>
        </p:txBody>
      </p:sp>
      <p:sp>
        <p:nvSpPr>
          <p:cNvPr id="169" name="Google Shape;169;p5"/>
          <p:cNvSpPr txBox="1"/>
          <p:nvPr/>
        </p:nvSpPr>
        <p:spPr>
          <a:xfrm>
            <a:off x="1032693" y="4468446"/>
            <a:ext cx="108585"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80</a:t>
            </a:r>
            <a:endParaRPr sz="750">
              <a:solidFill>
                <a:schemeClr val="dk1"/>
              </a:solidFill>
              <a:latin typeface="Arial"/>
              <a:ea typeface="Arial"/>
              <a:cs typeface="Arial"/>
              <a:sym typeface="Arial"/>
            </a:endParaRPr>
          </a:p>
        </p:txBody>
      </p:sp>
      <p:sp>
        <p:nvSpPr>
          <p:cNvPr id="170" name="Google Shape;170;p5"/>
          <p:cNvSpPr txBox="1"/>
          <p:nvPr/>
        </p:nvSpPr>
        <p:spPr>
          <a:xfrm>
            <a:off x="984814" y="4195202"/>
            <a:ext cx="156845"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100</a:t>
            </a:r>
            <a:endParaRPr sz="750">
              <a:solidFill>
                <a:schemeClr val="dk1"/>
              </a:solidFill>
              <a:latin typeface="Arial"/>
              <a:ea typeface="Arial"/>
              <a:cs typeface="Arial"/>
              <a:sym typeface="Arial"/>
            </a:endParaRPr>
          </a:p>
        </p:txBody>
      </p:sp>
      <p:sp>
        <p:nvSpPr>
          <p:cNvPr id="171" name="Google Shape;171;p5"/>
          <p:cNvSpPr txBox="1"/>
          <p:nvPr/>
        </p:nvSpPr>
        <p:spPr>
          <a:xfrm>
            <a:off x="984814" y="3921864"/>
            <a:ext cx="156845"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120</a:t>
            </a:r>
            <a:endParaRPr sz="750">
              <a:solidFill>
                <a:schemeClr val="dk1"/>
              </a:solidFill>
              <a:latin typeface="Arial"/>
              <a:ea typeface="Arial"/>
              <a:cs typeface="Arial"/>
              <a:sym typeface="Arial"/>
            </a:endParaRPr>
          </a:p>
        </p:txBody>
      </p:sp>
      <p:sp>
        <p:nvSpPr>
          <p:cNvPr id="172" name="Google Shape;172;p5"/>
          <p:cNvSpPr txBox="1"/>
          <p:nvPr/>
        </p:nvSpPr>
        <p:spPr>
          <a:xfrm>
            <a:off x="984814" y="3648621"/>
            <a:ext cx="156845" cy="139065"/>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140</a:t>
            </a:r>
            <a:endParaRPr sz="750">
              <a:solidFill>
                <a:schemeClr val="dk1"/>
              </a:solidFill>
              <a:latin typeface="Arial"/>
              <a:ea typeface="Arial"/>
              <a:cs typeface="Arial"/>
              <a:sym typeface="Arial"/>
            </a:endParaRPr>
          </a:p>
        </p:txBody>
      </p:sp>
      <p:sp>
        <p:nvSpPr>
          <p:cNvPr id="173" name="Google Shape;173;p5"/>
          <p:cNvSpPr/>
          <p:nvPr/>
        </p:nvSpPr>
        <p:spPr>
          <a:xfrm>
            <a:off x="1158610" y="5598286"/>
            <a:ext cx="4024359" cy="34789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74" name="Google Shape;174;p5"/>
          <p:cNvSpPr txBox="1"/>
          <p:nvPr/>
        </p:nvSpPr>
        <p:spPr>
          <a:xfrm rot="-5400000">
            <a:off x="5197771" y="4562710"/>
            <a:ext cx="942975" cy="246991"/>
          </a:xfrm>
          <a:prstGeom prst="rect">
            <a:avLst/>
          </a:prstGeom>
          <a:noFill/>
          <a:ln>
            <a:noFill/>
          </a:ln>
        </p:spPr>
        <p:txBody>
          <a:bodyPr spcFirstLastPara="1" wrap="square" lIns="0" tIns="0" rIns="0" bIns="0" anchor="t" anchorCtr="0">
            <a:noAutofit/>
          </a:bodyPr>
          <a:lstStyle/>
          <a:p>
            <a:pPr marL="12700" marR="0" lvl="0" indent="0" algn="l" rtl="0">
              <a:lnSpc>
                <a:spcPct val="107333"/>
              </a:lnSpc>
              <a:spcBef>
                <a:spcPct val="0"/>
              </a:spcBef>
              <a:spcAft>
                <a:spcPct val="0"/>
              </a:spcAft>
              <a:buNone/>
            </a:pPr>
            <a:r>
              <a:rPr lang="tr" sz="700" b="1" i="0" u="none" strike="noStrike">
                <a:solidFill>
                  <a:srgbClr val="000000"/>
                </a:solidFill>
                <a:latin typeface="Arial"/>
                <a:ea typeface="Arial"/>
                <a:cs typeface="Arial"/>
                <a:sym typeface="Arial"/>
              </a:rPr>
              <a:t>Kümülatif olasılık</a:t>
            </a:r>
            <a:endParaRPr sz="750">
              <a:solidFill>
                <a:schemeClr val="dk1"/>
              </a:solidFill>
              <a:latin typeface="Arial"/>
              <a:ea typeface="Arial"/>
              <a:cs typeface="Arial"/>
              <a:sym typeface="Arial"/>
            </a:endParaRPr>
          </a:p>
        </p:txBody>
      </p:sp>
      <p:sp>
        <p:nvSpPr>
          <p:cNvPr id="175" name="Google Shape;175;p5"/>
          <p:cNvSpPr txBox="1"/>
          <p:nvPr/>
        </p:nvSpPr>
        <p:spPr>
          <a:xfrm rot="-5400000">
            <a:off x="426568" y="4625230"/>
            <a:ext cx="961390" cy="123495"/>
          </a:xfrm>
          <a:prstGeom prst="rect">
            <a:avLst/>
          </a:prstGeom>
          <a:noFill/>
          <a:ln>
            <a:noFill/>
          </a:ln>
        </p:spPr>
        <p:txBody>
          <a:bodyPr spcFirstLastPara="1" wrap="square" lIns="0" tIns="0" rIns="0" bIns="0" anchor="t" anchorCtr="0">
            <a:noAutofit/>
          </a:bodyPr>
          <a:lstStyle/>
          <a:p>
            <a:pPr marL="12700" marR="0" lvl="0" indent="0" algn="l" rtl="0">
              <a:lnSpc>
                <a:spcPct val="107333"/>
              </a:lnSpc>
              <a:spcBef>
                <a:spcPct val="0"/>
              </a:spcBef>
              <a:spcAft>
                <a:spcPct val="0"/>
              </a:spcAft>
              <a:buNone/>
            </a:pPr>
            <a:r>
              <a:rPr lang="tr" sz="700" b="1" i="0" u="none" strike="noStrike">
                <a:solidFill>
                  <a:srgbClr val="000000"/>
                </a:solidFill>
                <a:latin typeface="Arial"/>
                <a:ea typeface="Arial"/>
                <a:cs typeface="Arial"/>
                <a:sym typeface="Arial"/>
              </a:rPr>
              <a:t>Olasılık yoğunluğu</a:t>
            </a:r>
            <a:endParaRPr sz="750">
              <a:solidFill>
                <a:schemeClr val="dk1"/>
              </a:solidFill>
              <a:latin typeface="Arial"/>
              <a:ea typeface="Arial"/>
              <a:cs typeface="Arial"/>
              <a:sym typeface="Arial"/>
            </a:endParaRPr>
          </a:p>
        </p:txBody>
      </p:sp>
      <p:sp>
        <p:nvSpPr>
          <p:cNvPr id="176" name="Google Shape;176;p5"/>
          <p:cNvSpPr txBox="1"/>
          <p:nvPr/>
        </p:nvSpPr>
        <p:spPr>
          <a:xfrm>
            <a:off x="3030899" y="5981178"/>
            <a:ext cx="437515" cy="126953"/>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1" i="0" u="none" strike="noStrike">
                <a:solidFill>
                  <a:srgbClr val="000000"/>
                </a:solidFill>
                <a:latin typeface="Arial"/>
                <a:ea typeface="Arial"/>
                <a:cs typeface="Arial"/>
                <a:sym typeface="Arial"/>
              </a:rPr>
              <a:t>Net Bugünkü Değer (M€)</a:t>
            </a:r>
            <a:endParaRPr sz="750">
              <a:solidFill>
                <a:schemeClr val="dk1"/>
              </a:solidFill>
              <a:latin typeface="Arial"/>
              <a:ea typeface="Arial"/>
              <a:cs typeface="Arial"/>
              <a:sym typeface="Arial"/>
            </a:endParaRPr>
          </a:p>
        </p:txBody>
      </p:sp>
      <p:sp>
        <p:nvSpPr>
          <p:cNvPr id="177" name="Google Shape;177;p5"/>
          <p:cNvSpPr txBox="1"/>
          <p:nvPr/>
        </p:nvSpPr>
        <p:spPr>
          <a:xfrm>
            <a:off x="2937392" y="3380957"/>
            <a:ext cx="845483" cy="219286"/>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1300" b="1" i="0" u="none" strike="noStrike">
                <a:solidFill>
                  <a:srgbClr val="000000"/>
                </a:solidFill>
                <a:latin typeface="Arial"/>
                <a:ea typeface="Arial"/>
                <a:cs typeface="Arial"/>
                <a:sym typeface="Arial"/>
              </a:rPr>
              <a:t>Talep</a:t>
            </a:r>
            <a:endParaRPr sz="1350">
              <a:solidFill>
                <a:schemeClr val="dk1"/>
              </a:solidFill>
              <a:latin typeface="Arial"/>
              <a:ea typeface="Arial"/>
              <a:cs typeface="Arial"/>
              <a:sym typeface="Arial"/>
            </a:endParaRPr>
          </a:p>
        </p:txBody>
      </p:sp>
      <p:sp>
        <p:nvSpPr>
          <p:cNvPr id="178" name="Google Shape;178;p5"/>
          <p:cNvSpPr/>
          <p:nvPr/>
        </p:nvSpPr>
        <p:spPr>
          <a:xfrm>
            <a:off x="2240850" y="6280633"/>
            <a:ext cx="181610" cy="52705"/>
          </a:xfrm>
          <a:custGeom>
            <a:avLst/>
            <a:gdLst/>
            <a:ahLst/>
            <a:cxnLst/>
            <a:rect l="l" t="t" r="r" b="b"/>
            <a:pathLst>
              <a:path w="181610" h="52704" extrusionOk="0">
                <a:moveTo>
                  <a:pt x="181529" y="0"/>
                </a:moveTo>
                <a:lnTo>
                  <a:pt x="0" y="0"/>
                </a:lnTo>
                <a:lnTo>
                  <a:pt x="0" y="52208"/>
                </a:lnTo>
                <a:lnTo>
                  <a:pt x="181529" y="52208"/>
                </a:lnTo>
                <a:lnTo>
                  <a:pt x="181529" y="0"/>
                </a:lnTo>
                <a:close/>
              </a:path>
            </a:pathLst>
          </a:custGeom>
          <a:solidFill>
            <a:srgbClr val="4F81BC"/>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79" name="Google Shape;179;p5"/>
          <p:cNvSpPr txBox="1"/>
          <p:nvPr/>
        </p:nvSpPr>
        <p:spPr>
          <a:xfrm>
            <a:off x="2566627" y="6237454"/>
            <a:ext cx="567498" cy="126953"/>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Sıklık.</a:t>
            </a:r>
            <a:endParaRPr sz="750">
              <a:solidFill>
                <a:schemeClr val="dk1"/>
              </a:solidFill>
              <a:latin typeface="Arial"/>
              <a:ea typeface="Arial"/>
              <a:cs typeface="Arial"/>
              <a:sym typeface="Arial"/>
            </a:endParaRPr>
          </a:p>
        </p:txBody>
      </p:sp>
      <p:grpSp>
        <p:nvGrpSpPr>
          <p:cNvPr id="180" name="Google Shape;180;p5"/>
          <p:cNvGrpSpPr/>
          <p:nvPr/>
        </p:nvGrpSpPr>
        <p:grpSpPr>
          <a:xfrm>
            <a:off x="3219898" y="6288062"/>
            <a:ext cx="181610" cy="57150"/>
            <a:chOff x="3219898" y="6288062"/>
            <a:chExt cx="181610" cy="57150"/>
          </a:xfrm>
        </p:grpSpPr>
        <p:sp>
          <p:nvSpPr>
            <p:cNvPr id="181" name="Google Shape;181;p5"/>
            <p:cNvSpPr/>
            <p:nvPr/>
          </p:nvSpPr>
          <p:spPr>
            <a:xfrm>
              <a:off x="3219898" y="6316436"/>
              <a:ext cx="181610" cy="0"/>
            </a:xfrm>
            <a:custGeom>
              <a:avLst/>
              <a:gdLst/>
              <a:ahLst/>
              <a:cxnLst/>
              <a:rect l="l" t="t" r="r" b="b"/>
              <a:pathLst>
                <a:path w="181610" h="119999" extrusionOk="0">
                  <a:moveTo>
                    <a:pt x="0" y="0"/>
                  </a:moveTo>
                  <a:lnTo>
                    <a:pt x="181529" y="0"/>
                  </a:lnTo>
                </a:path>
              </a:pathLst>
            </a:custGeom>
            <a:noFill/>
            <a:ln w="204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82" name="Google Shape;182;p5"/>
            <p:cNvSpPr/>
            <p:nvPr/>
          </p:nvSpPr>
          <p:spPr>
            <a:xfrm>
              <a:off x="3281164" y="6288062"/>
              <a:ext cx="57150" cy="57150"/>
            </a:xfrm>
            <a:custGeom>
              <a:avLst/>
              <a:gdLst/>
              <a:ahLst/>
              <a:cxnLst/>
              <a:rect l="l" t="t" r="r" b="b"/>
              <a:pathLst>
                <a:path w="57150" h="57150" extrusionOk="0">
                  <a:moveTo>
                    <a:pt x="56728" y="0"/>
                  </a:moveTo>
                  <a:lnTo>
                    <a:pt x="0" y="0"/>
                  </a:lnTo>
                  <a:lnTo>
                    <a:pt x="0" y="56748"/>
                  </a:lnTo>
                  <a:lnTo>
                    <a:pt x="56728" y="56748"/>
                  </a:lnTo>
                  <a:lnTo>
                    <a:pt x="56728" y="0"/>
                  </a:lnTo>
                  <a:close/>
                </a:path>
              </a:pathLst>
            </a:custGeom>
            <a:solidFill>
              <a:srgbClr val="C0504D"/>
            </a:solid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83" name="Google Shape;183;p5"/>
            <p:cNvSpPr/>
            <p:nvPr/>
          </p:nvSpPr>
          <p:spPr>
            <a:xfrm>
              <a:off x="3281164" y="6288062"/>
              <a:ext cx="57150" cy="57150"/>
            </a:xfrm>
            <a:custGeom>
              <a:avLst/>
              <a:gdLst/>
              <a:ahLst/>
              <a:cxnLst/>
              <a:rect l="l" t="t" r="r" b="b"/>
              <a:pathLst>
                <a:path w="57150" h="57150" extrusionOk="0">
                  <a:moveTo>
                    <a:pt x="0" y="56748"/>
                  </a:moveTo>
                  <a:lnTo>
                    <a:pt x="56728" y="56748"/>
                  </a:lnTo>
                  <a:lnTo>
                    <a:pt x="56728" y="0"/>
                  </a:lnTo>
                  <a:lnTo>
                    <a:pt x="0" y="0"/>
                  </a:lnTo>
                  <a:lnTo>
                    <a:pt x="0" y="56748"/>
                  </a:lnTo>
                  <a:close/>
                </a:path>
              </a:pathLst>
            </a:custGeom>
            <a:noFill/>
            <a:ln w="9525" cap="flat" cmpd="sng">
              <a:solidFill>
                <a:srgbClr val="BD4A47"/>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grpSp>
      <p:sp>
        <p:nvSpPr>
          <p:cNvPr id="184" name="Google Shape;184;p5"/>
          <p:cNvSpPr txBox="1"/>
          <p:nvPr/>
        </p:nvSpPr>
        <p:spPr>
          <a:xfrm>
            <a:off x="3420715" y="6237454"/>
            <a:ext cx="1002060" cy="126953"/>
          </a:xfrm>
          <a:prstGeom prst="rect">
            <a:avLst/>
          </a:prstGeom>
          <a:noFill/>
          <a:ln>
            <a:noFill/>
          </a:ln>
        </p:spPr>
        <p:txBody>
          <a:bodyPr spcFirstLastPara="1" wrap="square" lIns="0" tIns="11425" rIns="0" bIns="0" anchor="t" anchorCtr="0">
            <a:noAutofit/>
          </a:bodyPr>
          <a:lstStyle/>
          <a:p>
            <a:pPr marL="0" marR="0" lvl="0" indent="0" algn="l" rtl="0">
              <a:lnSpc>
                <a:spcPct val="100000"/>
              </a:lnSpc>
              <a:spcBef>
                <a:spcPct val="0"/>
              </a:spcBef>
              <a:spcAft>
                <a:spcPct val="0"/>
              </a:spcAft>
              <a:buNone/>
            </a:pPr>
            <a:r>
              <a:rPr lang="tr" sz="700" b="0" i="0" u="none" strike="noStrike">
                <a:solidFill>
                  <a:srgbClr val="000000"/>
                </a:solidFill>
                <a:latin typeface="Arial"/>
                <a:ea typeface="Arial"/>
                <a:cs typeface="Arial"/>
                <a:sym typeface="Arial"/>
              </a:rPr>
              <a:t>Kümülatif olasılık</a:t>
            </a:r>
            <a:endParaRPr sz="750">
              <a:solidFill>
                <a:schemeClr val="dk1"/>
              </a:solidFill>
              <a:latin typeface="Arial"/>
              <a:ea typeface="Arial"/>
              <a:cs typeface="Arial"/>
              <a:sym typeface="Arial"/>
            </a:endParaRPr>
          </a:p>
        </p:txBody>
      </p:sp>
      <p:sp>
        <p:nvSpPr>
          <p:cNvPr id="185" name="Google Shape;185;p5"/>
          <p:cNvSpPr/>
          <p:nvPr/>
        </p:nvSpPr>
        <p:spPr>
          <a:xfrm>
            <a:off x="722731" y="3330333"/>
            <a:ext cx="5112385" cy="3128010"/>
          </a:xfrm>
          <a:custGeom>
            <a:avLst/>
            <a:gdLst/>
            <a:ahLst/>
            <a:cxnLst/>
            <a:rect l="l" t="t" r="r" b="b"/>
            <a:pathLst>
              <a:path w="5112385" h="3128010" extrusionOk="0">
                <a:moveTo>
                  <a:pt x="0" y="3127971"/>
                </a:moveTo>
                <a:lnTo>
                  <a:pt x="5112327" y="3127971"/>
                </a:lnTo>
                <a:lnTo>
                  <a:pt x="5112327" y="0"/>
                </a:lnTo>
                <a:lnTo>
                  <a:pt x="0" y="0"/>
                </a:lnTo>
                <a:lnTo>
                  <a:pt x="0" y="3127971"/>
                </a:lnTo>
                <a:close/>
              </a:path>
            </a:pathLst>
          </a:custGeom>
          <a:noFill/>
          <a:ln w="9525" cap="flat" cmpd="sng">
            <a:solidFill>
              <a:srgbClr val="858585"/>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186" name="Google Shape;186;p5"/>
          <p:cNvSpPr txBox="1"/>
          <p:nvPr/>
        </p:nvSpPr>
        <p:spPr>
          <a:xfrm>
            <a:off x="6091554" y="3340430"/>
            <a:ext cx="1317625" cy="848994"/>
          </a:xfrm>
          <a:prstGeom prst="rect">
            <a:avLst/>
          </a:prstGeom>
          <a:noFill/>
          <a:ln>
            <a:noFill/>
          </a:ln>
        </p:spPr>
        <p:txBody>
          <a:bodyPr spcFirstLastPara="1" wrap="square" lIns="0" tIns="12700" rIns="0" bIns="0" anchor="t" anchorCtr="0">
            <a:noAutofit/>
          </a:bodyPr>
          <a:lstStyle/>
          <a:p>
            <a:pPr marL="12700" marR="5080" lvl="0" indent="0" algn="l" rtl="0">
              <a:lnSpc>
                <a:spcPct val="100000"/>
              </a:lnSpc>
              <a:spcBef>
                <a:spcPct val="0"/>
              </a:spcBef>
              <a:spcAft>
                <a:spcPct val="0"/>
              </a:spcAft>
              <a:buNone/>
            </a:pPr>
            <a:r>
              <a:rPr lang="tr" sz="1800" b="0" i="0" u="none" strike="noStrike">
                <a:solidFill>
                  <a:srgbClr val="000000"/>
                </a:solidFill>
                <a:latin typeface="Arial"/>
                <a:ea typeface="Arial"/>
                <a:cs typeface="Arial"/>
                <a:sym typeface="Arial"/>
              </a:rPr>
              <a:t>Ör: Demir Yolu Genişletme Yatırımı</a:t>
            </a:r>
            <a:endParaRPr sz="1800">
              <a:solidFill>
                <a:schemeClr val="dk1"/>
              </a:solidFill>
              <a:latin typeface="Arial"/>
              <a:ea typeface="Arial"/>
              <a:cs typeface="Arial"/>
              <a:sym typeface="Arial"/>
            </a:endParaRPr>
          </a:p>
        </p:txBody>
      </p:sp>
      <p:sp>
        <p:nvSpPr>
          <p:cNvPr id="2" name="Google Shape;192;p8">
            <a:extLst>
              <a:ext uri="{FF2B5EF4-FFF2-40B4-BE49-F238E27FC236}">
                <a16:creationId xmlns:a16="http://schemas.microsoft.com/office/drawing/2014/main" id="{E17301AC-77A4-BC81-C49D-363641631827}"/>
              </a:ext>
            </a:extLst>
          </p:cNvPr>
          <p:cNvSpPr txBox="1"/>
          <p:nvPr/>
        </p:nvSpPr>
        <p:spPr>
          <a:xfrm>
            <a:off x="389483" y="965467"/>
            <a:ext cx="7893497" cy="441107"/>
          </a:xfrm>
          <a:prstGeom prst="rect">
            <a:avLst/>
          </a:prstGeom>
          <a:noFill/>
          <a:ln>
            <a:noFill/>
          </a:ln>
        </p:spPr>
        <p:txBody>
          <a:bodyPr spcFirstLastPara="1" wrap="square" lIns="64500" tIns="32231" rIns="64500" bIns="32231" anchor="t" anchorCtr="0">
            <a:noAutofit/>
          </a:bodyPr>
          <a:lstStyle/>
          <a:p>
            <a:pPr rtl="0"/>
            <a:r>
              <a:rPr lang="tr" sz="1800" b="1" i="0" u="none" strike="noStrike">
                <a:solidFill>
                  <a:srgbClr val="000000"/>
                </a:solidFill>
                <a:latin typeface="Source Sans Pro" charset="0"/>
                <a:ea typeface="Source Sans Pro" charset="0"/>
                <a:cs typeface="Source Sans Pro" charset="0"/>
                <a:sym typeface="Source Sans Pro" charset="0"/>
              </a:rPr>
              <a:t>Risk analizi Monte Carlo</a:t>
            </a:r>
            <a:endParaRPr lang="en-GB" b="1">
              <a:solidFill>
                <a:schemeClr val="dk1"/>
              </a:solidFill>
              <a:latin typeface="Source Sans Pro" charset="0"/>
              <a:ea typeface="Source Sans Pro" charset="0"/>
              <a:cs typeface="Source Sans Pro" charset="0"/>
              <a:sym typeface="Source Sans Pro" charset="0"/>
            </a:endParaRPr>
          </a:p>
        </p:txBody>
      </p:sp>
      <p:cxnSp>
        <p:nvCxnSpPr>
          <p:cNvPr id="3" name="Google Shape;193;p8">
            <a:extLst>
              <a:ext uri="{FF2B5EF4-FFF2-40B4-BE49-F238E27FC236}">
                <a16:creationId xmlns:a16="http://schemas.microsoft.com/office/drawing/2014/main" id="{AF6DA9F2-2C7A-D5D5-39D1-4A386EAA14C5}"/>
              </a:ext>
            </a:extLst>
          </p:cNvPr>
          <p:cNvCxnSpPr/>
          <p:nvPr/>
        </p:nvCxnSpPr>
        <p:spPr>
          <a:xfrm>
            <a:off x="389483" y="1406577"/>
            <a:ext cx="8053554" cy="0"/>
          </a:xfrm>
          <a:prstGeom prst="straightConnector1">
            <a:avLst/>
          </a:prstGeom>
          <a:noFill/>
          <a:ln w="28575" cap="flat" cmpd="sng">
            <a:solidFill>
              <a:schemeClr val="dk1"/>
            </a:solidFill>
            <a:prstDash val="solid"/>
            <a:round/>
            <a:headEnd type="none" w="sm" len="sm"/>
            <a:tailEnd type="none" w="sm" len="sm"/>
          </a:ln>
        </p:spPr>
      </p:cxn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
          <p:cNvSpPr txBox="1">
            <a:spLocks noGrp="1"/>
          </p:cNvSpPr>
          <p:nvPr>
            <p:ph type="sldNum" idx="12"/>
          </p:nvPr>
        </p:nvSpPr>
        <p:spPr>
          <a:xfrm>
            <a:off x="6583680" y="6377940"/>
            <a:ext cx="2103120" cy="3429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ct val="0"/>
              </a:spcBef>
              <a:spcAft>
                <a:spcPct val="0"/>
              </a:spcAft>
              <a:buNone/>
            </a:pPr>
            <a:r>
              <a:rPr lang="tr" sz="1000" b="0" i="0" u="none" strike="noStrike">
                <a:solidFill>
                  <a:srgbClr val="FFFFFF"/>
                </a:solidFill>
                <a:latin typeface="Arial"/>
                <a:ea typeface="Arial"/>
                <a:cs typeface="Arial"/>
                <a:sym typeface="Arial"/>
              </a:rPr>
              <a:t>34</a:t>
            </a:r>
            <a:endParaRPr sz="1000">
              <a:solidFill>
                <a:schemeClr val="lt1"/>
              </a:solidFill>
              <a:latin typeface="Arial"/>
              <a:ea typeface="Arial"/>
              <a:cs typeface="Arial"/>
              <a:sym typeface="Arial"/>
            </a:endParaRPr>
          </a:p>
        </p:txBody>
      </p:sp>
      <p:sp>
        <p:nvSpPr>
          <p:cNvPr id="192" name="Google Shape;192;p6"/>
          <p:cNvSpPr/>
          <p:nvPr/>
        </p:nvSpPr>
        <p:spPr>
          <a:xfrm>
            <a:off x="352425" y="1175683"/>
            <a:ext cx="8439150" cy="830997"/>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Clr>
                <a:schemeClr val="dk1"/>
              </a:buClr>
              <a:buSzPts val="1600"/>
              <a:buFont typeface="Calibri"/>
              <a:buNone/>
            </a:pPr>
            <a:r>
              <a:rPr lang="tr" sz="1600" b="0" i="0" u="none" strike="noStrike">
                <a:solidFill>
                  <a:srgbClr val="000000"/>
                </a:solidFill>
                <a:latin typeface="Calibri"/>
                <a:ea typeface="Calibri"/>
                <a:cs typeface="Calibri"/>
                <a:sym typeface="Calibri"/>
              </a:rPr>
              <a:t>Riski Maliyet - Fayda Analizine dâhil etmek açısından değerlendirme için kritik girdilerin her birinin olasılık dağılımı hakkında bilgi mevcut olmalıdır. Bu bilgiler sahip olunan bilgi derecesine göre sınıflandırılabilir:</a:t>
            </a:r>
            <a:endParaRPr/>
          </a:p>
        </p:txBody>
      </p:sp>
      <p:pic>
        <p:nvPicPr>
          <p:cNvPr id="193" name="Google Shape;193;p6"/>
          <p:cNvPicPr preferRelativeResize="0"/>
          <p:nvPr/>
        </p:nvPicPr>
        <p:blipFill>
          <a:blip r:embed="rId3">
            <a:alphaModFix/>
          </a:blip>
          <a:srcRect l="67215" t="40469" r="3040" b="25899"/>
          <a:stretch>
            <a:fillRect/>
          </a:stretch>
        </p:blipFill>
        <p:spPr>
          <a:xfrm>
            <a:off x="6272545" y="4506013"/>
            <a:ext cx="2124075" cy="1866611"/>
          </a:xfrm>
          <a:prstGeom prst="rect">
            <a:avLst/>
          </a:prstGeom>
          <a:noFill/>
          <a:ln>
            <a:noFill/>
          </a:ln>
        </p:spPr>
      </p:pic>
      <p:pic>
        <p:nvPicPr>
          <p:cNvPr id="194" name="Google Shape;194;p6"/>
          <p:cNvPicPr preferRelativeResize="0"/>
          <p:nvPr/>
        </p:nvPicPr>
        <p:blipFill>
          <a:blip r:embed="rId3">
            <a:alphaModFix/>
          </a:blip>
          <a:srcRect l="4272" t="39506" r="64934" b="23640"/>
          <a:stretch>
            <a:fillRect/>
          </a:stretch>
        </p:blipFill>
        <p:spPr>
          <a:xfrm>
            <a:off x="598133" y="4648200"/>
            <a:ext cx="2124075" cy="1975562"/>
          </a:xfrm>
          <a:prstGeom prst="rect">
            <a:avLst/>
          </a:prstGeom>
          <a:noFill/>
          <a:ln>
            <a:noFill/>
          </a:ln>
        </p:spPr>
      </p:pic>
      <p:pic>
        <p:nvPicPr>
          <p:cNvPr id="195" name="Google Shape;195;p6"/>
          <p:cNvPicPr preferRelativeResize="0"/>
          <p:nvPr/>
        </p:nvPicPr>
        <p:blipFill>
          <a:blip r:embed="rId3">
            <a:alphaModFix/>
          </a:blip>
          <a:srcRect l="34993" t="40060" r="34024" b="23508"/>
          <a:stretch>
            <a:fillRect/>
          </a:stretch>
        </p:blipFill>
        <p:spPr>
          <a:xfrm>
            <a:off x="3477991" y="4506013"/>
            <a:ext cx="2367627" cy="2162994"/>
          </a:xfrm>
          <a:prstGeom prst="rect">
            <a:avLst/>
          </a:prstGeom>
          <a:noFill/>
          <a:ln>
            <a:noFill/>
          </a:ln>
        </p:spPr>
      </p:pic>
      <p:sp>
        <p:nvSpPr>
          <p:cNvPr id="196" name="Google Shape;196;p6"/>
          <p:cNvSpPr/>
          <p:nvPr/>
        </p:nvSpPr>
        <p:spPr>
          <a:xfrm>
            <a:off x="410018" y="2052162"/>
            <a:ext cx="2609850" cy="371475"/>
          </a:xfrm>
          <a:prstGeom prst="roundRect">
            <a:avLst>
              <a:gd name="adj" fmla="val 8255"/>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10000"/>
              </a:lnSpc>
              <a:spcBef>
                <a:spcPct val="0"/>
              </a:spcBef>
              <a:spcAft>
                <a:spcPct val="0"/>
              </a:spcAft>
              <a:buClr>
                <a:schemeClr val="lt1"/>
              </a:buClr>
              <a:buSzPts val="1400"/>
              <a:buFont typeface="Arial"/>
              <a:buNone/>
            </a:pPr>
            <a:r>
              <a:rPr lang="tr" sz="1400" b="1" i="0" u="none" strike="noStrike">
                <a:solidFill>
                  <a:srgbClr val="FFFFFF"/>
                </a:solidFill>
                <a:latin typeface="Arial"/>
                <a:ea typeface="Arial"/>
                <a:cs typeface="Arial"/>
                <a:sym typeface="Arial"/>
              </a:rPr>
              <a:t>Düşük düzeyde bilgi</a:t>
            </a:r>
            <a:endParaRPr sz="1400" b="1">
              <a:solidFill>
                <a:schemeClr val="lt1"/>
              </a:solidFill>
              <a:latin typeface="Arial"/>
              <a:ea typeface="Arial"/>
              <a:cs typeface="Arial"/>
              <a:sym typeface="Arial"/>
            </a:endParaRPr>
          </a:p>
        </p:txBody>
      </p:sp>
      <p:sp>
        <p:nvSpPr>
          <p:cNvPr id="197" name="Google Shape;197;p6"/>
          <p:cNvSpPr/>
          <p:nvPr/>
        </p:nvSpPr>
        <p:spPr>
          <a:xfrm>
            <a:off x="352425" y="2514600"/>
            <a:ext cx="2686050" cy="1612900"/>
          </a:xfrm>
          <a:prstGeom prst="roundRect">
            <a:avLst>
              <a:gd name="adj" fmla="val 8255"/>
            </a:avLst>
          </a:prstGeom>
          <a:noFill/>
          <a:ln>
            <a:noFill/>
          </a:ln>
        </p:spPr>
        <p:txBody>
          <a:bodyPr spcFirstLastPara="1" wrap="square" lIns="0" tIns="45700" rIns="0" bIns="45700" anchor="t" anchorCtr="0">
            <a:noAutofit/>
          </a:bodyPr>
          <a:lstStyle/>
          <a:p>
            <a:pPr marL="0" marR="0" lvl="0" indent="0" algn="ctr" rtl="0">
              <a:lnSpc>
                <a:spcPct val="110000"/>
              </a:lnSpc>
              <a:spcBef>
                <a:spcPct val="0"/>
              </a:spcBef>
              <a:spcAft>
                <a:spcPct val="0"/>
              </a:spcAft>
              <a:buClr>
                <a:schemeClr val="dk1"/>
              </a:buClr>
              <a:buSzPts val="1400"/>
              <a:buFont typeface="Arial"/>
              <a:buNone/>
            </a:pPr>
            <a:r>
              <a:rPr lang="tr" sz="1300" b="0" i="0" u="none" strike="noStrike" dirty="0">
                <a:solidFill>
                  <a:srgbClr val="000000"/>
                </a:solidFill>
                <a:latin typeface="Arial"/>
                <a:ea typeface="Arial"/>
                <a:cs typeface="Arial"/>
                <a:sym typeface="Arial"/>
              </a:rPr>
              <a:t>Değişken için bir değer bile tahmin edilemeyecek kadar az bilgi mevcut olduğunda, sadece bir değer aralığı tahmin edilebilir. Aralıktaki tüm değerlerin eşit olasılıkta olduğu ve ilgili </a:t>
            </a:r>
            <a:r>
              <a:rPr lang="tr" sz="1300" b="1" i="0" u="none" strike="noStrike" dirty="0">
                <a:solidFill>
                  <a:srgbClr val="000000"/>
                </a:solidFill>
                <a:highlight>
                  <a:srgbClr val="000000">
                    <a:alpha val="0"/>
                  </a:srgbClr>
                </a:highlight>
                <a:latin typeface="Arial"/>
                <a:ea typeface="Arial"/>
                <a:cs typeface="Arial"/>
                <a:sym typeface="Arial"/>
              </a:rPr>
              <a:t>dağılımın tek tip olacağı</a:t>
            </a:r>
            <a:r>
              <a:rPr lang="tr" sz="1300" b="0" i="0" u="none" strike="noStrike" dirty="0">
                <a:solidFill>
                  <a:srgbClr val="000000"/>
                </a:solidFill>
                <a:latin typeface="Arial"/>
                <a:ea typeface="Arial"/>
                <a:cs typeface="Arial"/>
                <a:sym typeface="Arial"/>
              </a:rPr>
              <a:t> varsayılmaktadır:</a:t>
            </a:r>
            <a:endParaRPr sz="1300" b="1" dirty="0">
              <a:solidFill>
                <a:schemeClr val="dk1"/>
              </a:solidFill>
              <a:latin typeface="Arial"/>
              <a:ea typeface="Arial"/>
              <a:cs typeface="Arial"/>
              <a:sym typeface="Arial"/>
            </a:endParaRPr>
          </a:p>
        </p:txBody>
      </p:sp>
      <p:sp>
        <p:nvSpPr>
          <p:cNvPr id="198" name="Google Shape;198;p6"/>
          <p:cNvSpPr/>
          <p:nvPr/>
        </p:nvSpPr>
        <p:spPr>
          <a:xfrm>
            <a:off x="3235768" y="2052162"/>
            <a:ext cx="2609850" cy="371475"/>
          </a:xfrm>
          <a:prstGeom prst="roundRect">
            <a:avLst>
              <a:gd name="adj" fmla="val 8255"/>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10000"/>
              </a:lnSpc>
              <a:spcBef>
                <a:spcPct val="0"/>
              </a:spcBef>
              <a:spcAft>
                <a:spcPct val="0"/>
              </a:spcAft>
              <a:buClr>
                <a:schemeClr val="lt1"/>
              </a:buClr>
              <a:buSzPts val="1400"/>
              <a:buFont typeface="Arial"/>
              <a:buNone/>
            </a:pPr>
            <a:r>
              <a:rPr lang="tr" sz="1400" b="1" i="0" u="none" strike="noStrike">
                <a:solidFill>
                  <a:srgbClr val="FFFFFF"/>
                </a:solidFill>
                <a:latin typeface="Arial"/>
                <a:ea typeface="Arial"/>
                <a:cs typeface="Arial"/>
                <a:sym typeface="Arial"/>
              </a:rPr>
              <a:t>Orta düzeyde bilgi</a:t>
            </a:r>
            <a:endParaRPr sz="1400" b="1">
              <a:solidFill>
                <a:schemeClr val="lt1"/>
              </a:solidFill>
              <a:latin typeface="Arial"/>
              <a:ea typeface="Arial"/>
              <a:cs typeface="Arial"/>
              <a:sym typeface="Arial"/>
            </a:endParaRPr>
          </a:p>
        </p:txBody>
      </p:sp>
      <p:sp>
        <p:nvSpPr>
          <p:cNvPr id="199" name="Google Shape;199;p6"/>
          <p:cNvSpPr/>
          <p:nvPr/>
        </p:nvSpPr>
        <p:spPr>
          <a:xfrm>
            <a:off x="5991668" y="2052162"/>
            <a:ext cx="2609850" cy="371475"/>
          </a:xfrm>
          <a:prstGeom prst="roundRect">
            <a:avLst>
              <a:gd name="adj" fmla="val 8255"/>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10000"/>
              </a:lnSpc>
              <a:spcBef>
                <a:spcPct val="0"/>
              </a:spcBef>
              <a:spcAft>
                <a:spcPct val="0"/>
              </a:spcAft>
              <a:buClr>
                <a:schemeClr val="lt1"/>
              </a:buClr>
              <a:buSzPts val="1400"/>
              <a:buFont typeface="Arial"/>
              <a:buNone/>
            </a:pPr>
            <a:r>
              <a:rPr lang="tr" sz="1400" b="1" i="0" u="none" strike="noStrike">
                <a:solidFill>
                  <a:srgbClr val="FFFFFF"/>
                </a:solidFill>
                <a:latin typeface="Arial"/>
                <a:ea typeface="Arial"/>
                <a:cs typeface="Arial"/>
                <a:sym typeface="Arial"/>
              </a:rPr>
              <a:t>Yüksek düzeyde bilgi</a:t>
            </a:r>
            <a:endParaRPr sz="1400" b="1">
              <a:solidFill>
                <a:schemeClr val="lt1"/>
              </a:solidFill>
              <a:latin typeface="Arial"/>
              <a:ea typeface="Arial"/>
              <a:cs typeface="Arial"/>
              <a:sym typeface="Arial"/>
            </a:endParaRPr>
          </a:p>
        </p:txBody>
      </p:sp>
      <p:sp>
        <p:nvSpPr>
          <p:cNvPr id="200" name="Google Shape;200;p6"/>
          <p:cNvSpPr/>
          <p:nvPr/>
        </p:nvSpPr>
        <p:spPr>
          <a:xfrm>
            <a:off x="3235768" y="2622550"/>
            <a:ext cx="2609850" cy="1612900"/>
          </a:xfrm>
          <a:prstGeom prst="roundRect">
            <a:avLst>
              <a:gd name="adj" fmla="val 8255"/>
            </a:avLst>
          </a:prstGeom>
          <a:noFill/>
          <a:ln>
            <a:noFill/>
          </a:ln>
        </p:spPr>
        <p:txBody>
          <a:bodyPr spcFirstLastPara="1" wrap="square" lIns="0" tIns="45700" rIns="0" bIns="45700" anchor="t" anchorCtr="0">
            <a:noAutofit/>
          </a:bodyPr>
          <a:lstStyle/>
          <a:p>
            <a:pPr marL="0" marR="0" lvl="0" indent="0" algn="ctr" rtl="0">
              <a:lnSpc>
                <a:spcPct val="110000"/>
              </a:lnSpc>
              <a:spcBef>
                <a:spcPct val="0"/>
              </a:spcBef>
              <a:spcAft>
                <a:spcPct val="0"/>
              </a:spcAft>
              <a:buClr>
                <a:schemeClr val="dk1"/>
              </a:buClr>
              <a:buSzPts val="1400"/>
              <a:buFont typeface="Arial"/>
              <a:buNone/>
            </a:pPr>
            <a:r>
              <a:rPr lang="tr" sz="1300" b="0" i="0" u="none" strike="noStrike" dirty="0">
                <a:solidFill>
                  <a:srgbClr val="000000"/>
                </a:solidFill>
                <a:latin typeface="Arial"/>
                <a:ea typeface="Arial"/>
                <a:cs typeface="Arial"/>
                <a:sym typeface="Arial"/>
              </a:rPr>
              <a:t>Değişken için en olası olduğu varsayılan bir değer tahmin etmek mümkün olduğunda, sadece maksimum ve minimum değerlerin bilindiği durumlarda. Bu durumda genellikle </a:t>
            </a:r>
            <a:r>
              <a:rPr lang="tr" sz="1300" b="1" i="0" u="none" strike="noStrike" dirty="0">
                <a:solidFill>
                  <a:srgbClr val="000000"/>
                </a:solidFill>
                <a:highlight>
                  <a:srgbClr val="000000">
                    <a:alpha val="0"/>
                  </a:srgbClr>
                </a:highlight>
                <a:latin typeface="Arial"/>
                <a:ea typeface="Arial"/>
                <a:cs typeface="Arial"/>
                <a:sym typeface="Arial"/>
              </a:rPr>
              <a:t>üçgensel tipte bir dağılım</a:t>
            </a:r>
            <a:r>
              <a:rPr lang="tr" sz="1300" b="0" i="0" u="none" strike="noStrike" dirty="0">
                <a:solidFill>
                  <a:srgbClr val="000000"/>
                </a:solidFill>
                <a:latin typeface="Arial"/>
                <a:ea typeface="Arial"/>
                <a:cs typeface="Arial"/>
                <a:sym typeface="Arial"/>
              </a:rPr>
              <a:t> kullanılır:</a:t>
            </a:r>
            <a:endParaRPr sz="1300" dirty="0">
              <a:solidFill>
                <a:schemeClr val="dk1"/>
              </a:solidFill>
              <a:latin typeface="Arial"/>
              <a:ea typeface="Arial"/>
              <a:cs typeface="Arial"/>
              <a:sym typeface="Arial"/>
            </a:endParaRPr>
          </a:p>
        </p:txBody>
      </p:sp>
      <p:sp>
        <p:nvSpPr>
          <p:cNvPr id="201" name="Google Shape;201;p6"/>
          <p:cNvSpPr/>
          <p:nvPr/>
        </p:nvSpPr>
        <p:spPr>
          <a:xfrm>
            <a:off x="5991668" y="2622550"/>
            <a:ext cx="2609850" cy="1612900"/>
          </a:xfrm>
          <a:prstGeom prst="roundRect">
            <a:avLst>
              <a:gd name="adj" fmla="val 8255"/>
            </a:avLst>
          </a:prstGeom>
          <a:noFill/>
          <a:ln>
            <a:noFill/>
          </a:ln>
        </p:spPr>
        <p:txBody>
          <a:bodyPr spcFirstLastPara="1" wrap="square" lIns="0" tIns="45700" rIns="0" bIns="45700" anchor="t" anchorCtr="0">
            <a:noAutofit/>
          </a:bodyPr>
          <a:lstStyle/>
          <a:p>
            <a:pPr marL="0" marR="0" lvl="0" indent="0" algn="ctr" rtl="0">
              <a:lnSpc>
                <a:spcPct val="110000"/>
              </a:lnSpc>
              <a:spcBef>
                <a:spcPct val="0"/>
              </a:spcBef>
              <a:spcAft>
                <a:spcPct val="0"/>
              </a:spcAft>
              <a:buClr>
                <a:schemeClr val="dk1"/>
              </a:buClr>
              <a:buSzPts val="1400"/>
              <a:buFont typeface="Arial"/>
              <a:buNone/>
            </a:pPr>
            <a:r>
              <a:rPr lang="tr" sz="1300" b="0" i="0" u="none" strike="noStrike" dirty="0">
                <a:solidFill>
                  <a:srgbClr val="000000"/>
                </a:solidFill>
                <a:latin typeface="Arial"/>
                <a:ea typeface="Arial"/>
                <a:cs typeface="Arial"/>
                <a:sym typeface="Arial"/>
              </a:rPr>
              <a:t>Değişken için bir değer tahmin etmenin mümkün olduğu ve buna ek olarak dağılımının bilindiği durumlarda. Bu durumda, bu dağılım </a:t>
            </a:r>
            <a:r>
              <a:rPr lang="tr" sz="1300" b="1" i="0" u="none" strike="noStrike" dirty="0">
                <a:solidFill>
                  <a:srgbClr val="000000"/>
                </a:solidFill>
                <a:highlight>
                  <a:srgbClr val="000000">
                    <a:alpha val="0"/>
                  </a:srgbClr>
                </a:highlight>
                <a:latin typeface="Arial"/>
                <a:ea typeface="Arial"/>
                <a:cs typeface="Arial"/>
                <a:sym typeface="Arial"/>
              </a:rPr>
              <a:t>gerçek gözlemlere dayanarak yapılır</a:t>
            </a:r>
            <a:r>
              <a:rPr lang="tr" sz="1300" b="0" i="0" u="none" strike="noStrike" dirty="0">
                <a:solidFill>
                  <a:srgbClr val="000000"/>
                </a:solidFill>
                <a:highlight>
                  <a:srgbClr val="000000">
                    <a:alpha val="0"/>
                  </a:srgbClr>
                </a:highlight>
                <a:latin typeface="Arial"/>
                <a:ea typeface="Arial"/>
                <a:cs typeface="Arial"/>
                <a:sym typeface="Arial"/>
              </a:rPr>
              <a:t>:</a:t>
            </a:r>
            <a:endParaRPr sz="1300" dirty="0">
              <a:solidFill>
                <a:schemeClr val="dk1"/>
              </a:solidFill>
              <a:latin typeface="Arial"/>
              <a:ea typeface="Arial"/>
              <a:cs typeface="Arial"/>
              <a:sym typeface="Arial"/>
            </a:endParaRPr>
          </a:p>
        </p:txBody>
      </p:sp>
      <p:sp>
        <p:nvSpPr>
          <p:cNvPr id="2" name="TextBox 1">
            <a:extLst>
              <a:ext uri="{FF2B5EF4-FFF2-40B4-BE49-F238E27FC236}">
                <a16:creationId xmlns:a16="http://schemas.microsoft.com/office/drawing/2014/main" id="{6468979B-B5B6-4974-A982-119BAAF49E2E}"/>
              </a:ext>
            </a:extLst>
          </p:cNvPr>
          <p:cNvSpPr txBox="1"/>
          <p:nvPr/>
        </p:nvSpPr>
        <p:spPr>
          <a:xfrm rot="16200000">
            <a:off x="137011" y="5025611"/>
            <a:ext cx="959129" cy="261610"/>
          </a:xfrm>
          <a:prstGeom prst="rect">
            <a:avLst/>
          </a:prstGeom>
          <a:solidFill>
            <a:schemeClr val="bg1"/>
          </a:solidFill>
        </p:spPr>
        <p:txBody>
          <a:bodyPr wrap="square" rtlCol="0">
            <a:noAutofit/>
          </a:bodyPr>
          <a:lstStyle/>
          <a:p>
            <a:pPr algn="ctr" rtl="0"/>
            <a:r>
              <a:rPr lang="tr" sz="1100" b="0" i="0" u="none" strike="noStrike">
                <a:latin typeface="Calibri"/>
              </a:rPr>
              <a:t>Olasılık</a:t>
            </a:r>
            <a:endParaRPr lang="es-ES" sz="1100"/>
          </a:p>
        </p:txBody>
      </p:sp>
      <p:sp>
        <p:nvSpPr>
          <p:cNvPr id="3" name="TextBox 2">
            <a:extLst>
              <a:ext uri="{FF2B5EF4-FFF2-40B4-BE49-F238E27FC236}">
                <a16:creationId xmlns:a16="http://schemas.microsoft.com/office/drawing/2014/main" id="{6D624D02-8B74-4817-8809-4A690BB5F373}"/>
              </a:ext>
            </a:extLst>
          </p:cNvPr>
          <p:cNvSpPr txBox="1"/>
          <p:nvPr/>
        </p:nvSpPr>
        <p:spPr>
          <a:xfrm rot="16200000">
            <a:off x="3102857" y="4828949"/>
            <a:ext cx="959129" cy="261610"/>
          </a:xfrm>
          <a:prstGeom prst="rect">
            <a:avLst/>
          </a:prstGeom>
          <a:solidFill>
            <a:schemeClr val="bg1"/>
          </a:solidFill>
        </p:spPr>
        <p:txBody>
          <a:bodyPr wrap="square" rtlCol="0">
            <a:noAutofit/>
          </a:bodyPr>
          <a:lstStyle/>
          <a:p>
            <a:pPr algn="ctr" rtl="0"/>
            <a:r>
              <a:rPr lang="tr" sz="1100" b="0" i="0" u="none" strike="noStrike">
                <a:latin typeface="Calibri"/>
              </a:rPr>
              <a:t>Olasılık</a:t>
            </a:r>
            <a:endParaRPr lang="es-ES" sz="1100"/>
          </a:p>
        </p:txBody>
      </p:sp>
      <p:sp>
        <p:nvSpPr>
          <p:cNvPr id="4" name="TextBox 3">
            <a:extLst>
              <a:ext uri="{FF2B5EF4-FFF2-40B4-BE49-F238E27FC236}">
                <a16:creationId xmlns:a16="http://schemas.microsoft.com/office/drawing/2014/main" id="{713BC72F-532F-8710-23FF-42F8FA97763F}"/>
              </a:ext>
            </a:extLst>
          </p:cNvPr>
          <p:cNvSpPr txBox="1"/>
          <p:nvPr/>
        </p:nvSpPr>
        <p:spPr>
          <a:xfrm rot="16200000">
            <a:off x="5792981" y="4783122"/>
            <a:ext cx="959129" cy="261610"/>
          </a:xfrm>
          <a:prstGeom prst="rect">
            <a:avLst/>
          </a:prstGeom>
          <a:solidFill>
            <a:schemeClr val="bg1"/>
          </a:solidFill>
        </p:spPr>
        <p:txBody>
          <a:bodyPr wrap="square" rtlCol="0">
            <a:noAutofit/>
          </a:bodyPr>
          <a:lstStyle/>
          <a:p>
            <a:pPr algn="ctr" rtl="0"/>
            <a:r>
              <a:rPr lang="tr" sz="1100" b="0" i="0" u="none" strike="noStrike">
                <a:latin typeface="Calibri"/>
              </a:rPr>
              <a:t>Olasılık</a:t>
            </a:r>
            <a:endParaRPr lang="es-ES" sz="1100"/>
          </a:p>
        </p:txBody>
      </p:sp>
      <p:sp>
        <p:nvSpPr>
          <p:cNvPr id="5" name="TextBox 4">
            <a:extLst>
              <a:ext uri="{FF2B5EF4-FFF2-40B4-BE49-F238E27FC236}">
                <a16:creationId xmlns:a16="http://schemas.microsoft.com/office/drawing/2014/main" id="{5C76AC17-613A-F847-CBC3-257C416509C2}"/>
              </a:ext>
            </a:extLst>
          </p:cNvPr>
          <p:cNvSpPr txBox="1"/>
          <p:nvPr/>
        </p:nvSpPr>
        <p:spPr>
          <a:xfrm>
            <a:off x="6855017" y="6117834"/>
            <a:ext cx="1186047" cy="261610"/>
          </a:xfrm>
          <a:prstGeom prst="rect">
            <a:avLst/>
          </a:prstGeom>
          <a:solidFill>
            <a:schemeClr val="bg1"/>
          </a:solidFill>
        </p:spPr>
        <p:txBody>
          <a:bodyPr wrap="square" rtlCol="0">
            <a:noAutofit/>
          </a:bodyPr>
          <a:lstStyle/>
          <a:p>
            <a:pPr algn="ctr" rtl="0"/>
            <a:r>
              <a:rPr lang="tr" sz="1100" b="0" i="0" u="none" strike="noStrike" dirty="0">
                <a:latin typeface="Calibri"/>
              </a:rPr>
              <a:t>Tarihsel Değerler</a:t>
            </a:r>
            <a:endParaRPr lang="es-ES" sz="1100" dirty="0"/>
          </a:p>
        </p:txBody>
      </p:sp>
      <p:sp>
        <p:nvSpPr>
          <p:cNvPr id="6" name="TextBox 5">
            <a:extLst>
              <a:ext uri="{FF2B5EF4-FFF2-40B4-BE49-F238E27FC236}">
                <a16:creationId xmlns:a16="http://schemas.microsoft.com/office/drawing/2014/main" id="{A0FBB527-F3CB-68F0-9E35-118912BA9F49}"/>
              </a:ext>
            </a:extLst>
          </p:cNvPr>
          <p:cNvSpPr txBox="1"/>
          <p:nvPr/>
        </p:nvSpPr>
        <p:spPr>
          <a:xfrm>
            <a:off x="5149025" y="6262794"/>
            <a:ext cx="827398" cy="430887"/>
          </a:xfrm>
          <a:prstGeom prst="rect">
            <a:avLst/>
          </a:prstGeom>
          <a:solidFill>
            <a:schemeClr val="bg1"/>
          </a:solidFill>
        </p:spPr>
        <p:txBody>
          <a:bodyPr wrap="square" rtlCol="0">
            <a:noAutofit/>
          </a:bodyPr>
          <a:lstStyle/>
          <a:p>
            <a:pPr algn="ctr" rtl="0"/>
            <a:r>
              <a:rPr lang="tr" sz="1100" b="0" i="0" u="none" strike="noStrike" dirty="0">
                <a:latin typeface="Calibri"/>
              </a:rPr>
              <a:t>Maksimum değer</a:t>
            </a:r>
            <a:endParaRPr lang="es-ES" sz="1100" dirty="0"/>
          </a:p>
        </p:txBody>
      </p:sp>
      <p:sp>
        <p:nvSpPr>
          <p:cNvPr id="7" name="TextBox 6">
            <a:extLst>
              <a:ext uri="{FF2B5EF4-FFF2-40B4-BE49-F238E27FC236}">
                <a16:creationId xmlns:a16="http://schemas.microsoft.com/office/drawing/2014/main" id="{31A6BF31-7FE4-19AB-A3CF-0B9E92F21427}"/>
              </a:ext>
            </a:extLst>
          </p:cNvPr>
          <p:cNvSpPr txBox="1"/>
          <p:nvPr/>
        </p:nvSpPr>
        <p:spPr>
          <a:xfrm>
            <a:off x="4270431" y="6209368"/>
            <a:ext cx="827398" cy="600164"/>
          </a:xfrm>
          <a:prstGeom prst="rect">
            <a:avLst/>
          </a:prstGeom>
          <a:solidFill>
            <a:schemeClr val="bg1"/>
          </a:solidFill>
        </p:spPr>
        <p:txBody>
          <a:bodyPr wrap="square" rtlCol="0">
            <a:noAutofit/>
          </a:bodyPr>
          <a:lstStyle/>
          <a:p>
            <a:pPr algn="ctr" rtl="0"/>
            <a:r>
              <a:rPr lang="tr" sz="1100" b="0" i="0" u="none" strike="noStrike">
                <a:latin typeface="Calibri"/>
              </a:rPr>
              <a:t>En olası değer</a:t>
            </a:r>
            <a:endParaRPr lang="es-ES" sz="1100"/>
          </a:p>
        </p:txBody>
      </p:sp>
      <p:sp>
        <p:nvSpPr>
          <p:cNvPr id="8" name="TextBox 7">
            <a:extLst>
              <a:ext uri="{FF2B5EF4-FFF2-40B4-BE49-F238E27FC236}">
                <a16:creationId xmlns:a16="http://schemas.microsoft.com/office/drawing/2014/main" id="{92217277-EE61-0F5D-4816-58DECD66A73E}"/>
              </a:ext>
            </a:extLst>
          </p:cNvPr>
          <p:cNvSpPr txBox="1"/>
          <p:nvPr/>
        </p:nvSpPr>
        <p:spPr>
          <a:xfrm>
            <a:off x="3492497" y="6248639"/>
            <a:ext cx="827398" cy="430887"/>
          </a:xfrm>
          <a:prstGeom prst="rect">
            <a:avLst/>
          </a:prstGeom>
          <a:solidFill>
            <a:schemeClr val="bg1"/>
          </a:solidFill>
        </p:spPr>
        <p:txBody>
          <a:bodyPr wrap="square" rtlCol="0">
            <a:noAutofit/>
          </a:bodyPr>
          <a:lstStyle/>
          <a:p>
            <a:pPr algn="ctr" rtl="0"/>
            <a:r>
              <a:rPr lang="tr" sz="1100" b="0" i="0" u="none" strike="noStrike" dirty="0">
                <a:latin typeface="Calibri"/>
              </a:rPr>
              <a:t>Minimum değer</a:t>
            </a:r>
            <a:endParaRPr lang="es-ES" sz="1100" dirty="0"/>
          </a:p>
        </p:txBody>
      </p:sp>
      <p:sp>
        <p:nvSpPr>
          <p:cNvPr id="9" name="TextBox 7">
            <a:extLst>
              <a:ext uri="{FF2B5EF4-FFF2-40B4-BE49-F238E27FC236}">
                <a16:creationId xmlns:a16="http://schemas.microsoft.com/office/drawing/2014/main" id="{C9935919-B283-A398-4EB4-72C4B426D43B}"/>
              </a:ext>
            </a:extLst>
          </p:cNvPr>
          <p:cNvSpPr txBox="1"/>
          <p:nvPr/>
        </p:nvSpPr>
        <p:spPr>
          <a:xfrm>
            <a:off x="546937" y="6164000"/>
            <a:ext cx="827398" cy="430887"/>
          </a:xfrm>
          <a:prstGeom prst="rect">
            <a:avLst/>
          </a:prstGeom>
          <a:solidFill>
            <a:schemeClr val="bg1"/>
          </a:solidFill>
        </p:spPr>
        <p:txBody>
          <a:bodyPr wrap="square" rtlCol="0">
            <a:noAutofit/>
          </a:bodyPr>
          <a:lstStyle/>
          <a:p>
            <a:pPr algn="ctr" rtl="0"/>
            <a:r>
              <a:rPr lang="tr" sz="1100" b="0" i="0" u="none" strike="noStrike" dirty="0">
                <a:latin typeface="Calibri"/>
              </a:rPr>
              <a:t>Minimum değer</a:t>
            </a:r>
            <a:endParaRPr lang="es-ES" sz="1100" dirty="0"/>
          </a:p>
        </p:txBody>
      </p:sp>
      <p:sp>
        <p:nvSpPr>
          <p:cNvPr id="10" name="TextBox 5">
            <a:extLst>
              <a:ext uri="{FF2B5EF4-FFF2-40B4-BE49-F238E27FC236}">
                <a16:creationId xmlns:a16="http://schemas.microsoft.com/office/drawing/2014/main" id="{559BC546-DF78-5303-A835-28122AD1A493}"/>
              </a:ext>
            </a:extLst>
          </p:cNvPr>
          <p:cNvSpPr txBox="1"/>
          <p:nvPr/>
        </p:nvSpPr>
        <p:spPr>
          <a:xfrm>
            <a:off x="2057842" y="6238120"/>
            <a:ext cx="827398" cy="430887"/>
          </a:xfrm>
          <a:prstGeom prst="rect">
            <a:avLst/>
          </a:prstGeom>
          <a:solidFill>
            <a:schemeClr val="bg1"/>
          </a:solidFill>
        </p:spPr>
        <p:txBody>
          <a:bodyPr wrap="square" rtlCol="0">
            <a:noAutofit/>
          </a:bodyPr>
          <a:lstStyle/>
          <a:p>
            <a:pPr algn="ctr" rtl="0"/>
            <a:r>
              <a:rPr lang="tr" sz="1100" b="0" i="0" u="none" strike="noStrike" dirty="0">
                <a:latin typeface="Calibri"/>
              </a:rPr>
              <a:t>Maksimum değer</a:t>
            </a:r>
            <a:endParaRPr lang="es-ES" sz="110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8"/>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r>
              <a:rPr lang="tr" sz="1000" b="0" i="0" u="none" strike="noStrike">
                <a:solidFill>
                  <a:srgbClr val="000000"/>
                </a:solidFill>
                <a:latin typeface="Arial"/>
                <a:ea typeface="Arial"/>
                <a:cs typeface="Arial"/>
                <a:sym typeface="Arial"/>
              </a:rPr>
              <a:t>5</a:t>
            </a:r>
            <a:endParaRPr sz="1000">
              <a:solidFill>
                <a:schemeClr val="dk1"/>
              </a:solidFill>
              <a:latin typeface="Arial"/>
              <a:ea typeface="Arial"/>
              <a:cs typeface="Arial"/>
              <a:sym typeface="Arial"/>
            </a:endParaRPr>
          </a:p>
        </p:txBody>
      </p:sp>
      <p:sp>
        <p:nvSpPr>
          <p:cNvPr id="212" name="Google Shape;212;p8"/>
          <p:cNvSpPr txBox="1"/>
          <p:nvPr/>
        </p:nvSpPr>
        <p:spPr>
          <a:xfrm>
            <a:off x="381000" y="609600"/>
            <a:ext cx="3733800" cy="523220"/>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None/>
            </a:pPr>
            <a:r>
              <a:rPr lang="tr" sz="2800" b="0" i="0" u="none" strike="noStrike">
                <a:solidFill>
                  <a:srgbClr val="538CD5"/>
                </a:solidFill>
                <a:latin typeface="Calibri"/>
                <a:ea typeface="Calibri"/>
                <a:cs typeface="Calibri"/>
                <a:sym typeface="Calibri"/>
              </a:rPr>
              <a:t>Yol Yatırımları</a:t>
            </a:r>
            <a:endParaRPr sz="2800">
              <a:solidFill>
                <a:srgbClr val="538CD5"/>
              </a:solidFill>
              <a:latin typeface="Calibri"/>
              <a:ea typeface="Calibri"/>
              <a:cs typeface="Calibri"/>
              <a:sym typeface="Calibri"/>
            </a:endParaRPr>
          </a:p>
        </p:txBody>
      </p:sp>
      <p:pic>
        <p:nvPicPr>
          <p:cNvPr id="213" name="Google Shape;213;p8"/>
          <p:cNvPicPr preferRelativeResize="0"/>
          <p:nvPr/>
        </p:nvPicPr>
        <p:blipFill>
          <a:blip r:embed="rId3">
            <a:alphaModFix/>
          </a:blip>
          <a:srcRect l="1933" t="9882" r="13933" b="3054"/>
          <a:stretch>
            <a:fillRect/>
          </a:stretch>
        </p:blipFill>
        <p:spPr>
          <a:xfrm>
            <a:off x="119654" y="2026351"/>
            <a:ext cx="4554537" cy="3141663"/>
          </a:xfrm>
          <a:prstGeom prst="rect">
            <a:avLst/>
          </a:prstGeom>
          <a:noFill/>
          <a:ln>
            <a:noFill/>
          </a:ln>
        </p:spPr>
      </p:pic>
      <p:sp>
        <p:nvSpPr>
          <p:cNvPr id="214" name="Google Shape;214;p8"/>
          <p:cNvSpPr txBox="1"/>
          <p:nvPr/>
        </p:nvSpPr>
        <p:spPr>
          <a:xfrm>
            <a:off x="5098164" y="1217838"/>
            <a:ext cx="3650659" cy="73866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ct val="0"/>
              </a:spcBef>
              <a:spcAft>
                <a:spcPct val="0"/>
              </a:spcAft>
              <a:buClr>
                <a:schemeClr val="dk1"/>
              </a:buClr>
              <a:buSzPts val="1400"/>
              <a:buFont typeface="Noto Sans Symbols"/>
              <a:buNone/>
            </a:pPr>
            <a:r>
              <a:rPr lang="tr" sz="1400" b="1" i="0" u="none" strike="noStrike">
                <a:solidFill>
                  <a:srgbClr val="000000"/>
                </a:solidFill>
                <a:latin typeface="Arial"/>
                <a:ea typeface="Arial"/>
                <a:cs typeface="Arial"/>
                <a:sym typeface="Arial"/>
              </a:rPr>
              <a:t>İnşaat projesi ile inşaatın bitimi arasındaki gama fonksiyonu</a:t>
            </a:r>
            <a:endParaRPr sz="1400" b="1">
              <a:solidFill>
                <a:schemeClr val="dk1"/>
              </a:solidFill>
              <a:latin typeface="Arial"/>
              <a:ea typeface="Arial"/>
              <a:cs typeface="Arial"/>
              <a:sym typeface="Arial"/>
            </a:endParaRPr>
          </a:p>
        </p:txBody>
      </p:sp>
      <p:sp>
        <p:nvSpPr>
          <p:cNvPr id="215" name="Google Shape;215;p8"/>
          <p:cNvSpPr txBox="1"/>
          <p:nvPr/>
        </p:nvSpPr>
        <p:spPr>
          <a:xfrm>
            <a:off x="381000" y="1424689"/>
            <a:ext cx="4187825" cy="52322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ct val="0"/>
              </a:spcBef>
              <a:spcAft>
                <a:spcPct val="0"/>
              </a:spcAft>
              <a:buClr>
                <a:schemeClr val="dk1"/>
              </a:buClr>
              <a:buSzPts val="1400"/>
              <a:buFont typeface="Noto Sans Symbols"/>
              <a:buNone/>
            </a:pPr>
            <a:r>
              <a:rPr lang="tr" sz="1400" b="1" i="0" u="none" strike="noStrike">
                <a:solidFill>
                  <a:srgbClr val="000000"/>
                </a:solidFill>
                <a:latin typeface="Arial"/>
                <a:ea typeface="Arial"/>
                <a:cs typeface="Arial"/>
                <a:sym typeface="Arial"/>
              </a:rPr>
              <a:t>Fizibilite çalışması ile inşaatın bitimi arasındaki gama fonksiyonu </a:t>
            </a:r>
            <a:endParaRPr/>
          </a:p>
        </p:txBody>
      </p:sp>
      <p:pic>
        <p:nvPicPr>
          <p:cNvPr id="216" name="Google Shape;216;p8"/>
          <p:cNvPicPr preferRelativeResize="0"/>
          <p:nvPr/>
        </p:nvPicPr>
        <p:blipFill>
          <a:blip r:embed="rId4">
            <a:alphaModFix/>
          </a:blip>
          <a:srcRect l="2579" t="15442" r="18231"/>
          <a:stretch>
            <a:fillRect/>
          </a:stretch>
        </p:blipFill>
        <p:spPr>
          <a:xfrm>
            <a:off x="4869454" y="2012064"/>
            <a:ext cx="4249737" cy="3155950"/>
          </a:xfrm>
          <a:prstGeom prst="rect">
            <a:avLst/>
          </a:prstGeom>
          <a:noFill/>
          <a:ln>
            <a:noFill/>
          </a:ln>
        </p:spPr>
      </p:pic>
      <p:sp>
        <p:nvSpPr>
          <p:cNvPr id="217" name="Google Shape;217;p8"/>
          <p:cNvSpPr txBox="1"/>
          <p:nvPr/>
        </p:nvSpPr>
        <p:spPr>
          <a:xfrm>
            <a:off x="6795091" y="3909126"/>
            <a:ext cx="927100" cy="311150"/>
          </a:xfrm>
          <a:prstGeom prst="rect">
            <a:avLst/>
          </a:prstGeom>
          <a:noFill/>
          <a:ln>
            <a:noFill/>
          </a:ln>
        </p:spPr>
        <p:txBody>
          <a:bodyPr spcFirstLastPara="1" wrap="square" lIns="91425" tIns="45700" rIns="91425" bIns="45700" anchor="t" anchorCtr="0">
            <a:noAutofit/>
          </a:bodyPr>
          <a:lstStyle/>
          <a:p>
            <a:pPr marL="0" marR="0" lvl="0" indent="0" algn="ctr" rtl="0">
              <a:spcBef>
                <a:spcPct val="0"/>
              </a:spcBef>
              <a:spcAft>
                <a:spcPct val="0"/>
              </a:spcAft>
              <a:buClr>
                <a:srgbClr val="0070C0"/>
              </a:buClr>
              <a:buSzPts val="1400"/>
              <a:buFont typeface="Noto Sans Symbols"/>
              <a:buNone/>
            </a:pPr>
            <a:r>
              <a:rPr lang="tr" sz="1400" b="1" i="0" u="none" strike="noStrike">
                <a:solidFill>
                  <a:srgbClr val="0070C0"/>
                </a:solidFill>
                <a:latin typeface="Arial"/>
                <a:ea typeface="Arial"/>
                <a:cs typeface="Arial"/>
                <a:sym typeface="Arial"/>
              </a:rPr>
              <a:t>0,97</a:t>
            </a:r>
            <a:endParaRPr/>
          </a:p>
        </p:txBody>
      </p:sp>
      <p:sp>
        <p:nvSpPr>
          <p:cNvPr id="218" name="Google Shape;218;p8"/>
          <p:cNvSpPr txBox="1"/>
          <p:nvPr/>
        </p:nvSpPr>
        <p:spPr>
          <a:xfrm>
            <a:off x="5679079" y="2123189"/>
            <a:ext cx="927100" cy="330200"/>
          </a:xfrm>
          <a:prstGeom prst="rect">
            <a:avLst/>
          </a:prstGeom>
          <a:noFill/>
          <a:ln>
            <a:noFill/>
          </a:ln>
        </p:spPr>
        <p:txBody>
          <a:bodyPr spcFirstLastPara="1" wrap="square" lIns="91425" tIns="45700" rIns="91425" bIns="45700" anchor="t" anchorCtr="0">
            <a:noAutofit/>
          </a:bodyPr>
          <a:lstStyle/>
          <a:p>
            <a:pPr marL="0" marR="0" lvl="0" indent="0" algn="ctr" rtl="0">
              <a:spcBef>
                <a:spcPct val="0"/>
              </a:spcBef>
              <a:spcAft>
                <a:spcPct val="0"/>
              </a:spcAft>
              <a:buClr>
                <a:srgbClr val="F69200"/>
              </a:buClr>
              <a:buSzPts val="1400"/>
              <a:buFont typeface="Noto Sans Symbols"/>
              <a:buNone/>
            </a:pPr>
            <a:r>
              <a:rPr lang="tr" sz="1400" b="1" i="0" u="none" strike="noStrike">
                <a:solidFill>
                  <a:srgbClr val="F69200"/>
                </a:solidFill>
                <a:latin typeface="Arial"/>
                <a:ea typeface="Arial"/>
                <a:cs typeface="Arial"/>
                <a:sym typeface="Arial"/>
              </a:rPr>
              <a:t>0,89</a:t>
            </a:r>
            <a:endParaRPr/>
          </a:p>
        </p:txBody>
      </p:sp>
      <p:sp>
        <p:nvSpPr>
          <p:cNvPr id="219" name="Google Shape;219;p8"/>
          <p:cNvSpPr txBox="1"/>
          <p:nvPr/>
        </p:nvSpPr>
        <p:spPr>
          <a:xfrm>
            <a:off x="5747341" y="3651951"/>
            <a:ext cx="927100" cy="311150"/>
          </a:xfrm>
          <a:prstGeom prst="rect">
            <a:avLst/>
          </a:prstGeom>
          <a:noFill/>
          <a:ln>
            <a:noFill/>
          </a:ln>
        </p:spPr>
        <p:txBody>
          <a:bodyPr spcFirstLastPara="1" wrap="square" lIns="91425" tIns="45700" rIns="91425" bIns="45700" anchor="t" anchorCtr="0">
            <a:noAutofit/>
          </a:bodyPr>
          <a:lstStyle/>
          <a:p>
            <a:pPr marL="0" marR="0" lvl="0" indent="0" algn="ctr" rtl="0">
              <a:spcBef>
                <a:spcPct val="0"/>
              </a:spcBef>
              <a:spcAft>
                <a:spcPct val="0"/>
              </a:spcAft>
              <a:buClr>
                <a:srgbClr val="00B050"/>
              </a:buClr>
              <a:buSzPts val="1400"/>
              <a:buFont typeface="Noto Sans Symbols"/>
              <a:buNone/>
            </a:pPr>
            <a:r>
              <a:rPr lang="tr" sz="1400" b="1" i="0" u="none" strike="noStrike">
                <a:solidFill>
                  <a:srgbClr val="00B050"/>
                </a:solidFill>
                <a:latin typeface="Arial"/>
                <a:ea typeface="Arial"/>
                <a:cs typeface="Arial"/>
                <a:sym typeface="Arial"/>
              </a:rPr>
              <a:t>0,93</a:t>
            </a:r>
            <a:endParaRPr/>
          </a:p>
        </p:txBody>
      </p:sp>
      <p:sp>
        <p:nvSpPr>
          <p:cNvPr id="220" name="Google Shape;220;p8"/>
          <p:cNvSpPr txBox="1"/>
          <p:nvPr/>
        </p:nvSpPr>
        <p:spPr>
          <a:xfrm>
            <a:off x="1757954" y="4193289"/>
            <a:ext cx="927100" cy="309562"/>
          </a:xfrm>
          <a:prstGeom prst="rect">
            <a:avLst/>
          </a:prstGeom>
          <a:noFill/>
          <a:ln>
            <a:noFill/>
          </a:ln>
        </p:spPr>
        <p:txBody>
          <a:bodyPr spcFirstLastPara="1" wrap="square" lIns="91425" tIns="45700" rIns="91425" bIns="45700" anchor="t" anchorCtr="0">
            <a:noAutofit/>
          </a:bodyPr>
          <a:lstStyle/>
          <a:p>
            <a:pPr marL="0" marR="0" lvl="0" indent="0" algn="ctr" rtl="0">
              <a:spcBef>
                <a:spcPct val="0"/>
              </a:spcBef>
              <a:spcAft>
                <a:spcPct val="0"/>
              </a:spcAft>
              <a:buClr>
                <a:srgbClr val="0070C0"/>
              </a:buClr>
              <a:buSzPts val="1400"/>
              <a:buFont typeface="Noto Sans Symbols"/>
              <a:buNone/>
            </a:pPr>
            <a:r>
              <a:rPr lang="tr" sz="1400" b="1" i="0" u="none" strike="noStrike">
                <a:solidFill>
                  <a:srgbClr val="0070C0"/>
                </a:solidFill>
                <a:latin typeface="Arial"/>
                <a:ea typeface="Arial"/>
                <a:cs typeface="Arial"/>
                <a:sym typeface="Arial"/>
              </a:rPr>
              <a:t>1,23</a:t>
            </a:r>
            <a:endParaRPr/>
          </a:p>
        </p:txBody>
      </p:sp>
      <p:sp>
        <p:nvSpPr>
          <p:cNvPr id="221" name="Google Shape;221;p8"/>
          <p:cNvSpPr txBox="1"/>
          <p:nvPr/>
        </p:nvSpPr>
        <p:spPr>
          <a:xfrm>
            <a:off x="681629" y="2173989"/>
            <a:ext cx="927100" cy="328612"/>
          </a:xfrm>
          <a:prstGeom prst="rect">
            <a:avLst/>
          </a:prstGeom>
          <a:noFill/>
          <a:ln>
            <a:noFill/>
          </a:ln>
        </p:spPr>
        <p:txBody>
          <a:bodyPr spcFirstLastPara="1" wrap="square" lIns="91425" tIns="45700" rIns="91425" bIns="45700" anchor="t" anchorCtr="0">
            <a:noAutofit/>
          </a:bodyPr>
          <a:lstStyle/>
          <a:p>
            <a:pPr marL="0" marR="0" lvl="0" indent="0" algn="ctr" rtl="0">
              <a:spcBef>
                <a:spcPct val="0"/>
              </a:spcBef>
              <a:spcAft>
                <a:spcPct val="0"/>
              </a:spcAft>
              <a:buClr>
                <a:srgbClr val="F69200"/>
              </a:buClr>
              <a:buSzPts val="1400"/>
              <a:buFont typeface="Noto Sans Symbols"/>
              <a:buNone/>
            </a:pPr>
            <a:r>
              <a:rPr lang="tr" sz="1400" b="1" i="0" u="none" strike="noStrike">
                <a:solidFill>
                  <a:srgbClr val="F69200"/>
                </a:solidFill>
                <a:latin typeface="Arial"/>
                <a:ea typeface="Arial"/>
                <a:cs typeface="Arial"/>
                <a:sym typeface="Arial"/>
              </a:rPr>
              <a:t>0,89</a:t>
            </a:r>
            <a:endParaRPr/>
          </a:p>
        </p:txBody>
      </p:sp>
      <p:sp>
        <p:nvSpPr>
          <p:cNvPr id="222" name="Google Shape;222;p8"/>
          <p:cNvSpPr txBox="1"/>
          <p:nvPr/>
        </p:nvSpPr>
        <p:spPr>
          <a:xfrm>
            <a:off x="722904" y="3858326"/>
            <a:ext cx="927100" cy="311150"/>
          </a:xfrm>
          <a:prstGeom prst="rect">
            <a:avLst/>
          </a:prstGeom>
          <a:noFill/>
          <a:ln>
            <a:noFill/>
          </a:ln>
        </p:spPr>
        <p:txBody>
          <a:bodyPr spcFirstLastPara="1" wrap="square" lIns="91425" tIns="45700" rIns="91425" bIns="45700" anchor="t" anchorCtr="0">
            <a:noAutofit/>
          </a:bodyPr>
          <a:lstStyle/>
          <a:p>
            <a:pPr marL="0" marR="0" lvl="0" indent="0" algn="ctr" rtl="0">
              <a:spcBef>
                <a:spcPct val="0"/>
              </a:spcBef>
              <a:spcAft>
                <a:spcPct val="0"/>
              </a:spcAft>
              <a:buClr>
                <a:srgbClr val="00B050"/>
              </a:buClr>
              <a:buSzPts val="1400"/>
              <a:buFont typeface="Noto Sans Symbols"/>
              <a:buNone/>
            </a:pPr>
            <a:r>
              <a:rPr lang="tr" sz="1400" b="1" i="0" u="none" strike="noStrike">
                <a:solidFill>
                  <a:srgbClr val="00B050"/>
                </a:solidFill>
                <a:latin typeface="Arial"/>
                <a:ea typeface="Arial"/>
                <a:cs typeface="Arial"/>
                <a:sym typeface="Arial"/>
              </a:rPr>
              <a:t>0,93</a:t>
            </a:r>
            <a:endParaRPr/>
          </a:p>
        </p:txBody>
      </p:sp>
      <p:sp>
        <p:nvSpPr>
          <p:cNvPr id="223" name="Google Shape;223;p8"/>
          <p:cNvSpPr txBox="1"/>
          <p:nvPr/>
        </p:nvSpPr>
        <p:spPr>
          <a:xfrm>
            <a:off x="1056279" y="5645851"/>
            <a:ext cx="4011612" cy="311150"/>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Clr>
                <a:srgbClr val="F69200"/>
              </a:buClr>
              <a:buSzPts val="1400"/>
              <a:buFont typeface="Noto Sans Symbols"/>
              <a:buNone/>
            </a:pPr>
            <a:r>
              <a:rPr lang="tr" sz="1400" b="1" i="0" u="none" strike="noStrike">
                <a:solidFill>
                  <a:srgbClr val="F69200"/>
                </a:solidFill>
                <a:latin typeface="Arial"/>
                <a:ea typeface="Arial"/>
                <a:cs typeface="Arial"/>
                <a:sym typeface="Arial"/>
              </a:rPr>
              <a:t>Kaldırımların iyileştirilmesi</a:t>
            </a:r>
            <a:endParaRPr/>
          </a:p>
        </p:txBody>
      </p:sp>
      <p:sp>
        <p:nvSpPr>
          <p:cNvPr id="224" name="Google Shape;224;p8"/>
          <p:cNvSpPr txBox="1"/>
          <p:nvPr/>
        </p:nvSpPr>
        <p:spPr>
          <a:xfrm>
            <a:off x="1056279" y="5957001"/>
            <a:ext cx="6746875" cy="307736"/>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Clr>
                <a:srgbClr val="00B050"/>
              </a:buClr>
              <a:buSzPts val="1400"/>
              <a:buFont typeface="Noto Sans Symbols"/>
              <a:buNone/>
            </a:pPr>
            <a:r>
              <a:rPr lang="tr" sz="1400" b="1" i="0" u="none" strike="noStrike">
                <a:solidFill>
                  <a:srgbClr val="00B050"/>
                </a:solidFill>
                <a:latin typeface="Arial"/>
                <a:ea typeface="Arial"/>
                <a:cs typeface="Arial"/>
                <a:sym typeface="Arial"/>
              </a:rPr>
              <a:t>Bölgesel iyileştirme (döner kavşak, kavşaklar, rampalar/erişim şeritleri)</a:t>
            </a:r>
            <a:endParaRPr/>
          </a:p>
        </p:txBody>
      </p:sp>
      <p:sp>
        <p:nvSpPr>
          <p:cNvPr id="225" name="Google Shape;225;p8"/>
          <p:cNvSpPr txBox="1"/>
          <p:nvPr/>
        </p:nvSpPr>
        <p:spPr>
          <a:xfrm>
            <a:off x="1056279" y="5318826"/>
            <a:ext cx="7626350" cy="307736"/>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Clr>
                <a:srgbClr val="0070C0"/>
              </a:buClr>
              <a:buSzPts val="1400"/>
              <a:buFont typeface="Noto Sans Symbols"/>
              <a:buNone/>
            </a:pPr>
            <a:r>
              <a:rPr lang="tr" sz="1400" b="1" i="0" u="none" strike="noStrike">
                <a:solidFill>
                  <a:srgbClr val="0070C0"/>
                </a:solidFill>
                <a:latin typeface="Arial"/>
                <a:ea typeface="Arial"/>
                <a:cs typeface="Arial"/>
                <a:sym typeface="Arial"/>
              </a:rPr>
              <a:t>Genel kapsamda iyileştirme (çift yönlü yol, onarım, servis yolu ve yeni yollar) </a:t>
            </a:r>
            <a:endParaRPr/>
          </a:p>
        </p:txBody>
      </p:sp>
      <p:sp>
        <p:nvSpPr>
          <p:cNvPr id="2" name="TextBox 1">
            <a:extLst>
              <a:ext uri="{FF2B5EF4-FFF2-40B4-BE49-F238E27FC236}">
                <a16:creationId xmlns:a16="http://schemas.microsoft.com/office/drawing/2014/main" id="{6F71ED5F-642A-3692-6CE8-59C45110D5B4}"/>
              </a:ext>
            </a:extLst>
          </p:cNvPr>
          <p:cNvSpPr txBox="1"/>
          <p:nvPr/>
        </p:nvSpPr>
        <p:spPr>
          <a:xfrm rot="16200000">
            <a:off x="-189090" y="3393202"/>
            <a:ext cx="959129" cy="261610"/>
          </a:xfrm>
          <a:prstGeom prst="rect">
            <a:avLst/>
          </a:prstGeom>
          <a:solidFill>
            <a:schemeClr val="bg1"/>
          </a:solidFill>
        </p:spPr>
        <p:txBody>
          <a:bodyPr wrap="square" rtlCol="0">
            <a:noAutofit/>
          </a:bodyPr>
          <a:lstStyle/>
          <a:p>
            <a:pPr algn="ctr" rtl="0"/>
            <a:r>
              <a:rPr lang="tr" sz="1100" b="0" i="0" u="none" strike="noStrike">
                <a:latin typeface="Calibri"/>
              </a:rPr>
              <a:t>Yoğunluk</a:t>
            </a:r>
            <a:endParaRPr lang="es-ES" sz="1100"/>
          </a:p>
        </p:txBody>
      </p:sp>
      <p:sp>
        <p:nvSpPr>
          <p:cNvPr id="3" name="TextBox 2">
            <a:extLst>
              <a:ext uri="{FF2B5EF4-FFF2-40B4-BE49-F238E27FC236}">
                <a16:creationId xmlns:a16="http://schemas.microsoft.com/office/drawing/2014/main" id="{5C1801FE-59E2-7149-6262-EA54411C4CD2}"/>
              </a:ext>
            </a:extLst>
          </p:cNvPr>
          <p:cNvSpPr txBox="1"/>
          <p:nvPr/>
        </p:nvSpPr>
        <p:spPr>
          <a:xfrm rot="16200000">
            <a:off x="4520695" y="3295707"/>
            <a:ext cx="959129" cy="261610"/>
          </a:xfrm>
          <a:prstGeom prst="rect">
            <a:avLst/>
          </a:prstGeom>
          <a:solidFill>
            <a:schemeClr val="bg1"/>
          </a:solidFill>
        </p:spPr>
        <p:txBody>
          <a:bodyPr wrap="square" rtlCol="0">
            <a:noAutofit/>
          </a:bodyPr>
          <a:lstStyle/>
          <a:p>
            <a:pPr algn="ctr" rtl="0"/>
            <a:r>
              <a:rPr lang="tr" sz="1100" b="0" i="0" u="none" strike="noStrike">
                <a:latin typeface="Calibri"/>
              </a:rPr>
              <a:t>Yoğunluk</a:t>
            </a:r>
            <a:endParaRPr lang="es-ES" sz="1100"/>
          </a:p>
        </p:txBody>
      </p:sp>
      <p:sp>
        <p:nvSpPr>
          <p:cNvPr id="4" name="TextBox 3">
            <a:extLst>
              <a:ext uri="{FF2B5EF4-FFF2-40B4-BE49-F238E27FC236}">
                <a16:creationId xmlns:a16="http://schemas.microsoft.com/office/drawing/2014/main" id="{B9696C08-8521-9347-3527-DB73EA8D93E8}"/>
              </a:ext>
            </a:extLst>
          </p:cNvPr>
          <p:cNvSpPr txBox="1"/>
          <p:nvPr/>
        </p:nvSpPr>
        <p:spPr>
          <a:xfrm>
            <a:off x="2418354" y="2303836"/>
            <a:ext cx="1966563" cy="600164"/>
          </a:xfrm>
          <a:prstGeom prst="rect">
            <a:avLst/>
          </a:prstGeom>
          <a:solidFill>
            <a:schemeClr val="bg1"/>
          </a:solidFill>
        </p:spPr>
        <p:txBody>
          <a:bodyPr wrap="square" rtlCol="0">
            <a:noAutofit/>
          </a:bodyPr>
          <a:lstStyle/>
          <a:p>
            <a:pPr rtl="0"/>
            <a:r>
              <a:rPr lang="tr" sz="1100" b="1" i="0" u="none" strike="noStrike">
                <a:solidFill>
                  <a:srgbClr val="0070C0"/>
                </a:solidFill>
                <a:latin typeface="Calibri"/>
              </a:rPr>
              <a:t>Genel kapsamda iyileştirme</a:t>
            </a:r>
            <a:endParaRPr lang="es-ES" sz="1100" b="1">
              <a:solidFill>
                <a:srgbClr val="0070C0"/>
              </a:solidFill>
            </a:endParaRPr>
          </a:p>
          <a:p>
            <a:pPr rtl="0"/>
            <a:r>
              <a:rPr lang="tr" sz="1100" b="1" i="0" u="none" strike="noStrike">
                <a:solidFill>
                  <a:srgbClr val="00B050"/>
                </a:solidFill>
                <a:latin typeface="Calibri"/>
              </a:rPr>
              <a:t>Bölgesel iyileştirme</a:t>
            </a:r>
            <a:endParaRPr lang="es-ES" sz="1100" b="1">
              <a:solidFill>
                <a:srgbClr val="00B050"/>
              </a:solidFill>
            </a:endParaRPr>
          </a:p>
          <a:p>
            <a:pPr rtl="0"/>
            <a:r>
              <a:rPr lang="tr" sz="1100" b="1" i="0" u="none" strike="noStrike">
                <a:solidFill>
                  <a:srgbClr val="F79646"/>
                </a:solidFill>
                <a:latin typeface="Calibri"/>
              </a:rPr>
              <a:t>Kaldırımların iyileştirilmesi</a:t>
            </a:r>
            <a:endParaRPr lang="es-ES" sz="1100" b="1">
              <a:solidFill>
                <a:schemeClr val="accent6"/>
              </a:solidFill>
            </a:endParaRPr>
          </a:p>
        </p:txBody>
      </p:sp>
      <p:sp>
        <p:nvSpPr>
          <p:cNvPr id="5" name="TextBox 4">
            <a:extLst>
              <a:ext uri="{FF2B5EF4-FFF2-40B4-BE49-F238E27FC236}">
                <a16:creationId xmlns:a16="http://schemas.microsoft.com/office/drawing/2014/main" id="{1A86070A-DBD8-7BC7-1678-E874E7021265}"/>
              </a:ext>
            </a:extLst>
          </p:cNvPr>
          <p:cNvSpPr txBox="1"/>
          <p:nvPr/>
        </p:nvSpPr>
        <p:spPr>
          <a:xfrm>
            <a:off x="7057783" y="2367211"/>
            <a:ext cx="1966563" cy="600164"/>
          </a:xfrm>
          <a:prstGeom prst="rect">
            <a:avLst/>
          </a:prstGeom>
          <a:solidFill>
            <a:schemeClr val="bg1"/>
          </a:solidFill>
        </p:spPr>
        <p:txBody>
          <a:bodyPr wrap="square" rtlCol="0">
            <a:noAutofit/>
          </a:bodyPr>
          <a:lstStyle/>
          <a:p>
            <a:pPr rtl="0"/>
            <a:r>
              <a:rPr lang="tr" sz="1100" b="1" i="0" u="none" strike="noStrike">
                <a:solidFill>
                  <a:srgbClr val="0070C0"/>
                </a:solidFill>
                <a:latin typeface="Calibri"/>
              </a:rPr>
              <a:t>Genel kapsamda iyileştirme</a:t>
            </a:r>
            <a:endParaRPr lang="es-ES" sz="1100" b="1">
              <a:solidFill>
                <a:srgbClr val="0070C0"/>
              </a:solidFill>
            </a:endParaRPr>
          </a:p>
          <a:p>
            <a:pPr rtl="0"/>
            <a:r>
              <a:rPr lang="tr" sz="1100" b="1" i="0" u="none" strike="noStrike">
                <a:solidFill>
                  <a:srgbClr val="00B050"/>
                </a:solidFill>
                <a:latin typeface="Calibri"/>
              </a:rPr>
              <a:t>Bölgesel iyileştirme</a:t>
            </a:r>
            <a:endParaRPr lang="es-ES" sz="1100" b="1">
              <a:solidFill>
                <a:srgbClr val="00B050"/>
              </a:solidFill>
            </a:endParaRPr>
          </a:p>
          <a:p>
            <a:pPr rtl="0"/>
            <a:r>
              <a:rPr lang="tr" sz="1100" b="1" i="0" u="none" strike="noStrike">
                <a:solidFill>
                  <a:srgbClr val="F79646"/>
                </a:solidFill>
                <a:latin typeface="Calibri"/>
              </a:rPr>
              <a:t>Kaldırımların iyileştirilmesi</a:t>
            </a:r>
            <a:endParaRPr lang="es-ES" sz="1100" b="1">
              <a:solidFill>
                <a:schemeClr val="accent6"/>
              </a:solidFill>
            </a:endParaRPr>
          </a:p>
        </p:txBody>
      </p:sp>
      <p:sp>
        <p:nvSpPr>
          <p:cNvPr id="6" name="TextBox 5">
            <a:extLst>
              <a:ext uri="{FF2B5EF4-FFF2-40B4-BE49-F238E27FC236}">
                <a16:creationId xmlns:a16="http://schemas.microsoft.com/office/drawing/2014/main" id="{1146F6EE-1941-3B69-5F08-54C5E987CCC3}"/>
              </a:ext>
            </a:extLst>
          </p:cNvPr>
          <p:cNvSpPr txBox="1"/>
          <p:nvPr/>
        </p:nvSpPr>
        <p:spPr>
          <a:xfrm>
            <a:off x="5679079" y="5017529"/>
            <a:ext cx="2776721" cy="261610"/>
          </a:xfrm>
          <a:prstGeom prst="rect">
            <a:avLst/>
          </a:prstGeom>
          <a:solidFill>
            <a:schemeClr val="bg1"/>
          </a:solidFill>
        </p:spPr>
        <p:txBody>
          <a:bodyPr wrap="square" rtlCol="0">
            <a:noAutofit/>
          </a:bodyPr>
          <a:lstStyle/>
          <a:p>
            <a:pPr algn="ctr" rtl="0"/>
            <a:r>
              <a:rPr lang="tr" sz="1100" b="0" i="0" u="none" strike="noStrike">
                <a:latin typeface="Calibri"/>
              </a:rPr>
              <a:t>Proje ile iş sonu arasındaki sapma</a:t>
            </a:r>
            <a:endParaRPr lang="es-ES" sz="1100"/>
          </a:p>
        </p:txBody>
      </p:sp>
      <p:sp>
        <p:nvSpPr>
          <p:cNvPr id="7" name="TextBox 6">
            <a:extLst>
              <a:ext uri="{FF2B5EF4-FFF2-40B4-BE49-F238E27FC236}">
                <a16:creationId xmlns:a16="http://schemas.microsoft.com/office/drawing/2014/main" id="{76F25B3C-2C53-4C6D-18B8-417F960608F1}"/>
              </a:ext>
            </a:extLst>
          </p:cNvPr>
          <p:cNvSpPr txBox="1"/>
          <p:nvPr/>
        </p:nvSpPr>
        <p:spPr>
          <a:xfrm>
            <a:off x="1186454" y="5003023"/>
            <a:ext cx="2776721" cy="261610"/>
          </a:xfrm>
          <a:prstGeom prst="rect">
            <a:avLst/>
          </a:prstGeom>
          <a:solidFill>
            <a:schemeClr val="bg1"/>
          </a:solidFill>
        </p:spPr>
        <p:txBody>
          <a:bodyPr wrap="square" rtlCol="0">
            <a:noAutofit/>
          </a:bodyPr>
          <a:lstStyle/>
          <a:p>
            <a:pPr algn="ctr" rtl="0"/>
            <a:r>
              <a:rPr lang="tr" sz="1100" b="0" i="0" u="none" strike="noStrike">
                <a:latin typeface="Calibri"/>
              </a:rPr>
              <a:t>Proje ile iş sonu arasındaki sapma</a:t>
            </a:r>
            <a:endParaRPr lang="es-ES" sz="110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r>
              <a:rPr lang="tr" sz="1000" b="0" i="0" u="none" strike="noStrike">
                <a:solidFill>
                  <a:srgbClr val="000000"/>
                </a:solidFill>
                <a:latin typeface="Arial"/>
                <a:ea typeface="Arial"/>
                <a:cs typeface="Arial"/>
                <a:sym typeface="Arial"/>
              </a:rPr>
              <a:t>5</a:t>
            </a:r>
            <a:endParaRPr sz="1000">
              <a:solidFill>
                <a:schemeClr val="dk1"/>
              </a:solidFill>
              <a:latin typeface="Arial"/>
              <a:ea typeface="Arial"/>
              <a:cs typeface="Arial"/>
              <a:sym typeface="Arial"/>
            </a:endParaRPr>
          </a:p>
        </p:txBody>
      </p:sp>
      <p:pic>
        <p:nvPicPr>
          <p:cNvPr id="231" name="Google Shape;231;p9"/>
          <p:cNvPicPr preferRelativeResize="0"/>
          <p:nvPr/>
        </p:nvPicPr>
        <p:blipFill>
          <a:blip r:embed="rId3">
            <a:alphaModFix/>
          </a:blip>
          <a:srcRect l="3738" t="20844" r="2025" b="10597"/>
          <a:stretch>
            <a:fillRect/>
          </a:stretch>
        </p:blipFill>
        <p:spPr>
          <a:xfrm>
            <a:off x="838200" y="2105814"/>
            <a:ext cx="6819900" cy="3856037"/>
          </a:xfrm>
          <a:prstGeom prst="rect">
            <a:avLst/>
          </a:prstGeom>
          <a:noFill/>
          <a:ln>
            <a:noFill/>
          </a:ln>
        </p:spPr>
      </p:pic>
      <p:grpSp>
        <p:nvGrpSpPr>
          <p:cNvPr id="232" name="Google Shape;232;p9"/>
          <p:cNvGrpSpPr/>
          <p:nvPr/>
        </p:nvGrpSpPr>
        <p:grpSpPr>
          <a:xfrm>
            <a:off x="5457334" y="1277869"/>
            <a:ext cx="3505200" cy="3480466"/>
            <a:chOff x="6248400" y="177624"/>
            <a:chExt cx="2828925" cy="3030714"/>
          </a:xfrm>
        </p:grpSpPr>
        <p:pic>
          <p:nvPicPr>
            <p:cNvPr id="233" name="Google Shape;233;p9"/>
            <p:cNvPicPr preferRelativeResize="0"/>
            <p:nvPr/>
          </p:nvPicPr>
          <p:blipFill>
            <a:blip r:embed="rId4">
              <a:alphaModFix/>
            </a:blip>
            <a:stretch>
              <a:fillRect/>
            </a:stretch>
          </p:blipFill>
          <p:spPr>
            <a:xfrm>
              <a:off x="6302375" y="177624"/>
              <a:ext cx="2689225" cy="3030714"/>
            </a:xfrm>
            <a:prstGeom prst="rect">
              <a:avLst/>
            </a:prstGeom>
            <a:noFill/>
            <a:ln>
              <a:noFill/>
            </a:ln>
          </p:spPr>
        </p:pic>
        <p:sp>
          <p:nvSpPr>
            <p:cNvPr id="234" name="Google Shape;234;p9"/>
            <p:cNvSpPr txBox="1"/>
            <p:nvPr/>
          </p:nvSpPr>
          <p:spPr>
            <a:xfrm>
              <a:off x="6248400" y="1711238"/>
              <a:ext cx="2828925" cy="246077"/>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Clr>
                  <a:srgbClr val="7F7F7F"/>
                </a:buClr>
                <a:buSzPts val="900"/>
                <a:buFont typeface="Noto Sans Symbols"/>
                <a:buNone/>
              </a:pPr>
              <a:r>
                <a:rPr lang="tr" sz="900" b="0" i="0" u="none" strike="noStrike">
                  <a:solidFill>
                    <a:srgbClr val="7F7F7F"/>
                  </a:solidFill>
                  <a:latin typeface="Calibri"/>
                  <a:ea typeface="Calibri"/>
                  <a:cs typeface="Calibri"/>
                  <a:sym typeface="Calibri"/>
                </a:rPr>
                <a:t>Min, ML, max = minimum, en muhtemel ve maksimum değerler</a:t>
              </a:r>
              <a:endParaRPr/>
            </a:p>
          </p:txBody>
        </p:sp>
      </p:grpSp>
      <p:sp>
        <p:nvSpPr>
          <p:cNvPr id="235" name="Google Shape;235;p9"/>
          <p:cNvSpPr txBox="1"/>
          <p:nvPr/>
        </p:nvSpPr>
        <p:spPr>
          <a:xfrm>
            <a:off x="381000" y="609600"/>
            <a:ext cx="3733800" cy="523220"/>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None/>
            </a:pPr>
            <a:r>
              <a:rPr lang="tr" sz="2800" b="0" i="0" u="none" strike="noStrike">
                <a:solidFill>
                  <a:srgbClr val="538CD5"/>
                </a:solidFill>
                <a:latin typeface="Calibri"/>
                <a:ea typeface="Calibri"/>
                <a:cs typeface="Calibri"/>
                <a:sym typeface="Calibri"/>
              </a:rPr>
              <a:t>Örnek</a:t>
            </a:r>
            <a:endParaRPr sz="2800">
              <a:solidFill>
                <a:srgbClr val="538CD5"/>
              </a:solidFill>
              <a:latin typeface="Calibri"/>
              <a:ea typeface="Calibri"/>
              <a:cs typeface="Calibri"/>
              <a:sym typeface="Calibri"/>
            </a:endParaRPr>
          </a:p>
        </p:txBody>
      </p:sp>
      <p:sp>
        <p:nvSpPr>
          <p:cNvPr id="2" name="TextBox 1">
            <a:extLst>
              <a:ext uri="{FF2B5EF4-FFF2-40B4-BE49-F238E27FC236}">
                <a16:creationId xmlns:a16="http://schemas.microsoft.com/office/drawing/2014/main" id="{44867EC1-8C0B-B516-9890-C51E9E5ED22D}"/>
              </a:ext>
            </a:extLst>
          </p:cNvPr>
          <p:cNvSpPr txBox="1"/>
          <p:nvPr/>
        </p:nvSpPr>
        <p:spPr>
          <a:xfrm>
            <a:off x="5650265" y="3647583"/>
            <a:ext cx="3079997" cy="261610"/>
          </a:xfrm>
          <a:prstGeom prst="rect">
            <a:avLst/>
          </a:prstGeom>
          <a:solidFill>
            <a:srgbClr val="595959"/>
          </a:solidFill>
        </p:spPr>
        <p:txBody>
          <a:bodyPr wrap="square" rtlCol="0">
            <a:noAutofit/>
          </a:bodyPr>
          <a:lstStyle>
            <a:defPPr>
              <a:defRPr lang="en"/>
            </a:defPPr>
            <a:lvl1pPr algn="ctr">
              <a:defRPr sz="1100" b="1">
                <a:solidFill>
                  <a:schemeClr val="bg1"/>
                </a:solidFill>
              </a:defRPr>
            </a:lvl1pPr>
          </a:lstStyle>
          <a:p>
            <a:pPr rtl="0"/>
            <a:r>
              <a:rPr lang="tr" sz="1100" b="1" i="0" u="none" strike="noStrike">
                <a:latin typeface="Calibri"/>
              </a:rPr>
              <a:t>Dağılım ölçeği faktörü ve şekil faktörü</a:t>
            </a:r>
            <a:endParaRPr lang="es-ES"/>
          </a:p>
        </p:txBody>
      </p:sp>
      <p:sp>
        <p:nvSpPr>
          <p:cNvPr id="3" name="TextBox 2">
            <a:extLst>
              <a:ext uri="{FF2B5EF4-FFF2-40B4-BE49-F238E27FC236}">
                <a16:creationId xmlns:a16="http://schemas.microsoft.com/office/drawing/2014/main" id="{2E42800F-DBD9-CF4F-3F40-68B80A4C9F21}"/>
              </a:ext>
            </a:extLst>
          </p:cNvPr>
          <p:cNvSpPr txBox="1"/>
          <p:nvPr/>
        </p:nvSpPr>
        <p:spPr>
          <a:xfrm>
            <a:off x="5576213" y="1281244"/>
            <a:ext cx="3233921" cy="261610"/>
          </a:xfrm>
          <a:prstGeom prst="rect">
            <a:avLst/>
          </a:prstGeom>
          <a:solidFill>
            <a:srgbClr val="595959"/>
          </a:solidFill>
        </p:spPr>
        <p:txBody>
          <a:bodyPr wrap="square" rtlCol="0">
            <a:noAutofit/>
          </a:bodyPr>
          <a:lstStyle/>
          <a:p>
            <a:pPr algn="ctr" rtl="0"/>
            <a:r>
              <a:rPr lang="tr" sz="1100" b="1" i="0" u="none" strike="noStrike">
                <a:solidFill>
                  <a:srgbClr val="FFFFFF"/>
                </a:solidFill>
                <a:latin typeface="Calibri"/>
              </a:rPr>
              <a:t>Gama dağılım ortalaması ve standart sapma</a:t>
            </a:r>
            <a:endParaRPr lang="es-ES" sz="1100" b="1">
              <a:solidFill>
                <a:schemeClr val="bg1"/>
              </a:solidFill>
            </a:endParaRPr>
          </a:p>
        </p:txBody>
      </p:sp>
      <p:sp>
        <p:nvSpPr>
          <p:cNvPr id="4" name="TextBox 3">
            <a:extLst>
              <a:ext uri="{FF2B5EF4-FFF2-40B4-BE49-F238E27FC236}">
                <a16:creationId xmlns:a16="http://schemas.microsoft.com/office/drawing/2014/main" id="{BF2CB0C7-50C5-D496-7742-90248243EC53}"/>
              </a:ext>
            </a:extLst>
          </p:cNvPr>
          <p:cNvSpPr txBox="1"/>
          <p:nvPr/>
        </p:nvSpPr>
        <p:spPr>
          <a:xfrm>
            <a:off x="5279414" y="3086893"/>
            <a:ext cx="3530720" cy="253916"/>
          </a:xfrm>
          <a:prstGeom prst="rect">
            <a:avLst/>
          </a:prstGeom>
          <a:solidFill>
            <a:schemeClr val="bg1"/>
          </a:solidFill>
        </p:spPr>
        <p:txBody>
          <a:bodyPr wrap="square" rtlCol="0">
            <a:noAutofit/>
          </a:bodyPr>
          <a:lstStyle/>
          <a:p>
            <a:pPr rtl="0"/>
            <a:r>
              <a:rPr lang="tr" sz="1000" b="0" i="0" u="none" strike="noStrike">
                <a:latin typeface="Calibri"/>
              </a:rPr>
              <a:t>Min, ML, maks = minimum değer, en olası ve maksimum</a:t>
            </a:r>
            <a:endParaRPr lang="es-ES" sz="105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2" name="Rectangle 21">
            <a:extLst>
              <a:ext uri="{FF2B5EF4-FFF2-40B4-BE49-F238E27FC236}">
                <a16:creationId xmlns:a16="http://schemas.microsoft.com/office/drawing/2014/main" id="{B6994C0D-CE99-CAE7-0314-786699BD9CFD}"/>
              </a:ext>
            </a:extLst>
          </p:cNvPr>
          <p:cNvSpPr/>
          <p:nvPr/>
        </p:nvSpPr>
        <p:spPr>
          <a:xfrm>
            <a:off x="0" y="0"/>
            <a:ext cx="9144000" cy="23373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s-ES"/>
          </a:p>
        </p:txBody>
      </p:sp>
      <p:sp>
        <p:nvSpPr>
          <p:cNvPr id="240" name="Google Shape;240;p10"/>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r>
              <a:rPr lang="tr" sz="1000" b="0" i="0" u="none" strike="noStrike">
                <a:solidFill>
                  <a:srgbClr val="000000"/>
                </a:solidFill>
                <a:latin typeface="Arial"/>
                <a:ea typeface="Arial"/>
                <a:cs typeface="Arial"/>
                <a:sym typeface="Arial"/>
              </a:rPr>
              <a:t>5</a:t>
            </a:r>
            <a:endParaRPr sz="1000">
              <a:solidFill>
                <a:schemeClr val="dk1"/>
              </a:solidFill>
              <a:latin typeface="Arial"/>
              <a:ea typeface="Arial"/>
              <a:cs typeface="Arial"/>
              <a:sym typeface="Arial"/>
            </a:endParaRPr>
          </a:p>
        </p:txBody>
      </p:sp>
      <p:sp>
        <p:nvSpPr>
          <p:cNvPr id="241" name="Google Shape;241;p10"/>
          <p:cNvSpPr txBox="1"/>
          <p:nvPr/>
        </p:nvSpPr>
        <p:spPr>
          <a:xfrm>
            <a:off x="152400" y="896047"/>
            <a:ext cx="2914650" cy="538019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20000"/>
              </a:lnSpc>
              <a:spcBef>
                <a:spcPct val="0"/>
              </a:spcBef>
              <a:spcAft>
                <a:spcPct val="0"/>
              </a:spcAft>
              <a:buClr>
                <a:srgbClr val="CC3300"/>
              </a:buClr>
              <a:buSzPts val="1800"/>
              <a:buFont typeface="Noto Sans Symbols"/>
              <a:buChar char="▪"/>
            </a:pPr>
            <a:r>
              <a:rPr lang="tr" sz="1600" b="0" i="0" u="none" strike="noStrike" cap="none" dirty="0">
                <a:solidFill>
                  <a:srgbClr val="000000"/>
                </a:solidFill>
                <a:latin typeface="Arial"/>
                <a:ea typeface="Arial"/>
                <a:cs typeface="Arial"/>
                <a:sym typeface="Arial"/>
              </a:rPr>
              <a:t>Farklı değişkenlerin dağılım fonksiyonları belirlendikten sonra, bunları takiben bir Monte Carlo simülasyonu yapılır.</a:t>
            </a:r>
            <a:endParaRPr sz="1600" dirty="0"/>
          </a:p>
          <a:p>
            <a:pPr marL="285750" marR="0" lvl="0" indent="-285750" algn="l" rtl="0">
              <a:lnSpc>
                <a:spcPct val="120000"/>
              </a:lnSpc>
              <a:spcBef>
                <a:spcPts val="2160"/>
              </a:spcBef>
              <a:spcAft>
                <a:spcPct val="0"/>
              </a:spcAft>
              <a:buClr>
                <a:srgbClr val="CC3300"/>
              </a:buClr>
              <a:buSzPts val="1800"/>
              <a:buFont typeface="Noto Sans Symbols"/>
              <a:buChar char="▪"/>
            </a:pPr>
            <a:r>
              <a:rPr lang="tr" sz="1600" b="0" i="0" u="none" strike="noStrike" cap="none" dirty="0">
                <a:solidFill>
                  <a:srgbClr val="000000"/>
                </a:solidFill>
                <a:latin typeface="Arial"/>
                <a:ea typeface="Arial"/>
                <a:cs typeface="Arial"/>
                <a:sym typeface="Arial"/>
              </a:rPr>
              <a:t>Bu simülasyonu yapmak için her bir değişken için rastgele bağımsız bir değer yuvarlaması yapılır ve elde edilen her bir değer kümesi için değerlendirme kriterinin değeri hesaplanır (örn: Net Bugünkü Değer).</a:t>
            </a:r>
            <a:endParaRPr sz="1600" b="0" i="0" u="none" strike="noStrike" cap="none" dirty="0">
              <a:solidFill>
                <a:srgbClr val="000000"/>
              </a:solidFill>
              <a:latin typeface="Arial"/>
              <a:ea typeface="Arial"/>
              <a:cs typeface="Arial"/>
              <a:sym typeface="Arial"/>
            </a:endParaRPr>
          </a:p>
        </p:txBody>
      </p:sp>
      <p:pic>
        <p:nvPicPr>
          <p:cNvPr id="242" name="Google Shape;242;p10"/>
          <p:cNvPicPr preferRelativeResize="0"/>
          <p:nvPr/>
        </p:nvPicPr>
        <p:blipFill>
          <a:blip r:embed="rId3">
            <a:alphaModFix/>
          </a:blip>
          <a:srcRect l="4050" t="38868" r="8566" b="17033"/>
          <a:stretch>
            <a:fillRect/>
          </a:stretch>
        </p:blipFill>
        <p:spPr>
          <a:xfrm>
            <a:off x="3123018" y="869710"/>
            <a:ext cx="5911179" cy="2318728"/>
          </a:xfrm>
          <a:prstGeom prst="rect">
            <a:avLst/>
          </a:prstGeom>
          <a:noFill/>
          <a:ln>
            <a:noFill/>
          </a:ln>
        </p:spPr>
      </p:pic>
      <p:pic>
        <p:nvPicPr>
          <p:cNvPr id="243" name="Google Shape;243;p10"/>
          <p:cNvPicPr preferRelativeResize="0"/>
          <p:nvPr/>
        </p:nvPicPr>
        <p:blipFill>
          <a:blip r:embed="rId4">
            <a:alphaModFix/>
          </a:blip>
          <a:srcRect l="7165" t="27102" r="7788" b="33066"/>
          <a:stretch>
            <a:fillRect/>
          </a:stretch>
        </p:blipFill>
        <p:spPr>
          <a:xfrm>
            <a:off x="3062878" y="3941555"/>
            <a:ext cx="6105997" cy="2222385"/>
          </a:xfrm>
          <a:prstGeom prst="rect">
            <a:avLst/>
          </a:prstGeom>
          <a:noFill/>
          <a:ln>
            <a:noFill/>
          </a:ln>
        </p:spPr>
      </p:pic>
      <p:sp>
        <p:nvSpPr>
          <p:cNvPr id="2" name="TextBox 1">
            <a:extLst>
              <a:ext uri="{FF2B5EF4-FFF2-40B4-BE49-F238E27FC236}">
                <a16:creationId xmlns:a16="http://schemas.microsoft.com/office/drawing/2014/main" id="{B49240DE-794C-B12D-80A9-AAA0DD82686A}"/>
              </a:ext>
            </a:extLst>
          </p:cNvPr>
          <p:cNvSpPr txBox="1"/>
          <p:nvPr/>
        </p:nvSpPr>
        <p:spPr>
          <a:xfrm>
            <a:off x="4719755" y="201052"/>
            <a:ext cx="2928346" cy="261610"/>
          </a:xfrm>
          <a:prstGeom prst="rect">
            <a:avLst/>
          </a:prstGeom>
          <a:solidFill>
            <a:schemeClr val="bg1"/>
          </a:solidFill>
        </p:spPr>
        <p:txBody>
          <a:bodyPr wrap="square" rtlCol="0">
            <a:noAutofit/>
          </a:bodyPr>
          <a:lstStyle/>
          <a:p>
            <a:pPr algn="ctr" rtl="0"/>
            <a:r>
              <a:rPr lang="tr" sz="1100" b="1" i="0" u="none" strike="noStrike">
                <a:latin typeface="Calibri"/>
              </a:rPr>
              <a:t>DEĞİŞKEN VARYASYON ÖRNEĞİ</a:t>
            </a:r>
          </a:p>
        </p:txBody>
      </p:sp>
      <p:sp>
        <p:nvSpPr>
          <p:cNvPr id="3" name="TextBox 2">
            <a:extLst>
              <a:ext uri="{FF2B5EF4-FFF2-40B4-BE49-F238E27FC236}">
                <a16:creationId xmlns:a16="http://schemas.microsoft.com/office/drawing/2014/main" id="{B1684B0C-D3FE-243D-3979-984EB67D0836}"/>
              </a:ext>
            </a:extLst>
          </p:cNvPr>
          <p:cNvSpPr txBox="1"/>
          <p:nvPr/>
        </p:nvSpPr>
        <p:spPr>
          <a:xfrm>
            <a:off x="4152781" y="3238636"/>
            <a:ext cx="4676775" cy="261610"/>
          </a:xfrm>
          <a:prstGeom prst="rect">
            <a:avLst/>
          </a:prstGeom>
          <a:solidFill>
            <a:schemeClr val="bg1"/>
          </a:solidFill>
        </p:spPr>
        <p:txBody>
          <a:bodyPr wrap="square" rtlCol="0">
            <a:noAutofit/>
          </a:bodyPr>
          <a:lstStyle/>
          <a:p>
            <a:pPr algn="ctr" rtl="0"/>
            <a:r>
              <a:rPr lang="tr" sz="1100" b="1" i="0" u="none" strike="noStrike">
                <a:latin typeface="Calibri"/>
              </a:rPr>
              <a:t>ÖNCEKİ TABLONUN DEĞİŞKEN VARYASYONUNDAN ÖNCEKİ NET BUGÜNKÜ DEĞERLERİ</a:t>
            </a:r>
          </a:p>
        </p:txBody>
      </p:sp>
      <p:sp>
        <p:nvSpPr>
          <p:cNvPr id="4" name="TextBox 3">
            <a:extLst>
              <a:ext uri="{FF2B5EF4-FFF2-40B4-BE49-F238E27FC236}">
                <a16:creationId xmlns:a16="http://schemas.microsoft.com/office/drawing/2014/main" id="{03EBD0B0-64EB-6678-9B52-8BCB190B6F3F}"/>
              </a:ext>
            </a:extLst>
          </p:cNvPr>
          <p:cNvSpPr txBox="1"/>
          <p:nvPr/>
        </p:nvSpPr>
        <p:spPr>
          <a:xfrm>
            <a:off x="3147893" y="5928667"/>
            <a:ext cx="3839757" cy="261610"/>
          </a:xfrm>
          <a:prstGeom prst="rect">
            <a:avLst/>
          </a:prstGeom>
          <a:solidFill>
            <a:schemeClr val="bg1"/>
          </a:solidFill>
        </p:spPr>
        <p:txBody>
          <a:bodyPr wrap="square" rtlCol="0">
            <a:noAutofit/>
          </a:bodyPr>
          <a:lstStyle/>
          <a:p>
            <a:pPr algn="ctr" rtl="0"/>
            <a:r>
              <a:rPr lang="tr" sz="1100" b="1" i="0" u="none" strike="noStrike">
                <a:latin typeface="Calibri"/>
              </a:rPr>
              <a:t>Yatırım varyasyonu uygulanmasında ilk sosyoekonomik Net Bugünkü Değer (NBD)</a:t>
            </a:r>
            <a:endParaRPr lang="es-ES" sz="1100" b="1"/>
          </a:p>
        </p:txBody>
      </p:sp>
      <p:sp>
        <p:nvSpPr>
          <p:cNvPr id="5" name="TextBox 4">
            <a:extLst>
              <a:ext uri="{FF2B5EF4-FFF2-40B4-BE49-F238E27FC236}">
                <a16:creationId xmlns:a16="http://schemas.microsoft.com/office/drawing/2014/main" id="{03A476FB-3D0C-45BB-A734-3C037B56F576}"/>
              </a:ext>
            </a:extLst>
          </p:cNvPr>
          <p:cNvSpPr txBox="1"/>
          <p:nvPr/>
        </p:nvSpPr>
        <p:spPr>
          <a:xfrm>
            <a:off x="3062878" y="3887149"/>
            <a:ext cx="1065411" cy="316713"/>
          </a:xfrm>
          <a:prstGeom prst="rect">
            <a:avLst/>
          </a:prstGeom>
          <a:solidFill>
            <a:schemeClr val="bg1"/>
          </a:solidFill>
        </p:spPr>
        <p:txBody>
          <a:bodyPr wrap="square" rtlCol="0">
            <a:noAutofit/>
          </a:bodyPr>
          <a:lstStyle/>
          <a:p>
            <a:pPr algn="ctr" rtl="0"/>
            <a:r>
              <a:rPr lang="tr" sz="1000" b="0" i="0" u="none" strike="noStrike" dirty="0">
                <a:latin typeface="Calibri"/>
              </a:rPr>
              <a:t>İlk Net Bugünkü Değer</a:t>
            </a:r>
          </a:p>
        </p:txBody>
      </p:sp>
      <p:sp>
        <p:nvSpPr>
          <p:cNvPr id="6" name="TextBox 5">
            <a:extLst>
              <a:ext uri="{FF2B5EF4-FFF2-40B4-BE49-F238E27FC236}">
                <a16:creationId xmlns:a16="http://schemas.microsoft.com/office/drawing/2014/main" id="{55167009-ECDB-515C-D6F4-4D294C164CE5}"/>
              </a:ext>
            </a:extLst>
          </p:cNvPr>
          <p:cNvSpPr txBox="1"/>
          <p:nvPr/>
        </p:nvSpPr>
        <p:spPr>
          <a:xfrm>
            <a:off x="2906901" y="765242"/>
            <a:ext cx="819622" cy="261610"/>
          </a:xfrm>
          <a:prstGeom prst="rect">
            <a:avLst/>
          </a:prstGeom>
          <a:solidFill>
            <a:schemeClr val="bg1"/>
          </a:solidFill>
        </p:spPr>
        <p:txBody>
          <a:bodyPr wrap="square" rtlCol="0">
            <a:noAutofit/>
          </a:bodyPr>
          <a:lstStyle/>
          <a:p>
            <a:pPr algn="ctr" rtl="0"/>
            <a:r>
              <a:rPr lang="tr" sz="1000" b="0" i="0" u="none" strike="noStrike">
                <a:latin typeface="Calibri"/>
              </a:rPr>
              <a:t>Deneme</a:t>
            </a:r>
          </a:p>
        </p:txBody>
      </p:sp>
      <p:sp>
        <p:nvSpPr>
          <p:cNvPr id="7" name="TextBox 6">
            <a:extLst>
              <a:ext uri="{FF2B5EF4-FFF2-40B4-BE49-F238E27FC236}">
                <a16:creationId xmlns:a16="http://schemas.microsoft.com/office/drawing/2014/main" id="{C389FC61-821A-BC5D-FC8F-27F84C6320F1}"/>
              </a:ext>
            </a:extLst>
          </p:cNvPr>
          <p:cNvSpPr txBox="1"/>
          <p:nvPr/>
        </p:nvSpPr>
        <p:spPr>
          <a:xfrm>
            <a:off x="3532829" y="924107"/>
            <a:ext cx="819622" cy="261610"/>
          </a:xfrm>
          <a:prstGeom prst="rect">
            <a:avLst/>
          </a:prstGeom>
          <a:solidFill>
            <a:schemeClr val="bg1"/>
          </a:solidFill>
        </p:spPr>
        <p:txBody>
          <a:bodyPr wrap="square" rtlCol="0">
            <a:noAutofit/>
          </a:bodyPr>
          <a:lstStyle/>
          <a:p>
            <a:pPr algn="ctr" rtl="0"/>
            <a:r>
              <a:rPr lang="tr" sz="1000" b="0" i="0" u="none" strike="noStrike">
                <a:latin typeface="Calibri"/>
              </a:rPr>
              <a:t>Ölçüt</a:t>
            </a:r>
          </a:p>
        </p:txBody>
      </p:sp>
      <p:sp>
        <p:nvSpPr>
          <p:cNvPr id="8" name="TextBox 7">
            <a:extLst>
              <a:ext uri="{FF2B5EF4-FFF2-40B4-BE49-F238E27FC236}">
                <a16:creationId xmlns:a16="http://schemas.microsoft.com/office/drawing/2014/main" id="{B2F63E13-35EB-F50A-11FA-7D7B943BC99E}"/>
              </a:ext>
            </a:extLst>
          </p:cNvPr>
          <p:cNvSpPr txBox="1"/>
          <p:nvPr/>
        </p:nvSpPr>
        <p:spPr>
          <a:xfrm>
            <a:off x="7743874" y="4070890"/>
            <a:ext cx="943211" cy="253916"/>
          </a:xfrm>
          <a:prstGeom prst="rect">
            <a:avLst/>
          </a:prstGeom>
          <a:solidFill>
            <a:schemeClr val="bg1"/>
          </a:solidFill>
        </p:spPr>
        <p:txBody>
          <a:bodyPr wrap="square" rtlCol="0">
            <a:noAutofit/>
          </a:bodyPr>
          <a:lstStyle/>
          <a:p>
            <a:pPr algn="ctr" rtl="0"/>
            <a:r>
              <a:rPr lang="tr" sz="1000" b="0" i="0" u="none" strike="noStrike" dirty="0">
                <a:latin typeface="Calibri"/>
              </a:rPr>
              <a:t>Rollingstock</a:t>
            </a:r>
            <a:endParaRPr lang="es-ES" sz="1050" dirty="0"/>
          </a:p>
        </p:txBody>
      </p:sp>
      <p:sp>
        <p:nvSpPr>
          <p:cNvPr id="9" name="TextBox 8">
            <a:extLst>
              <a:ext uri="{FF2B5EF4-FFF2-40B4-BE49-F238E27FC236}">
                <a16:creationId xmlns:a16="http://schemas.microsoft.com/office/drawing/2014/main" id="{70CCC235-DA4C-570F-CEE0-C47B4D4723D9}"/>
              </a:ext>
            </a:extLst>
          </p:cNvPr>
          <p:cNvSpPr txBox="1"/>
          <p:nvPr/>
        </p:nvSpPr>
        <p:spPr>
          <a:xfrm>
            <a:off x="5067772" y="447053"/>
            <a:ext cx="943211" cy="738664"/>
          </a:xfrm>
          <a:prstGeom prst="rect">
            <a:avLst/>
          </a:prstGeom>
          <a:solidFill>
            <a:schemeClr val="bg1"/>
          </a:solidFill>
        </p:spPr>
        <p:txBody>
          <a:bodyPr wrap="square" rtlCol="0">
            <a:noAutofit/>
          </a:bodyPr>
          <a:lstStyle/>
          <a:p>
            <a:pPr algn="ctr" rtl="0"/>
            <a:r>
              <a:rPr lang="tr" sz="1000" b="0" i="0" u="none" strike="noStrike">
                <a:latin typeface="Calibri"/>
              </a:rPr>
              <a:t>İşletme ve bakım operatörü</a:t>
            </a:r>
            <a:endParaRPr lang="es-ES" sz="1050"/>
          </a:p>
        </p:txBody>
      </p:sp>
      <p:sp>
        <p:nvSpPr>
          <p:cNvPr id="10" name="TextBox 9">
            <a:extLst>
              <a:ext uri="{FF2B5EF4-FFF2-40B4-BE49-F238E27FC236}">
                <a16:creationId xmlns:a16="http://schemas.microsoft.com/office/drawing/2014/main" id="{0DE1325B-9344-EE6E-E547-A5DA037133CC}"/>
              </a:ext>
            </a:extLst>
          </p:cNvPr>
          <p:cNvSpPr txBox="1"/>
          <p:nvPr/>
        </p:nvSpPr>
        <p:spPr>
          <a:xfrm>
            <a:off x="6019564" y="462662"/>
            <a:ext cx="943211" cy="738664"/>
          </a:xfrm>
          <a:prstGeom prst="rect">
            <a:avLst/>
          </a:prstGeom>
          <a:solidFill>
            <a:schemeClr val="bg1"/>
          </a:solidFill>
        </p:spPr>
        <p:txBody>
          <a:bodyPr wrap="square" rtlCol="0">
            <a:noAutofit/>
          </a:bodyPr>
          <a:lstStyle/>
          <a:p>
            <a:pPr algn="ctr" rtl="0"/>
            <a:r>
              <a:rPr lang="tr" sz="1000" b="0" i="0" u="none" strike="noStrike">
                <a:latin typeface="Calibri"/>
              </a:rPr>
              <a:t>İşletme ve bakım müdürü</a:t>
            </a:r>
          </a:p>
        </p:txBody>
      </p:sp>
      <p:sp>
        <p:nvSpPr>
          <p:cNvPr id="11" name="TextBox 10">
            <a:extLst>
              <a:ext uri="{FF2B5EF4-FFF2-40B4-BE49-F238E27FC236}">
                <a16:creationId xmlns:a16="http://schemas.microsoft.com/office/drawing/2014/main" id="{8ECBC44C-5AE1-0519-9D13-0C88B2C2DAA6}"/>
              </a:ext>
            </a:extLst>
          </p:cNvPr>
          <p:cNvSpPr txBox="1"/>
          <p:nvPr/>
        </p:nvSpPr>
        <p:spPr>
          <a:xfrm>
            <a:off x="6962775" y="924107"/>
            <a:ext cx="676745" cy="253916"/>
          </a:xfrm>
          <a:prstGeom prst="rect">
            <a:avLst/>
          </a:prstGeom>
          <a:solidFill>
            <a:schemeClr val="bg1"/>
          </a:solidFill>
        </p:spPr>
        <p:txBody>
          <a:bodyPr wrap="square" rtlCol="0">
            <a:noAutofit/>
          </a:bodyPr>
          <a:lstStyle/>
          <a:p>
            <a:pPr algn="ctr" rtl="0"/>
            <a:r>
              <a:rPr lang="tr" sz="1000" b="0" i="0" u="none" strike="noStrike">
                <a:latin typeface="Calibri"/>
              </a:rPr>
              <a:t>Tarife</a:t>
            </a:r>
            <a:endParaRPr lang="es-ES" sz="1050"/>
          </a:p>
        </p:txBody>
      </p:sp>
      <p:sp>
        <p:nvSpPr>
          <p:cNvPr id="12" name="TextBox 11">
            <a:extLst>
              <a:ext uri="{FF2B5EF4-FFF2-40B4-BE49-F238E27FC236}">
                <a16:creationId xmlns:a16="http://schemas.microsoft.com/office/drawing/2014/main" id="{3E6110B1-EF66-99EA-FC63-4975574AEFAB}"/>
              </a:ext>
            </a:extLst>
          </p:cNvPr>
          <p:cNvSpPr txBox="1"/>
          <p:nvPr/>
        </p:nvSpPr>
        <p:spPr>
          <a:xfrm>
            <a:off x="7567613" y="927544"/>
            <a:ext cx="676745" cy="253916"/>
          </a:xfrm>
          <a:prstGeom prst="rect">
            <a:avLst/>
          </a:prstGeom>
          <a:solidFill>
            <a:schemeClr val="bg1"/>
          </a:solidFill>
        </p:spPr>
        <p:txBody>
          <a:bodyPr wrap="square" rtlCol="0">
            <a:noAutofit/>
          </a:bodyPr>
          <a:lstStyle/>
          <a:p>
            <a:pPr algn="ctr" rtl="0"/>
            <a:r>
              <a:rPr lang="tr" sz="1000" b="0" i="0" u="none" strike="noStrike">
                <a:latin typeface="Calibri"/>
              </a:rPr>
              <a:t>GSYİH</a:t>
            </a:r>
          </a:p>
        </p:txBody>
      </p:sp>
      <p:sp>
        <p:nvSpPr>
          <p:cNvPr id="13" name="TextBox 12">
            <a:extLst>
              <a:ext uri="{FF2B5EF4-FFF2-40B4-BE49-F238E27FC236}">
                <a16:creationId xmlns:a16="http://schemas.microsoft.com/office/drawing/2014/main" id="{98E743D1-EEF2-7EAB-5BC5-17123DB1F1C4}"/>
              </a:ext>
            </a:extLst>
          </p:cNvPr>
          <p:cNvSpPr txBox="1"/>
          <p:nvPr/>
        </p:nvSpPr>
        <p:spPr>
          <a:xfrm>
            <a:off x="8099567" y="924107"/>
            <a:ext cx="943211" cy="253916"/>
          </a:xfrm>
          <a:prstGeom prst="rect">
            <a:avLst/>
          </a:prstGeom>
          <a:solidFill>
            <a:schemeClr val="bg1"/>
          </a:solidFill>
        </p:spPr>
        <p:txBody>
          <a:bodyPr wrap="square" rtlCol="0">
            <a:noAutofit/>
          </a:bodyPr>
          <a:lstStyle/>
          <a:p>
            <a:pPr algn="ctr" rtl="0"/>
            <a:r>
              <a:rPr lang="tr" sz="1000" b="0" i="0" u="none" strike="noStrike">
                <a:latin typeface="Calibri"/>
              </a:rPr>
              <a:t>Yatırımlar</a:t>
            </a:r>
            <a:endParaRPr lang="es-ES" sz="1050"/>
          </a:p>
        </p:txBody>
      </p:sp>
      <p:sp>
        <p:nvSpPr>
          <p:cNvPr id="14" name="TextBox 13">
            <a:extLst>
              <a:ext uri="{FF2B5EF4-FFF2-40B4-BE49-F238E27FC236}">
                <a16:creationId xmlns:a16="http://schemas.microsoft.com/office/drawing/2014/main" id="{662581EC-1FE0-724F-25C1-8EC6508C0919}"/>
              </a:ext>
            </a:extLst>
          </p:cNvPr>
          <p:cNvSpPr txBox="1"/>
          <p:nvPr/>
        </p:nvSpPr>
        <p:spPr>
          <a:xfrm>
            <a:off x="8544422" y="4078076"/>
            <a:ext cx="570268" cy="261610"/>
          </a:xfrm>
          <a:prstGeom prst="rect">
            <a:avLst/>
          </a:prstGeom>
          <a:solidFill>
            <a:schemeClr val="bg1"/>
          </a:solidFill>
        </p:spPr>
        <p:txBody>
          <a:bodyPr wrap="square" rtlCol="0">
            <a:noAutofit/>
          </a:bodyPr>
          <a:lstStyle/>
          <a:p>
            <a:pPr algn="ctr" rtl="0"/>
            <a:r>
              <a:rPr lang="tr" sz="1000" b="0" i="0" u="none" strike="noStrike">
                <a:latin typeface="Calibri"/>
              </a:rPr>
              <a:t>Ölçüt</a:t>
            </a:r>
          </a:p>
        </p:txBody>
      </p:sp>
      <p:sp>
        <p:nvSpPr>
          <p:cNvPr id="17" name="TextBox 16">
            <a:extLst>
              <a:ext uri="{FF2B5EF4-FFF2-40B4-BE49-F238E27FC236}">
                <a16:creationId xmlns:a16="http://schemas.microsoft.com/office/drawing/2014/main" id="{3B29A711-C81C-7D5E-D89E-B6FEC8616144}"/>
              </a:ext>
            </a:extLst>
          </p:cNvPr>
          <p:cNvSpPr txBox="1"/>
          <p:nvPr/>
        </p:nvSpPr>
        <p:spPr>
          <a:xfrm>
            <a:off x="3939846" y="3999447"/>
            <a:ext cx="943211" cy="253916"/>
          </a:xfrm>
          <a:prstGeom prst="rect">
            <a:avLst/>
          </a:prstGeom>
          <a:solidFill>
            <a:schemeClr val="bg1"/>
          </a:solidFill>
        </p:spPr>
        <p:txBody>
          <a:bodyPr wrap="square" rtlCol="0">
            <a:noAutofit/>
          </a:bodyPr>
          <a:lstStyle/>
          <a:p>
            <a:pPr algn="ctr" rtl="0"/>
            <a:r>
              <a:rPr lang="tr" sz="1000" b="0" i="0" u="none" strike="noStrike" dirty="0">
                <a:latin typeface="Calibri"/>
              </a:rPr>
              <a:t>Yatırımlar</a:t>
            </a:r>
            <a:endParaRPr lang="es-ES" sz="1050" dirty="0"/>
          </a:p>
        </p:txBody>
      </p:sp>
      <p:sp>
        <p:nvSpPr>
          <p:cNvPr id="18" name="TextBox 17">
            <a:extLst>
              <a:ext uri="{FF2B5EF4-FFF2-40B4-BE49-F238E27FC236}">
                <a16:creationId xmlns:a16="http://schemas.microsoft.com/office/drawing/2014/main" id="{7FF45B28-E0CA-B786-E889-936E66517550}"/>
              </a:ext>
            </a:extLst>
          </p:cNvPr>
          <p:cNvSpPr txBox="1"/>
          <p:nvPr/>
        </p:nvSpPr>
        <p:spPr>
          <a:xfrm>
            <a:off x="4843817" y="4012616"/>
            <a:ext cx="676745" cy="253916"/>
          </a:xfrm>
          <a:prstGeom prst="rect">
            <a:avLst/>
          </a:prstGeom>
          <a:solidFill>
            <a:schemeClr val="bg1"/>
          </a:solidFill>
        </p:spPr>
        <p:txBody>
          <a:bodyPr wrap="square" rtlCol="0">
            <a:noAutofit/>
          </a:bodyPr>
          <a:lstStyle/>
          <a:p>
            <a:pPr algn="ctr" rtl="0"/>
            <a:r>
              <a:rPr lang="tr" sz="1000" b="0" i="0" u="none" strike="noStrike">
                <a:latin typeface="Calibri"/>
              </a:rPr>
              <a:t>GSYİH</a:t>
            </a:r>
          </a:p>
        </p:txBody>
      </p:sp>
      <p:sp>
        <p:nvSpPr>
          <p:cNvPr id="19" name="TextBox 18">
            <a:extLst>
              <a:ext uri="{FF2B5EF4-FFF2-40B4-BE49-F238E27FC236}">
                <a16:creationId xmlns:a16="http://schemas.microsoft.com/office/drawing/2014/main" id="{37C9C70F-935D-6EA1-2134-7AF7E22398BD}"/>
              </a:ext>
            </a:extLst>
          </p:cNvPr>
          <p:cNvSpPr txBox="1"/>
          <p:nvPr/>
        </p:nvSpPr>
        <p:spPr>
          <a:xfrm>
            <a:off x="5520562" y="4025785"/>
            <a:ext cx="676745" cy="253916"/>
          </a:xfrm>
          <a:prstGeom prst="rect">
            <a:avLst/>
          </a:prstGeom>
          <a:solidFill>
            <a:schemeClr val="bg1"/>
          </a:solidFill>
        </p:spPr>
        <p:txBody>
          <a:bodyPr wrap="square" rtlCol="0">
            <a:noAutofit/>
          </a:bodyPr>
          <a:lstStyle/>
          <a:p>
            <a:pPr algn="ctr" rtl="0"/>
            <a:r>
              <a:rPr lang="tr" sz="1000" b="0" i="0" u="none" strike="noStrike">
                <a:latin typeface="Calibri"/>
              </a:rPr>
              <a:t>Tarife</a:t>
            </a:r>
            <a:endParaRPr lang="es-ES" sz="1050"/>
          </a:p>
        </p:txBody>
      </p:sp>
      <p:sp>
        <p:nvSpPr>
          <p:cNvPr id="20" name="TextBox 19">
            <a:extLst>
              <a:ext uri="{FF2B5EF4-FFF2-40B4-BE49-F238E27FC236}">
                <a16:creationId xmlns:a16="http://schemas.microsoft.com/office/drawing/2014/main" id="{A6FFC662-8137-E3FB-D982-649047C097BA}"/>
              </a:ext>
            </a:extLst>
          </p:cNvPr>
          <p:cNvSpPr txBox="1"/>
          <p:nvPr/>
        </p:nvSpPr>
        <p:spPr>
          <a:xfrm>
            <a:off x="6885684" y="3598462"/>
            <a:ext cx="943211" cy="738664"/>
          </a:xfrm>
          <a:prstGeom prst="rect">
            <a:avLst/>
          </a:prstGeom>
          <a:solidFill>
            <a:schemeClr val="bg1"/>
          </a:solidFill>
        </p:spPr>
        <p:txBody>
          <a:bodyPr wrap="square" rtlCol="0">
            <a:noAutofit/>
          </a:bodyPr>
          <a:lstStyle/>
          <a:p>
            <a:pPr algn="ctr" rtl="0"/>
            <a:r>
              <a:rPr lang="tr" sz="1000" b="0" i="0" u="none" strike="noStrike">
                <a:latin typeface="Calibri"/>
              </a:rPr>
              <a:t>İşletme ve bakım operatörü</a:t>
            </a:r>
            <a:endParaRPr lang="es-ES" sz="1050"/>
          </a:p>
        </p:txBody>
      </p:sp>
      <p:sp>
        <p:nvSpPr>
          <p:cNvPr id="21" name="TextBox 20">
            <a:extLst>
              <a:ext uri="{FF2B5EF4-FFF2-40B4-BE49-F238E27FC236}">
                <a16:creationId xmlns:a16="http://schemas.microsoft.com/office/drawing/2014/main" id="{4A209ED1-B5E7-3727-F411-4636D0D75823}"/>
              </a:ext>
            </a:extLst>
          </p:cNvPr>
          <p:cNvSpPr txBox="1"/>
          <p:nvPr/>
        </p:nvSpPr>
        <p:spPr>
          <a:xfrm>
            <a:off x="6027494" y="3586142"/>
            <a:ext cx="935281" cy="738664"/>
          </a:xfrm>
          <a:prstGeom prst="rect">
            <a:avLst/>
          </a:prstGeom>
          <a:solidFill>
            <a:schemeClr val="bg1"/>
          </a:solidFill>
        </p:spPr>
        <p:txBody>
          <a:bodyPr wrap="square" rtlCol="0">
            <a:noAutofit/>
          </a:bodyPr>
          <a:lstStyle/>
          <a:p>
            <a:pPr algn="ctr" rtl="0"/>
            <a:r>
              <a:rPr lang="tr" sz="1000" b="0" i="0" u="none" strike="noStrike" dirty="0">
                <a:latin typeface="Calibri"/>
              </a:rPr>
              <a:t>İşletme ve bakım müdürü</a:t>
            </a:r>
          </a:p>
        </p:txBody>
      </p:sp>
      <p:sp>
        <p:nvSpPr>
          <p:cNvPr id="16" name="TextBox 7">
            <a:extLst>
              <a:ext uri="{FF2B5EF4-FFF2-40B4-BE49-F238E27FC236}">
                <a16:creationId xmlns:a16="http://schemas.microsoft.com/office/drawing/2014/main" id="{CA3FE0B3-70F0-0C79-3F68-9D40153DEB4E}"/>
              </a:ext>
            </a:extLst>
          </p:cNvPr>
          <p:cNvSpPr txBox="1"/>
          <p:nvPr/>
        </p:nvSpPr>
        <p:spPr>
          <a:xfrm>
            <a:off x="4275765" y="920789"/>
            <a:ext cx="943211" cy="253916"/>
          </a:xfrm>
          <a:prstGeom prst="rect">
            <a:avLst/>
          </a:prstGeom>
          <a:solidFill>
            <a:schemeClr val="bg1"/>
          </a:solidFill>
        </p:spPr>
        <p:txBody>
          <a:bodyPr wrap="square" rtlCol="0">
            <a:noAutofit/>
          </a:bodyPr>
          <a:lstStyle/>
          <a:p>
            <a:pPr algn="ctr" rtl="0"/>
            <a:r>
              <a:rPr lang="tr" sz="1000" b="0" i="0" u="none" strike="noStrike" dirty="0">
                <a:latin typeface="Calibri"/>
              </a:rPr>
              <a:t>Rollingstock</a:t>
            </a:r>
            <a:endParaRPr lang="es-ES" sz="1050"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1"/>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r>
              <a:rPr lang="tr" sz="1000" b="0" i="0" u="none" strike="noStrike">
                <a:solidFill>
                  <a:srgbClr val="000000"/>
                </a:solidFill>
                <a:latin typeface="Arial"/>
                <a:ea typeface="Arial"/>
                <a:cs typeface="Arial"/>
                <a:sym typeface="Arial"/>
              </a:rPr>
              <a:t>5</a:t>
            </a:r>
            <a:endParaRPr sz="1000">
              <a:solidFill>
                <a:schemeClr val="dk1"/>
              </a:solidFill>
              <a:latin typeface="Arial"/>
              <a:ea typeface="Arial"/>
              <a:cs typeface="Arial"/>
              <a:sym typeface="Arial"/>
            </a:endParaRPr>
          </a:p>
        </p:txBody>
      </p:sp>
      <p:sp>
        <p:nvSpPr>
          <p:cNvPr id="249" name="Google Shape;249;p11"/>
          <p:cNvSpPr txBox="1"/>
          <p:nvPr/>
        </p:nvSpPr>
        <p:spPr>
          <a:xfrm>
            <a:off x="381000" y="609600"/>
            <a:ext cx="3733800" cy="954107"/>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None/>
            </a:pPr>
            <a:r>
              <a:rPr lang="tr" sz="2800" b="0" i="0" u="none" strike="noStrike">
                <a:solidFill>
                  <a:srgbClr val="538CD5"/>
                </a:solidFill>
                <a:latin typeface="Calibri"/>
                <a:ea typeface="Calibri"/>
                <a:cs typeface="Calibri"/>
                <a:sym typeface="Calibri"/>
              </a:rPr>
              <a:t>Net Bugünkü Değer Dağılımı Örneği</a:t>
            </a:r>
            <a:endParaRPr sz="2800">
              <a:solidFill>
                <a:srgbClr val="538CD5"/>
              </a:solidFill>
              <a:latin typeface="Calibri"/>
              <a:ea typeface="Calibri"/>
              <a:cs typeface="Calibri"/>
              <a:sym typeface="Calibri"/>
            </a:endParaRPr>
          </a:p>
        </p:txBody>
      </p:sp>
      <p:pic>
        <p:nvPicPr>
          <p:cNvPr id="250" name="Google Shape;250;p11"/>
          <p:cNvPicPr preferRelativeResize="0"/>
          <p:nvPr/>
        </p:nvPicPr>
        <p:blipFill>
          <a:blip r:embed="rId3">
            <a:alphaModFix/>
          </a:blip>
          <a:srcRect l="4274" t="16032" r="6719" b="10981"/>
          <a:stretch>
            <a:fillRect/>
          </a:stretch>
        </p:blipFill>
        <p:spPr>
          <a:xfrm>
            <a:off x="420688" y="2060575"/>
            <a:ext cx="6691312" cy="4264025"/>
          </a:xfrm>
          <a:prstGeom prst="rect">
            <a:avLst/>
          </a:prstGeom>
          <a:noFill/>
          <a:ln>
            <a:noFill/>
          </a:ln>
        </p:spPr>
      </p:pic>
      <p:pic>
        <p:nvPicPr>
          <p:cNvPr id="251" name="Google Shape;251;p11"/>
          <p:cNvPicPr preferRelativeResize="0"/>
          <p:nvPr/>
        </p:nvPicPr>
        <p:blipFill>
          <a:blip r:embed="rId4">
            <a:alphaModFix/>
          </a:blip>
          <a:srcRect l="30974" t="48708" r="17638" b="8387"/>
          <a:stretch>
            <a:fillRect/>
          </a:stretch>
        </p:blipFill>
        <p:spPr>
          <a:xfrm>
            <a:off x="5950541" y="1307119"/>
            <a:ext cx="3040380" cy="1973260"/>
          </a:xfrm>
          <a:prstGeom prst="rect">
            <a:avLst/>
          </a:prstGeom>
          <a:noFill/>
          <a:ln>
            <a:noFill/>
          </a:ln>
        </p:spPr>
      </p:pic>
      <p:sp>
        <p:nvSpPr>
          <p:cNvPr id="2" name="TextBox 1">
            <a:extLst>
              <a:ext uri="{FF2B5EF4-FFF2-40B4-BE49-F238E27FC236}">
                <a16:creationId xmlns:a16="http://schemas.microsoft.com/office/drawing/2014/main" id="{7D2B56DE-A315-E734-5358-C64D2DB3FB9C}"/>
              </a:ext>
            </a:extLst>
          </p:cNvPr>
          <p:cNvSpPr txBox="1"/>
          <p:nvPr/>
        </p:nvSpPr>
        <p:spPr>
          <a:xfrm>
            <a:off x="6214200" y="1251793"/>
            <a:ext cx="2776721" cy="261610"/>
          </a:xfrm>
          <a:prstGeom prst="rect">
            <a:avLst/>
          </a:prstGeom>
          <a:solidFill>
            <a:schemeClr val="bg1"/>
          </a:solidFill>
        </p:spPr>
        <p:txBody>
          <a:bodyPr wrap="square" rtlCol="0">
            <a:noAutofit/>
          </a:bodyPr>
          <a:lstStyle/>
          <a:p>
            <a:pPr algn="ctr" rtl="0"/>
            <a:r>
              <a:rPr lang="tr" sz="1100" b="0" i="0" u="none" strike="noStrike">
                <a:latin typeface="Calibri"/>
              </a:rPr>
              <a:t>Kümülatif olasılık</a:t>
            </a:r>
            <a:endParaRPr lang="es-ES" sz="110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2"/>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r>
              <a:rPr lang="tr" sz="1000" b="0" i="0" u="none" strike="noStrike">
                <a:solidFill>
                  <a:srgbClr val="000000"/>
                </a:solidFill>
                <a:latin typeface="Arial"/>
                <a:ea typeface="Arial"/>
                <a:cs typeface="Arial"/>
                <a:sym typeface="Arial"/>
              </a:rPr>
              <a:t>6</a:t>
            </a:r>
            <a:endParaRPr sz="1000">
              <a:solidFill>
                <a:schemeClr val="dk1"/>
              </a:solidFill>
              <a:latin typeface="Arial"/>
              <a:ea typeface="Arial"/>
              <a:cs typeface="Arial"/>
              <a:sym typeface="Arial"/>
            </a:endParaRPr>
          </a:p>
        </p:txBody>
      </p:sp>
      <p:sp>
        <p:nvSpPr>
          <p:cNvPr id="257" name="Google Shape;257;p12"/>
          <p:cNvSpPr txBox="1"/>
          <p:nvPr/>
        </p:nvSpPr>
        <p:spPr>
          <a:xfrm>
            <a:off x="523240" y="1371346"/>
            <a:ext cx="7893050" cy="3687548"/>
          </a:xfrm>
          <a:prstGeom prst="rect">
            <a:avLst/>
          </a:prstGeom>
          <a:noFill/>
          <a:ln>
            <a:noFill/>
          </a:ln>
        </p:spPr>
        <p:txBody>
          <a:bodyPr spcFirstLastPara="1" wrap="square" lIns="0" tIns="12050" rIns="0" bIns="0" anchor="t" anchorCtr="0">
            <a:noAutofit/>
          </a:bodyPr>
          <a:lstStyle/>
          <a:p>
            <a:pPr marL="101600" marR="0" lvl="0" indent="0" algn="l" rtl="0">
              <a:lnSpc>
                <a:spcPct val="100000"/>
              </a:lnSpc>
              <a:spcBef>
                <a:spcPct val="0"/>
              </a:spcBef>
              <a:spcAft>
                <a:spcPct val="0"/>
              </a:spcAft>
              <a:buNone/>
            </a:pPr>
            <a:r>
              <a:rPr lang="tr" sz="1600" b="0" i="0" u="none" strike="noStrike">
                <a:solidFill>
                  <a:srgbClr val="404040"/>
                </a:solidFill>
                <a:latin typeface="Arial"/>
                <a:ea typeface="Arial"/>
                <a:cs typeface="Arial"/>
                <a:sym typeface="Arial"/>
              </a:rPr>
              <a:t>Belirsizlik olduğunda, karar kriterleri aşağıdaki gibi </a:t>
            </a:r>
            <a:r>
              <a:rPr lang="tr" sz="1600" b="0" i="0" u="none" strike="noStrike">
                <a:solidFill>
                  <a:srgbClr val="000000"/>
                </a:solidFill>
                <a:highlight>
                  <a:srgbClr val="000000">
                    <a:alpha val="0"/>
                  </a:srgbClr>
                </a:highlight>
                <a:latin typeface="Arial"/>
                <a:ea typeface="Arial"/>
                <a:cs typeface="Arial"/>
                <a:sym typeface="Arial"/>
              </a:rPr>
              <a:t>biraz</a:t>
            </a:r>
            <a:r>
              <a:rPr lang="tr" sz="1600" b="0" i="0" u="none" strike="noStrike">
                <a:solidFill>
                  <a:srgbClr val="404040"/>
                </a:solidFill>
                <a:latin typeface="Arial"/>
                <a:ea typeface="Arial"/>
                <a:cs typeface="Arial"/>
                <a:sym typeface="Arial"/>
              </a:rPr>
              <a:t> değiştirilmelidir:</a:t>
            </a:r>
            <a:endParaRPr sz="1600">
              <a:solidFill>
                <a:schemeClr val="dk1"/>
              </a:solidFill>
              <a:latin typeface="Arial"/>
              <a:ea typeface="Arial"/>
              <a:cs typeface="Arial"/>
              <a:sym typeface="Arial"/>
            </a:endParaRPr>
          </a:p>
          <a:p>
            <a:pPr marL="0" marR="0" lvl="0" indent="0" algn="l" rtl="0">
              <a:lnSpc>
                <a:spcPct val="100000"/>
              </a:lnSpc>
              <a:spcBef>
                <a:spcPct val="0"/>
              </a:spcBef>
              <a:spcAft>
                <a:spcPct val="0"/>
              </a:spcAft>
              <a:buNone/>
            </a:pPr>
            <a:endParaRPr sz="2100">
              <a:solidFill>
                <a:schemeClr val="dk1"/>
              </a:solidFill>
              <a:latin typeface="Arial"/>
              <a:ea typeface="Arial"/>
              <a:cs typeface="Arial"/>
              <a:sym typeface="Arial"/>
            </a:endParaRPr>
          </a:p>
          <a:p>
            <a:pPr marL="229234" marR="0" lvl="0" indent="-128269" algn="l" rtl="0">
              <a:lnSpc>
                <a:spcPct val="100000"/>
              </a:lnSpc>
              <a:spcBef>
                <a:spcPts val="1550"/>
              </a:spcBef>
              <a:spcAft>
                <a:spcPct val="0"/>
              </a:spcAft>
              <a:buClr>
                <a:srgbClr val="404040"/>
              </a:buClr>
              <a:buSzPts val="1600"/>
              <a:buFont typeface="Arial"/>
              <a:buChar char="•"/>
            </a:pPr>
            <a:r>
              <a:rPr lang="tr" sz="1600" b="0" i="0" u="none" strike="noStrike">
                <a:solidFill>
                  <a:srgbClr val="404040"/>
                </a:solidFill>
                <a:latin typeface="Arial"/>
                <a:ea typeface="Arial"/>
                <a:cs typeface="Arial"/>
                <a:sym typeface="Arial"/>
              </a:rPr>
              <a:t>P(Net Bugünkü Değerler&gt; 0) = 1 → Kabul Edin</a:t>
            </a:r>
            <a:endParaRPr sz="1600">
              <a:solidFill>
                <a:schemeClr val="dk1"/>
              </a:solidFill>
              <a:latin typeface="Arial"/>
              <a:ea typeface="Arial"/>
              <a:cs typeface="Arial"/>
              <a:sym typeface="Arial"/>
            </a:endParaRPr>
          </a:p>
          <a:p>
            <a:pPr marL="229234" marR="0" lvl="0" indent="-128269" algn="l" rtl="0">
              <a:lnSpc>
                <a:spcPct val="100000"/>
              </a:lnSpc>
              <a:spcBef>
                <a:spcPts val="1005"/>
              </a:spcBef>
              <a:spcAft>
                <a:spcPct val="0"/>
              </a:spcAft>
              <a:buClr>
                <a:srgbClr val="404040"/>
              </a:buClr>
              <a:buSzPts val="1600"/>
              <a:buFont typeface="Arial"/>
              <a:buChar char="•"/>
            </a:pPr>
            <a:r>
              <a:rPr lang="tr" sz="1600" b="0" i="0" u="none" strike="noStrike">
                <a:solidFill>
                  <a:srgbClr val="404040"/>
                </a:solidFill>
                <a:latin typeface="Arial"/>
                <a:ea typeface="Arial"/>
                <a:cs typeface="Arial"/>
                <a:sym typeface="Arial"/>
              </a:rPr>
              <a:t>P(Net Bugünkü Değerler&gt; 0) = 0 → Reddedin</a:t>
            </a:r>
            <a:endParaRPr sz="1600">
              <a:solidFill>
                <a:srgbClr val="404040"/>
              </a:solidFill>
              <a:latin typeface="Arial"/>
              <a:ea typeface="Arial"/>
              <a:cs typeface="Arial"/>
              <a:sym typeface="Arial"/>
            </a:endParaRPr>
          </a:p>
          <a:p>
            <a:pPr marL="100965" marR="0" lvl="0" indent="0" algn="l" rtl="0">
              <a:lnSpc>
                <a:spcPct val="100000"/>
              </a:lnSpc>
              <a:spcBef>
                <a:spcPts val="1005"/>
              </a:spcBef>
              <a:spcAft>
                <a:spcPct val="0"/>
              </a:spcAft>
              <a:buNone/>
            </a:pPr>
            <a:endParaRPr sz="1600">
              <a:solidFill>
                <a:srgbClr val="404040"/>
              </a:solidFill>
              <a:latin typeface="Arial"/>
              <a:ea typeface="Arial"/>
              <a:cs typeface="Arial"/>
              <a:sym typeface="Arial"/>
            </a:endParaRPr>
          </a:p>
          <a:p>
            <a:pPr marL="100965" marR="0" lvl="0" indent="0" algn="l" rtl="0">
              <a:lnSpc>
                <a:spcPct val="100000"/>
              </a:lnSpc>
              <a:spcBef>
                <a:spcPts val="1005"/>
              </a:spcBef>
              <a:spcAft>
                <a:spcPct val="0"/>
              </a:spcAft>
              <a:buNone/>
            </a:pPr>
            <a:endParaRPr sz="1600">
              <a:solidFill>
                <a:srgbClr val="404040"/>
              </a:solidFill>
              <a:latin typeface="Arial"/>
              <a:ea typeface="Arial"/>
              <a:cs typeface="Arial"/>
              <a:sym typeface="Arial"/>
            </a:endParaRPr>
          </a:p>
          <a:p>
            <a:pPr marL="100965" marR="0" lvl="0" indent="0" algn="l" rtl="0">
              <a:lnSpc>
                <a:spcPct val="100000"/>
              </a:lnSpc>
              <a:spcBef>
                <a:spcPts val="1005"/>
              </a:spcBef>
              <a:spcAft>
                <a:spcPct val="0"/>
              </a:spcAft>
              <a:buNone/>
            </a:pPr>
            <a:endParaRPr sz="1600">
              <a:solidFill>
                <a:schemeClr val="dk1"/>
              </a:solidFill>
              <a:latin typeface="Arial"/>
              <a:ea typeface="Arial"/>
              <a:cs typeface="Arial"/>
              <a:sym typeface="Arial"/>
            </a:endParaRPr>
          </a:p>
          <a:p>
            <a:pPr marL="229234" marR="0" lvl="0" indent="-128269" algn="l" rtl="0">
              <a:lnSpc>
                <a:spcPct val="100000"/>
              </a:lnSpc>
              <a:spcBef>
                <a:spcPts val="1010"/>
              </a:spcBef>
              <a:spcAft>
                <a:spcPct val="0"/>
              </a:spcAft>
              <a:buClr>
                <a:srgbClr val="404040"/>
              </a:buClr>
              <a:buSzPts val="1600"/>
              <a:buFont typeface="Arial"/>
              <a:buChar char="•"/>
            </a:pPr>
            <a:r>
              <a:rPr lang="tr" sz="1600" b="0" i="0" u="none" strike="noStrike">
                <a:solidFill>
                  <a:srgbClr val="404040"/>
                </a:solidFill>
                <a:latin typeface="Arial"/>
                <a:ea typeface="Arial"/>
                <a:cs typeface="Arial"/>
                <a:sym typeface="Arial"/>
              </a:rPr>
              <a:t>P (Net Bugünkü Değerler&gt; 0) ≠ 1; E (Net Bugünkü Değerler)&gt; = 0 &amp; F (Net Bugünkü Değerler &lt;0) ≤ β → Kabul Et</a:t>
            </a:r>
            <a:endParaRPr sz="1600">
              <a:solidFill>
                <a:schemeClr val="dk1"/>
              </a:solidFill>
              <a:latin typeface="Arial"/>
              <a:ea typeface="Arial"/>
              <a:cs typeface="Arial"/>
              <a:sym typeface="Arial"/>
            </a:endParaRPr>
          </a:p>
          <a:p>
            <a:pPr marL="558800" marR="0" lvl="0" indent="0" algn="l" rtl="0">
              <a:lnSpc>
                <a:spcPct val="100000"/>
              </a:lnSpc>
              <a:spcBef>
                <a:spcPts val="1005"/>
              </a:spcBef>
              <a:spcAft>
                <a:spcPct val="0"/>
              </a:spcAft>
              <a:buNone/>
            </a:pPr>
            <a:r>
              <a:rPr lang="tr" sz="1600" b="0" i="0" u="none" strike="noStrike">
                <a:solidFill>
                  <a:srgbClr val="404040"/>
                </a:solidFill>
                <a:latin typeface="Arial"/>
                <a:ea typeface="Arial"/>
                <a:cs typeface="Arial"/>
                <a:sym typeface="Arial"/>
              </a:rPr>
              <a:t>β istenen risk sınırı olduğunda</a:t>
            </a:r>
            <a:endParaRPr sz="1600">
              <a:solidFill>
                <a:schemeClr val="dk1"/>
              </a:solidFill>
              <a:latin typeface="Arial"/>
              <a:ea typeface="Arial"/>
              <a:cs typeface="Arial"/>
              <a:sym typeface="Arial"/>
            </a:endParaRPr>
          </a:p>
          <a:p>
            <a:pPr marL="0" marR="0" lvl="0" indent="0" algn="l" rtl="0">
              <a:lnSpc>
                <a:spcPct val="100000"/>
              </a:lnSpc>
              <a:spcBef>
                <a:spcPts val="45"/>
              </a:spcBef>
              <a:spcAft>
                <a:spcPct val="0"/>
              </a:spcAft>
              <a:buNone/>
            </a:pPr>
            <a:endParaRPr sz="2650">
              <a:solidFill>
                <a:schemeClr val="dk1"/>
              </a:solidFill>
              <a:latin typeface="Arial"/>
              <a:ea typeface="Arial"/>
              <a:cs typeface="Arial"/>
              <a:sym typeface="Arial"/>
            </a:endParaRPr>
          </a:p>
        </p:txBody>
      </p:sp>
      <p:sp>
        <p:nvSpPr>
          <p:cNvPr id="258" name="Google Shape;258;p12"/>
          <p:cNvSpPr txBox="1"/>
          <p:nvPr/>
        </p:nvSpPr>
        <p:spPr>
          <a:xfrm>
            <a:off x="381000" y="609600"/>
            <a:ext cx="7086600" cy="523220"/>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None/>
            </a:pPr>
            <a:r>
              <a:rPr lang="tr" sz="2800" b="0" i="0" u="none" strike="noStrike">
                <a:solidFill>
                  <a:srgbClr val="538CD5"/>
                </a:solidFill>
                <a:latin typeface="Calibri"/>
                <a:ea typeface="Calibri"/>
                <a:cs typeface="Calibri"/>
                <a:sym typeface="Calibri"/>
              </a:rPr>
              <a:t>Karar ölçütleri</a:t>
            </a:r>
            <a:endParaRPr sz="2800">
              <a:solidFill>
                <a:srgbClr val="538CD5"/>
              </a:solidFill>
              <a:latin typeface="Calibri"/>
              <a:ea typeface="Calibri"/>
              <a:cs typeface="Calibri"/>
              <a:sym typeface="Calibri"/>
            </a:endParaRPr>
          </a:p>
        </p:txBody>
      </p:sp>
      <p:pic>
        <p:nvPicPr>
          <p:cNvPr id="259" name="Google Shape;259;p12"/>
          <p:cNvPicPr preferRelativeResize="0"/>
          <p:nvPr/>
        </p:nvPicPr>
        <p:blipFill>
          <a:blip r:embed="rId3">
            <a:alphaModFix/>
          </a:blip>
          <a:srcRect l="16907" t="47108" r="11004" b="9421"/>
          <a:stretch>
            <a:fillRect/>
          </a:stretch>
        </p:blipFill>
        <p:spPr>
          <a:xfrm>
            <a:off x="3505200" y="1847995"/>
            <a:ext cx="4343400" cy="1951037"/>
          </a:xfrm>
          <a:prstGeom prst="rect">
            <a:avLst/>
          </a:prstGeom>
          <a:noFill/>
          <a:ln>
            <a:noFill/>
          </a:ln>
        </p:spPr>
      </p:pic>
      <p:pic>
        <p:nvPicPr>
          <p:cNvPr id="260" name="Google Shape;260;p12"/>
          <p:cNvPicPr preferRelativeResize="0"/>
          <p:nvPr/>
        </p:nvPicPr>
        <p:blipFill>
          <a:blip r:embed="rId4">
            <a:alphaModFix/>
          </a:blip>
          <a:srcRect l="13157" t="31798" r="8692" b="16808"/>
          <a:stretch>
            <a:fillRect/>
          </a:stretch>
        </p:blipFill>
        <p:spPr>
          <a:xfrm>
            <a:off x="4267200" y="4493947"/>
            <a:ext cx="4695825" cy="2300288"/>
          </a:xfrm>
          <a:prstGeom prst="rect">
            <a:avLst/>
          </a:prstGeom>
          <a:noFill/>
          <a:ln>
            <a:noFill/>
          </a:ln>
        </p:spPr>
      </p:pic>
      <p:sp>
        <p:nvSpPr>
          <p:cNvPr id="2" name="TextBox 1">
            <a:extLst>
              <a:ext uri="{FF2B5EF4-FFF2-40B4-BE49-F238E27FC236}">
                <a16:creationId xmlns:a16="http://schemas.microsoft.com/office/drawing/2014/main" id="{437804BE-6191-EB81-09D2-55043D2FB233}"/>
              </a:ext>
            </a:extLst>
          </p:cNvPr>
          <p:cNvSpPr txBox="1"/>
          <p:nvPr/>
        </p:nvSpPr>
        <p:spPr>
          <a:xfrm>
            <a:off x="4469765" y="1967382"/>
            <a:ext cx="1000125" cy="261610"/>
          </a:xfrm>
          <a:prstGeom prst="rect">
            <a:avLst/>
          </a:prstGeom>
          <a:solidFill>
            <a:schemeClr val="bg1"/>
          </a:solidFill>
        </p:spPr>
        <p:txBody>
          <a:bodyPr wrap="square" rtlCol="0">
            <a:noAutofit/>
          </a:bodyPr>
          <a:lstStyle/>
          <a:p>
            <a:pPr algn="ctr" rtl="0"/>
            <a:r>
              <a:rPr lang="tr" sz="1100" b="0" i="0" u="none" strike="noStrike">
                <a:latin typeface="Calibri"/>
              </a:rPr>
              <a:t>Kabul edin</a:t>
            </a:r>
            <a:endParaRPr lang="es-ES" sz="1100"/>
          </a:p>
        </p:txBody>
      </p:sp>
      <p:sp>
        <p:nvSpPr>
          <p:cNvPr id="3" name="TextBox 2">
            <a:extLst>
              <a:ext uri="{FF2B5EF4-FFF2-40B4-BE49-F238E27FC236}">
                <a16:creationId xmlns:a16="http://schemas.microsoft.com/office/drawing/2014/main" id="{F90B3C40-7311-429E-652E-B6A787C62086}"/>
              </a:ext>
            </a:extLst>
          </p:cNvPr>
          <p:cNvSpPr txBox="1"/>
          <p:nvPr/>
        </p:nvSpPr>
        <p:spPr>
          <a:xfrm>
            <a:off x="6159182" y="1934511"/>
            <a:ext cx="1000125" cy="261610"/>
          </a:xfrm>
          <a:prstGeom prst="rect">
            <a:avLst/>
          </a:prstGeom>
          <a:solidFill>
            <a:schemeClr val="bg1"/>
          </a:solidFill>
        </p:spPr>
        <p:txBody>
          <a:bodyPr wrap="square" rtlCol="0">
            <a:noAutofit/>
          </a:bodyPr>
          <a:lstStyle/>
          <a:p>
            <a:pPr algn="ctr" rtl="0"/>
            <a:r>
              <a:rPr lang="tr" sz="1100" b="0" i="0" u="none" strike="noStrike">
                <a:latin typeface="Calibri"/>
              </a:rPr>
              <a:t>Reddedin</a:t>
            </a:r>
            <a:endParaRPr lang="es-ES" sz="1100"/>
          </a:p>
        </p:txBody>
      </p:sp>
      <p:sp>
        <p:nvSpPr>
          <p:cNvPr id="4" name="TextBox 3">
            <a:extLst>
              <a:ext uri="{FF2B5EF4-FFF2-40B4-BE49-F238E27FC236}">
                <a16:creationId xmlns:a16="http://schemas.microsoft.com/office/drawing/2014/main" id="{2F4BF81E-9A01-38B2-2A5E-A36490B5CB58}"/>
              </a:ext>
            </a:extLst>
          </p:cNvPr>
          <p:cNvSpPr txBox="1"/>
          <p:nvPr/>
        </p:nvSpPr>
        <p:spPr>
          <a:xfrm>
            <a:off x="6286499" y="3537422"/>
            <a:ext cx="1000125" cy="261610"/>
          </a:xfrm>
          <a:prstGeom prst="rect">
            <a:avLst/>
          </a:prstGeom>
          <a:solidFill>
            <a:schemeClr val="bg1"/>
          </a:solidFill>
        </p:spPr>
        <p:txBody>
          <a:bodyPr wrap="square" rtlCol="0">
            <a:noAutofit/>
          </a:bodyPr>
          <a:lstStyle/>
          <a:p>
            <a:pPr algn="ctr" rtl="0"/>
            <a:r>
              <a:rPr lang="tr" sz="1100" b="0" i="0" u="none" strike="noStrike">
                <a:latin typeface="Calibri"/>
              </a:rPr>
              <a:t>Net Bugünkü Değerler</a:t>
            </a:r>
          </a:p>
        </p:txBody>
      </p:sp>
      <p:sp>
        <p:nvSpPr>
          <p:cNvPr id="5" name="TextBox 4">
            <a:extLst>
              <a:ext uri="{FF2B5EF4-FFF2-40B4-BE49-F238E27FC236}">
                <a16:creationId xmlns:a16="http://schemas.microsoft.com/office/drawing/2014/main" id="{91A8A9E3-6B12-258E-05A8-06426441DB8A}"/>
              </a:ext>
            </a:extLst>
          </p:cNvPr>
          <p:cNvSpPr txBox="1"/>
          <p:nvPr/>
        </p:nvSpPr>
        <p:spPr>
          <a:xfrm>
            <a:off x="4339589" y="3537422"/>
            <a:ext cx="1000125" cy="261610"/>
          </a:xfrm>
          <a:prstGeom prst="rect">
            <a:avLst/>
          </a:prstGeom>
          <a:solidFill>
            <a:schemeClr val="bg1"/>
          </a:solidFill>
        </p:spPr>
        <p:txBody>
          <a:bodyPr wrap="square" rtlCol="0">
            <a:noAutofit/>
          </a:bodyPr>
          <a:lstStyle/>
          <a:p>
            <a:pPr algn="ctr" rtl="0"/>
            <a:r>
              <a:rPr lang="tr" sz="1100" b="0" i="0" u="none" strike="noStrike">
                <a:latin typeface="Calibri"/>
              </a:rPr>
              <a:t>Net Bugünkü Değerler</a:t>
            </a:r>
          </a:p>
        </p:txBody>
      </p:sp>
      <p:sp>
        <p:nvSpPr>
          <p:cNvPr id="8" name="TextBox 7">
            <a:extLst>
              <a:ext uri="{FF2B5EF4-FFF2-40B4-BE49-F238E27FC236}">
                <a16:creationId xmlns:a16="http://schemas.microsoft.com/office/drawing/2014/main" id="{5CC2FAC7-F36A-7651-99A0-81AF3BA5811F}"/>
              </a:ext>
            </a:extLst>
          </p:cNvPr>
          <p:cNvSpPr txBox="1"/>
          <p:nvPr/>
        </p:nvSpPr>
        <p:spPr>
          <a:xfrm>
            <a:off x="7070090" y="4493947"/>
            <a:ext cx="1346200" cy="261610"/>
          </a:xfrm>
          <a:prstGeom prst="rect">
            <a:avLst/>
          </a:prstGeom>
          <a:solidFill>
            <a:schemeClr val="bg1"/>
          </a:solidFill>
        </p:spPr>
        <p:txBody>
          <a:bodyPr wrap="square" rtlCol="0">
            <a:noAutofit/>
          </a:bodyPr>
          <a:lstStyle/>
          <a:p>
            <a:pPr algn="ctr" rtl="0"/>
            <a:r>
              <a:rPr lang="tr" sz="1100" b="0" i="0" u="none" strike="noStrike">
                <a:latin typeface="Calibri"/>
              </a:rPr>
              <a:t>Projeyi Kabul Edin</a:t>
            </a:r>
            <a:endParaRPr lang="es-ES" sz="1100"/>
          </a:p>
        </p:txBody>
      </p:sp>
      <p:sp>
        <p:nvSpPr>
          <p:cNvPr id="9" name="TextBox 8">
            <a:extLst>
              <a:ext uri="{FF2B5EF4-FFF2-40B4-BE49-F238E27FC236}">
                <a16:creationId xmlns:a16="http://schemas.microsoft.com/office/drawing/2014/main" id="{2271A196-51E1-A8E0-DD53-B5130216C3CA}"/>
              </a:ext>
            </a:extLst>
          </p:cNvPr>
          <p:cNvSpPr txBox="1"/>
          <p:nvPr/>
        </p:nvSpPr>
        <p:spPr>
          <a:xfrm>
            <a:off x="7435215" y="6532625"/>
            <a:ext cx="1000125" cy="261610"/>
          </a:xfrm>
          <a:prstGeom prst="rect">
            <a:avLst/>
          </a:prstGeom>
          <a:solidFill>
            <a:schemeClr val="bg1"/>
          </a:solidFill>
        </p:spPr>
        <p:txBody>
          <a:bodyPr wrap="square" rtlCol="0">
            <a:noAutofit/>
          </a:bodyPr>
          <a:lstStyle/>
          <a:p>
            <a:pPr algn="ctr" rtl="0"/>
            <a:r>
              <a:rPr lang="tr" sz="1100" b="0" i="0" u="none" strike="noStrike">
                <a:latin typeface="Calibri"/>
              </a:rPr>
              <a:t>Net Bugünkü Değerler</a:t>
            </a:r>
          </a:p>
        </p:txBody>
      </p:sp>
      <p:sp>
        <p:nvSpPr>
          <p:cNvPr id="10" name="TextBox 9">
            <a:extLst>
              <a:ext uri="{FF2B5EF4-FFF2-40B4-BE49-F238E27FC236}">
                <a16:creationId xmlns:a16="http://schemas.microsoft.com/office/drawing/2014/main" id="{26C47CED-0BE8-AAED-DB6E-E8C08E13A7AE}"/>
              </a:ext>
            </a:extLst>
          </p:cNvPr>
          <p:cNvSpPr txBox="1"/>
          <p:nvPr/>
        </p:nvSpPr>
        <p:spPr>
          <a:xfrm>
            <a:off x="5159057" y="6532625"/>
            <a:ext cx="1000125" cy="261610"/>
          </a:xfrm>
          <a:prstGeom prst="rect">
            <a:avLst/>
          </a:prstGeom>
          <a:solidFill>
            <a:schemeClr val="bg1"/>
          </a:solidFill>
        </p:spPr>
        <p:txBody>
          <a:bodyPr wrap="square" rtlCol="0">
            <a:noAutofit/>
          </a:bodyPr>
          <a:lstStyle/>
          <a:p>
            <a:pPr algn="ctr" rtl="0"/>
            <a:r>
              <a:rPr lang="tr" sz="1100" b="0" i="0" u="none" strike="noStrike">
                <a:latin typeface="Calibri"/>
              </a:rPr>
              <a:t>Net Bugünkü Değerler</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57201" y="1028700"/>
            <a:ext cx="5085183" cy="1443912"/>
          </a:xfrm>
        </p:spPr>
        <p:txBody>
          <a:bodyPr>
            <a:noAutofit/>
          </a:bodyPr>
          <a:lstStyle/>
          <a:p>
            <a:pPr marL="0" indent="0" rtl="0">
              <a:buNone/>
            </a:pPr>
            <a:r>
              <a:rPr lang="tr" sz="2800" b="1" i="0" u="none" strike="noStrike">
                <a:latin typeface="Source Sans Pro" charset="0"/>
              </a:rPr>
              <a:t>Dirençliliğin Tanıtılması</a:t>
            </a:r>
          </a:p>
        </p:txBody>
      </p:sp>
      <p:sp>
        <p:nvSpPr>
          <p:cNvPr id="3" name="Contenidor de contingut 2"/>
          <p:cNvSpPr>
            <a:spLocks noGrp="1"/>
          </p:cNvSpPr>
          <p:nvPr>
            <p:ph idx="1"/>
          </p:nvPr>
        </p:nvSpPr>
        <p:spPr/>
        <p:txBody>
          <a:bodyPr>
            <a:noAutofit/>
          </a:bodyPr>
          <a:lstStyle/>
          <a:p>
            <a:endParaRPr lang="es-ES"/>
          </a:p>
        </p:txBody>
      </p:sp>
      <p:sp>
        <p:nvSpPr>
          <p:cNvPr id="5" name="Contenidor de número de diapositiva 4"/>
          <p:cNvSpPr>
            <a:spLocks noGrp="1"/>
          </p:cNvSpPr>
          <p:nvPr>
            <p:ph type="sldNum" sz="quarter" idx="12"/>
          </p:nvPr>
        </p:nvSpPr>
        <p:spPr/>
        <p:txBody>
          <a:bodyPr>
            <a:noAutofit/>
          </a:bodyPr>
          <a:lstStyle/>
          <a:p>
            <a:pPr rtl="0"/>
            <a:r>
              <a:rPr lang="tr" sz="1800" b="0" i="0" u="none" strike="noStrike" noProof="0">
                <a:latin typeface="Calibri"/>
              </a:rPr>
              <a:t>4</a:t>
            </a:r>
            <a:endParaRPr lang="ca-ES" noProof="0"/>
          </a:p>
        </p:txBody>
      </p:sp>
      <p:sp>
        <p:nvSpPr>
          <p:cNvPr id="7" name="Text Placeholder 6">
            <a:extLst>
              <a:ext uri="{FF2B5EF4-FFF2-40B4-BE49-F238E27FC236}">
                <a16:creationId xmlns:a16="http://schemas.microsoft.com/office/drawing/2014/main" id="{DE6978DC-2DE5-26CF-2EF7-FD940CA5C48D}"/>
              </a:ext>
            </a:extLst>
          </p:cNvPr>
          <p:cNvSpPr>
            <a:spLocks noGrp="1"/>
          </p:cNvSpPr>
          <p:nvPr>
            <p:ph type="body" sz="quarter" idx="13"/>
          </p:nvPr>
        </p:nvSpPr>
        <p:spPr/>
        <p:txBody>
          <a:bodyPr>
            <a:noAutofit/>
          </a:bodyPr>
          <a:lstStyle/>
          <a:p>
            <a:endParaRPr lang="es-ES"/>
          </a:p>
        </p:txBody>
      </p:sp>
    </p:spTree>
    <p:extLst>
      <p:ext uri="{BB962C8B-B14F-4D97-AF65-F5344CB8AC3E}">
        <p14:creationId xmlns:p14="http://schemas.microsoft.com/office/powerpoint/2010/main" val="335252056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3"/>
          <p:cNvSpPr txBox="1"/>
          <p:nvPr/>
        </p:nvSpPr>
        <p:spPr>
          <a:xfrm>
            <a:off x="8512556" y="6276238"/>
            <a:ext cx="96520" cy="17780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ct val="0"/>
              </a:spcBef>
              <a:spcAft>
                <a:spcPct val="0"/>
              </a:spcAft>
              <a:buNone/>
            </a:pPr>
            <a:r>
              <a:rPr lang="tr" sz="1000" b="0" i="0" u="none" strike="noStrike">
                <a:solidFill>
                  <a:srgbClr val="000000"/>
                </a:solidFill>
                <a:latin typeface="Arial"/>
                <a:ea typeface="Arial"/>
                <a:cs typeface="Arial"/>
                <a:sym typeface="Arial"/>
              </a:rPr>
              <a:t>6</a:t>
            </a:r>
            <a:endParaRPr sz="1000">
              <a:solidFill>
                <a:schemeClr val="dk1"/>
              </a:solidFill>
              <a:latin typeface="Arial"/>
              <a:ea typeface="Arial"/>
              <a:cs typeface="Arial"/>
              <a:sym typeface="Arial"/>
            </a:endParaRPr>
          </a:p>
        </p:txBody>
      </p:sp>
      <p:sp>
        <p:nvSpPr>
          <p:cNvPr id="266" name="Google Shape;266;p13"/>
          <p:cNvSpPr/>
          <p:nvPr/>
        </p:nvSpPr>
        <p:spPr>
          <a:xfrm>
            <a:off x="1142630" y="3276691"/>
            <a:ext cx="2531722" cy="2324164"/>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grpSp>
        <p:nvGrpSpPr>
          <p:cNvPr id="267" name="Google Shape;267;p13"/>
          <p:cNvGrpSpPr/>
          <p:nvPr/>
        </p:nvGrpSpPr>
        <p:grpSpPr>
          <a:xfrm>
            <a:off x="4190714" y="3202588"/>
            <a:ext cx="2478259" cy="2272822"/>
            <a:chOff x="3718603" y="4437454"/>
            <a:chExt cx="2478259" cy="2272822"/>
          </a:xfrm>
        </p:grpSpPr>
        <p:sp>
          <p:nvSpPr>
            <p:cNvPr id="268" name="Google Shape;268;p13"/>
            <p:cNvSpPr/>
            <p:nvPr/>
          </p:nvSpPr>
          <p:spPr>
            <a:xfrm>
              <a:off x="3718603" y="4437454"/>
              <a:ext cx="2478259" cy="2272822"/>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269" name="Google Shape;269;p13"/>
            <p:cNvSpPr/>
            <p:nvPr/>
          </p:nvSpPr>
          <p:spPr>
            <a:xfrm>
              <a:off x="5081777" y="4792218"/>
              <a:ext cx="9525" cy="1544955"/>
            </a:xfrm>
            <a:custGeom>
              <a:avLst/>
              <a:gdLst/>
              <a:ahLst/>
              <a:cxnLst/>
              <a:rect l="l" t="t" r="r" b="b"/>
              <a:pathLst>
                <a:path w="9525" h="1544954" extrusionOk="0">
                  <a:moveTo>
                    <a:pt x="0" y="0"/>
                  </a:moveTo>
                  <a:lnTo>
                    <a:pt x="9525" y="1544637"/>
                  </a:lnTo>
                </a:path>
              </a:pathLst>
            </a:custGeom>
            <a:noFill/>
            <a:ln w="25900" cap="flat" cmpd="sng">
              <a:solidFill>
                <a:srgbClr val="C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grpSp>
      <p:sp>
        <p:nvSpPr>
          <p:cNvPr id="270" name="Google Shape;270;p13"/>
          <p:cNvSpPr txBox="1"/>
          <p:nvPr/>
        </p:nvSpPr>
        <p:spPr>
          <a:xfrm>
            <a:off x="619506" y="1308727"/>
            <a:ext cx="7893050" cy="1243289"/>
          </a:xfrm>
          <a:prstGeom prst="rect">
            <a:avLst/>
          </a:prstGeom>
          <a:noFill/>
          <a:ln>
            <a:noFill/>
          </a:ln>
        </p:spPr>
        <p:txBody>
          <a:bodyPr spcFirstLastPara="1" wrap="square" lIns="0" tIns="12050" rIns="0" bIns="0" anchor="t" anchorCtr="0">
            <a:noAutofit/>
          </a:bodyPr>
          <a:lstStyle/>
          <a:p>
            <a:pPr marL="0" marR="0" lvl="0" indent="0" algn="l" rtl="0">
              <a:lnSpc>
                <a:spcPct val="100000"/>
              </a:lnSpc>
              <a:spcBef>
                <a:spcPct val="0"/>
              </a:spcBef>
              <a:spcAft>
                <a:spcPct val="0"/>
              </a:spcAft>
              <a:buNone/>
            </a:pPr>
            <a:endParaRPr sz="2650">
              <a:solidFill>
                <a:schemeClr val="dk1"/>
              </a:solidFill>
              <a:latin typeface="Arial"/>
              <a:ea typeface="Arial"/>
              <a:cs typeface="Arial"/>
              <a:sym typeface="Arial"/>
            </a:endParaRPr>
          </a:p>
          <a:p>
            <a:pPr marL="25400" marR="0" lvl="0" indent="0" algn="l" rtl="0">
              <a:lnSpc>
                <a:spcPct val="100000"/>
              </a:lnSpc>
              <a:spcBef>
                <a:spcPct val="0"/>
              </a:spcBef>
              <a:spcAft>
                <a:spcPct val="0"/>
              </a:spcAft>
              <a:buNone/>
            </a:pPr>
            <a:r>
              <a:rPr lang="tr" sz="1600" b="1" i="0" u="none" strike="noStrike">
                <a:solidFill>
                  <a:srgbClr val="404040"/>
                </a:solidFill>
                <a:highlight>
                  <a:srgbClr val="000000">
                    <a:alpha val="0"/>
                  </a:srgbClr>
                </a:highlight>
                <a:latin typeface="Arial"/>
                <a:ea typeface="Arial"/>
                <a:cs typeface="Arial"/>
                <a:sym typeface="Arial"/>
              </a:rPr>
              <a:t>Örnek</a:t>
            </a:r>
            <a:r>
              <a:rPr lang="tr" sz="1600" b="0" i="0" u="none" strike="noStrike">
                <a:solidFill>
                  <a:srgbClr val="404040"/>
                </a:solidFill>
                <a:latin typeface="Arial"/>
                <a:ea typeface="Arial"/>
                <a:cs typeface="Arial"/>
                <a:sym typeface="Arial"/>
              </a:rPr>
              <a:t>: Karar verilirken risk hesaba katılırsa A projesine B projesi tercih edilir.</a:t>
            </a:r>
            <a:endParaRPr sz="1600">
              <a:solidFill>
                <a:schemeClr val="dk1"/>
              </a:solidFill>
              <a:latin typeface="Arial"/>
              <a:ea typeface="Arial"/>
              <a:cs typeface="Arial"/>
              <a:sym typeface="Arial"/>
            </a:endParaRPr>
          </a:p>
          <a:p>
            <a:pPr marL="0" marR="0" lvl="0" indent="0" algn="l" rtl="0">
              <a:lnSpc>
                <a:spcPct val="100000"/>
              </a:lnSpc>
              <a:spcBef>
                <a:spcPts val="20"/>
              </a:spcBef>
              <a:spcAft>
                <a:spcPct val="0"/>
              </a:spcAft>
              <a:buNone/>
            </a:pPr>
            <a:endParaRPr sz="2550">
              <a:solidFill>
                <a:schemeClr val="dk1"/>
              </a:solidFill>
              <a:latin typeface="Arial"/>
              <a:ea typeface="Arial"/>
              <a:cs typeface="Arial"/>
              <a:sym typeface="Arial"/>
            </a:endParaRPr>
          </a:p>
          <a:p>
            <a:pPr marL="4110990" marR="0" lvl="0" indent="0" algn="l" rtl="0">
              <a:lnSpc>
                <a:spcPct val="100000"/>
              </a:lnSpc>
              <a:spcBef>
                <a:spcPct val="0"/>
              </a:spcBef>
              <a:spcAft>
                <a:spcPct val="0"/>
              </a:spcAft>
              <a:buNone/>
            </a:pPr>
            <a:r>
              <a:rPr lang="tr" sz="1200" b="1" i="0" u="none" strike="noStrike">
                <a:solidFill>
                  <a:srgbClr val="404040"/>
                </a:solidFill>
                <a:latin typeface="Arial"/>
                <a:ea typeface="Arial"/>
                <a:cs typeface="Arial"/>
                <a:sym typeface="Arial"/>
              </a:rPr>
              <a:t>E (Net Bugünkü Değerler </a:t>
            </a:r>
            <a:r>
              <a:rPr lang="tr" sz="1200" b="1" i="0" u="none" strike="noStrike" baseline="-25000">
                <a:solidFill>
                  <a:srgbClr val="404040"/>
                </a:solidFill>
                <a:highlight>
                  <a:srgbClr val="000000">
                    <a:alpha val="0"/>
                  </a:srgbClr>
                </a:highlight>
                <a:latin typeface="Arial"/>
                <a:ea typeface="Arial"/>
                <a:cs typeface="Arial"/>
                <a:sym typeface="Arial"/>
              </a:rPr>
              <a:t>A</a:t>
            </a:r>
            <a:r>
              <a:rPr lang="tr" sz="1200" b="1" i="0" u="none" strike="noStrike">
                <a:solidFill>
                  <a:srgbClr val="404040"/>
                </a:solidFill>
                <a:latin typeface="Arial"/>
                <a:ea typeface="Arial"/>
                <a:cs typeface="Arial"/>
                <a:sym typeface="Arial"/>
              </a:rPr>
              <a:t>) = E (Net Bugünkü Değerler </a:t>
            </a:r>
            <a:r>
              <a:rPr lang="tr" sz="1200" b="1" i="0" u="none" strike="noStrike" baseline="-25000">
                <a:solidFill>
                  <a:srgbClr val="404040"/>
                </a:solidFill>
                <a:highlight>
                  <a:srgbClr val="000000">
                    <a:alpha val="0"/>
                  </a:srgbClr>
                </a:highlight>
                <a:latin typeface="Arial"/>
                <a:ea typeface="Arial"/>
                <a:cs typeface="Arial"/>
                <a:sym typeface="Arial"/>
              </a:rPr>
              <a:t>B</a:t>
            </a:r>
            <a:r>
              <a:rPr lang="tr" sz="1200" b="1" i="0" u="none" strike="noStrike">
                <a:solidFill>
                  <a:srgbClr val="404040"/>
                </a:solidFill>
                <a:latin typeface="Arial"/>
                <a:ea typeface="Arial"/>
                <a:cs typeface="Arial"/>
                <a:sym typeface="Arial"/>
              </a:rPr>
              <a:t>)</a:t>
            </a:r>
            <a:endParaRPr sz="1200">
              <a:solidFill>
                <a:schemeClr val="dk1"/>
              </a:solidFill>
              <a:latin typeface="Arial"/>
              <a:ea typeface="Arial"/>
              <a:cs typeface="Arial"/>
              <a:sym typeface="Arial"/>
            </a:endParaRPr>
          </a:p>
        </p:txBody>
      </p:sp>
      <p:sp>
        <p:nvSpPr>
          <p:cNvPr id="271" name="Google Shape;271;p13"/>
          <p:cNvSpPr/>
          <p:nvPr/>
        </p:nvSpPr>
        <p:spPr>
          <a:xfrm>
            <a:off x="7369734" y="3942566"/>
            <a:ext cx="1165859" cy="33639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ct val="0"/>
              </a:spcBef>
              <a:spcAft>
                <a:spcPct val="0"/>
              </a:spcAft>
              <a:buNone/>
            </a:pPr>
            <a:endParaRPr sz="1800">
              <a:solidFill>
                <a:schemeClr val="dk1"/>
              </a:solidFill>
              <a:latin typeface="Calibri"/>
              <a:ea typeface="Calibri"/>
              <a:cs typeface="Calibri"/>
              <a:sym typeface="Calibri"/>
            </a:endParaRPr>
          </a:p>
        </p:txBody>
      </p:sp>
      <p:sp>
        <p:nvSpPr>
          <p:cNvPr id="272" name="Google Shape;272;p13"/>
          <p:cNvSpPr/>
          <p:nvPr/>
        </p:nvSpPr>
        <p:spPr>
          <a:xfrm>
            <a:off x="514380" y="609600"/>
            <a:ext cx="2532425" cy="523220"/>
          </a:xfrm>
          <a:prstGeom prst="rect">
            <a:avLst/>
          </a:prstGeom>
          <a:noFill/>
          <a:ln>
            <a:noFill/>
          </a:ln>
        </p:spPr>
        <p:txBody>
          <a:bodyPr spcFirstLastPara="1" wrap="square" lIns="91425" tIns="45700" rIns="91425" bIns="45700" anchor="t" anchorCtr="0">
            <a:noAutofit/>
          </a:bodyPr>
          <a:lstStyle/>
          <a:p>
            <a:pPr marL="0" marR="0" lvl="0" indent="0" algn="l" rtl="0">
              <a:spcBef>
                <a:spcPct val="0"/>
              </a:spcBef>
              <a:spcAft>
                <a:spcPct val="0"/>
              </a:spcAft>
              <a:buNone/>
            </a:pPr>
            <a:r>
              <a:rPr lang="tr" sz="2800" b="0" i="0" u="none" strike="noStrike">
                <a:solidFill>
                  <a:srgbClr val="538CD5"/>
                </a:solidFill>
                <a:latin typeface="Calibri"/>
                <a:ea typeface="Calibri"/>
                <a:cs typeface="Calibri"/>
                <a:sym typeface="Calibri"/>
              </a:rPr>
              <a:t>Karar ölçütleri</a:t>
            </a:r>
            <a:endParaRPr sz="2800">
              <a:solidFill>
                <a:srgbClr val="538CD5"/>
              </a:solidFill>
              <a:latin typeface="Calibri"/>
              <a:ea typeface="Calibri"/>
              <a:cs typeface="Calibri"/>
              <a:sym typeface="Calibri"/>
            </a:endParaRPr>
          </a:p>
        </p:txBody>
      </p:sp>
      <p:sp>
        <p:nvSpPr>
          <p:cNvPr id="3" name="TextBox 2">
            <a:extLst>
              <a:ext uri="{FF2B5EF4-FFF2-40B4-BE49-F238E27FC236}">
                <a16:creationId xmlns:a16="http://schemas.microsoft.com/office/drawing/2014/main" id="{E6A6DC98-9DC1-8052-AB96-4D4017FECC9B}"/>
              </a:ext>
            </a:extLst>
          </p:cNvPr>
          <p:cNvSpPr txBox="1"/>
          <p:nvPr/>
        </p:nvSpPr>
        <p:spPr>
          <a:xfrm>
            <a:off x="7486649" y="4670980"/>
            <a:ext cx="1404029" cy="307777"/>
          </a:xfrm>
          <a:prstGeom prst="rect">
            <a:avLst/>
          </a:prstGeom>
          <a:noFill/>
        </p:spPr>
        <p:txBody>
          <a:bodyPr wrap="square">
            <a:noAutofit/>
          </a:bodyPr>
          <a:lstStyle/>
          <a:p>
            <a:pPr rtl="0"/>
            <a:r>
              <a:rPr lang="tr" sz="1400" b="0" i="0" u="none" strike="noStrike">
                <a:solidFill>
                  <a:srgbClr val="404040"/>
                </a:solidFill>
                <a:latin typeface="Arial"/>
                <a:ea typeface="Arial"/>
                <a:cs typeface="Arial"/>
                <a:sym typeface="Arial"/>
              </a:rPr>
              <a:t>VAN=Net Bugünkü Değerler</a:t>
            </a:r>
            <a:endParaRPr lang="es-ES" sz="140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511D-6124-400B-8004-FDE7F6264A0A}"/>
              </a:ext>
            </a:extLst>
          </p:cNvPr>
          <p:cNvSpPr>
            <a:spLocks noGrp="1"/>
          </p:cNvSpPr>
          <p:nvPr>
            <p:ph type="title"/>
          </p:nvPr>
        </p:nvSpPr>
        <p:spPr/>
        <p:txBody>
          <a:bodyPr>
            <a:noAutofit/>
          </a:bodyPr>
          <a:lstStyle/>
          <a:p>
            <a:pPr rtl="0"/>
            <a:r>
              <a:rPr lang="tr" sz="1800" b="1" i="0" u="none" strike="noStrike">
                <a:latin typeface="Source Sans Pro" charset="0"/>
              </a:rPr>
              <a:t>Gündem</a:t>
            </a:r>
            <a:endParaRPr lang="en-GB"/>
          </a:p>
        </p:txBody>
      </p:sp>
      <p:sp>
        <p:nvSpPr>
          <p:cNvPr id="4" name="Slide Number Placeholder 3">
            <a:extLst>
              <a:ext uri="{FF2B5EF4-FFF2-40B4-BE49-F238E27FC236}">
                <a16:creationId xmlns:a16="http://schemas.microsoft.com/office/drawing/2014/main" id="{C17088C1-3683-4F09-A570-DBE3080C0A39}"/>
              </a:ext>
            </a:extLst>
          </p:cNvPr>
          <p:cNvSpPr>
            <a:spLocks noGrp="1"/>
          </p:cNvSpPr>
          <p:nvPr>
            <p:ph type="sldNum" sz="quarter" idx="12"/>
          </p:nvPr>
        </p:nvSpPr>
        <p:spPr/>
        <p:txBody>
          <a:bodyPr>
            <a:noAutofit/>
          </a:bodyPr>
          <a:lstStyle/>
          <a:p>
            <a:pPr rtl="0"/>
            <a:r>
              <a:rPr lang="tr" sz="1800" b="0" i="0" u="none" strike="noStrike" noProof="0">
                <a:latin typeface="Calibri"/>
              </a:rPr>
              <a:t>41</a:t>
            </a:r>
            <a:endParaRPr lang="ca-ES" noProof="0"/>
          </a:p>
        </p:txBody>
      </p:sp>
      <p:graphicFrame>
        <p:nvGraphicFramePr>
          <p:cNvPr id="12" name="Taula 11"/>
          <p:cNvGraphicFramePr>
            <a:graphicFrameLocks noGrp="1"/>
          </p:cNvGraphicFramePr>
          <p:nvPr>
            <p:extLst>
              <p:ext uri="{D42A27DB-BD31-4B8C-83A1-F6EECF244321}">
                <p14:modId xmlns:p14="http://schemas.microsoft.com/office/powerpoint/2010/main" val="54735611"/>
              </p:ext>
            </p:extLst>
          </p:nvPr>
        </p:nvGraphicFramePr>
        <p:xfrm>
          <a:off x="454699" y="1434624"/>
          <a:ext cx="8298776" cy="4440873"/>
        </p:xfrm>
        <a:graphic>
          <a:graphicData uri="http://schemas.openxmlformats.org/drawingml/2006/table">
            <a:tbl>
              <a:tblPr firstRow="1" firstCol="1" bandRow="1">
                <a:tableStyleId>{5C22544A-7EE6-4342-B048-85BDC9FD1C3A}</a:tableStyleId>
              </a:tblPr>
              <a:tblGrid>
                <a:gridCol w="1377650">
                  <a:extLst>
                    <a:ext uri="{9D8B030D-6E8A-4147-A177-3AD203B41FA5}">
                      <a16:colId xmlns:a16="http://schemas.microsoft.com/office/drawing/2014/main" val="468044428"/>
                    </a:ext>
                  </a:extLst>
                </a:gridCol>
                <a:gridCol w="6921126">
                  <a:extLst>
                    <a:ext uri="{9D8B030D-6E8A-4147-A177-3AD203B41FA5}">
                      <a16:colId xmlns:a16="http://schemas.microsoft.com/office/drawing/2014/main" val="4177223117"/>
                    </a:ext>
                  </a:extLst>
                </a:gridCol>
              </a:tblGrid>
              <a:tr h="213995">
                <a:tc>
                  <a:txBody>
                    <a:bodyPr/>
                    <a:lstStyle/>
                    <a:p>
                      <a:pPr marL="182880" algn="ctr" rtl="0">
                        <a:lnSpc>
                          <a:spcPct val="115000"/>
                        </a:lnSpc>
                        <a:spcBef>
                          <a:spcPts val="600"/>
                        </a:spcBef>
                        <a:spcAft>
                          <a:spcPct val="0"/>
                        </a:spcAft>
                      </a:pPr>
                      <a:r>
                        <a:rPr lang="tr" sz="1400" b="1" i="0" u="none" strike="noStrike">
                          <a:latin typeface="Calibri"/>
                        </a:rPr>
                        <a:t>Saat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rtl="0">
                        <a:lnSpc>
                          <a:spcPct val="115000"/>
                        </a:lnSpc>
                        <a:spcBef>
                          <a:spcPts val="600"/>
                        </a:spcBef>
                        <a:spcAft>
                          <a:spcPct val="0"/>
                        </a:spcAft>
                      </a:pPr>
                      <a:r>
                        <a:rPr lang="tr" sz="1400" b="1" i="0" u="none" strike="noStrike">
                          <a:latin typeface="Calibri"/>
                        </a:rPr>
                        <a:t>Başlık/Faaliyet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0193192"/>
                  </a:ext>
                </a:extLst>
              </a:tr>
              <a:tr h="323850">
                <a:tc>
                  <a:txBody>
                    <a:bodyPr/>
                    <a:lstStyle/>
                    <a:p>
                      <a:pPr marL="0" algn="ctr" defTabSz="914400" rtl="0" eaLnBrk="1" fontAlgn="ctr" latinLnBrk="0" hangingPunct="1">
                        <a:lnSpc>
                          <a:spcPct val="115000"/>
                        </a:lnSpc>
                        <a:spcBef>
                          <a:spcPct val="0"/>
                        </a:spcBef>
                        <a:spcAft>
                          <a:spcPct val="0"/>
                        </a:spcAft>
                      </a:pPr>
                      <a:r>
                        <a:rPr lang="tr" sz="1400" b="1" i="0" u="none" strike="noStrike" kern="1200">
                          <a:solidFill>
                            <a:srgbClr val="FFFFFF"/>
                          </a:solidFill>
                          <a:latin typeface="Calibri"/>
                          <a:ea typeface="+mn-ea"/>
                          <a:cs typeface="+mn-cs"/>
                        </a:rPr>
                        <a:t>09:30-10:00</a:t>
                      </a:r>
                      <a:endParaRPr lang="es-ES" sz="1400" b="1" kern="1200">
                        <a:solidFill>
                          <a:schemeClr val="lt1"/>
                        </a:solidFill>
                        <a:effectLst/>
                        <a:latin typeface="+mn-lt"/>
                        <a:ea typeface="+mn-ea"/>
                        <a:cs typeface="+mn-cs"/>
                      </a:endParaRPr>
                    </a:p>
                  </a:txBody>
                  <a:tcPr marL="68580" marR="68580" marT="0" marB="0" anchor="ctr"/>
                </a:tc>
                <a:tc>
                  <a:txBody>
                    <a:bodyPr/>
                    <a:lstStyle/>
                    <a:p>
                      <a:pPr marL="0" algn="l" defTabSz="914400" rtl="0" eaLnBrk="1" fontAlgn="ctr" latinLnBrk="0" hangingPunct="1">
                        <a:lnSpc>
                          <a:spcPct val="115000"/>
                        </a:lnSpc>
                        <a:spcBef>
                          <a:spcPct val="0"/>
                        </a:spcBef>
                        <a:spcAft>
                          <a:spcPct val="0"/>
                        </a:spcAft>
                      </a:pPr>
                      <a:r>
                        <a:rPr lang="tr" sz="1000" b="0" i="0" u="none" strike="noStrike" kern="1200">
                          <a:solidFill>
                            <a:srgbClr val="000000"/>
                          </a:solidFill>
                          <a:latin typeface="Calibri"/>
                          <a:ea typeface="+mn-ea"/>
                          <a:cs typeface="+mn-cs"/>
                        </a:rPr>
                        <a:t>Varış ve Kayıt</a:t>
                      </a:r>
                      <a:endParaRPr lang="es-ES" sz="1000" b="0" i="0" u="none" strike="noStrike" kern="1200">
                        <a:solidFill>
                          <a:srgbClr val="000000"/>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465268718"/>
                  </a:ext>
                </a:extLst>
              </a:tr>
              <a:tr h="323850">
                <a:tc>
                  <a:txBody>
                    <a:bodyPr/>
                    <a:lstStyle/>
                    <a:p>
                      <a:pPr marL="182880" algn="l" rtl="0">
                        <a:lnSpc>
                          <a:spcPct val="115000"/>
                        </a:lnSpc>
                        <a:spcBef>
                          <a:spcPts val="600"/>
                        </a:spcBef>
                        <a:spcAft>
                          <a:spcPct val="0"/>
                        </a:spcAft>
                      </a:pPr>
                      <a:r>
                        <a:rPr lang="tr" sz="1400" b="1" i="0" u="none" strike="noStrike" kern="1200">
                          <a:solidFill>
                            <a:srgbClr val="FFFFFF"/>
                          </a:solidFill>
                          <a:latin typeface="Calibri"/>
                          <a:ea typeface="+mn-ea"/>
                          <a:cs typeface="+mn-cs"/>
                        </a:rPr>
                        <a:t>10:00-10:05</a:t>
                      </a:r>
                      <a:endParaRPr lang="es-ES" sz="1400" b="1" kern="1200">
                        <a:solidFill>
                          <a:schemeClr val="lt1"/>
                        </a:solidFill>
                        <a:effectLst/>
                        <a:latin typeface="+mn-lt"/>
                        <a:ea typeface="+mn-ea"/>
                        <a:cs typeface="+mn-cs"/>
                      </a:endParaRPr>
                    </a:p>
                  </a:txBody>
                  <a:tcPr marL="68580" marR="68580" marT="0" marB="0" anchor="ctr">
                    <a:solidFill>
                      <a:schemeClr val="accent1"/>
                    </a:solidFill>
                  </a:tcPr>
                </a:tc>
                <a:tc>
                  <a:txBody>
                    <a:bodyPr/>
                    <a:lstStyle/>
                    <a:p>
                      <a:pPr marL="0" algn="l" defTabSz="914400" rtl="0" eaLnBrk="1" latinLnBrk="0" hangingPunct="1">
                        <a:lnSpc>
                          <a:spcPct val="115000"/>
                        </a:lnSpc>
                        <a:spcBef>
                          <a:spcPct val="0"/>
                        </a:spcBef>
                        <a:spcAft>
                          <a:spcPct val="0"/>
                        </a:spcAft>
                      </a:pPr>
                      <a:r>
                        <a:rPr lang="tr" sz="1000" b="0" i="0" u="none" strike="noStrike" kern="1200">
                          <a:solidFill>
                            <a:srgbClr val="000000"/>
                          </a:solidFill>
                          <a:latin typeface="Calibri"/>
                          <a:ea typeface="+mn-ea"/>
                          <a:cs typeface="+mn-cs"/>
                        </a:rPr>
                        <a:t>Eğitim Gündeminin Tanıtılması</a:t>
                      </a:r>
                      <a:endParaRPr lang="es-ES" sz="1000" kern="1200">
                        <a:solidFill>
                          <a:srgbClr val="000000"/>
                        </a:solidFill>
                        <a:effectLst/>
                        <a:latin typeface="Calibri" panose="020F0502020204030204" pitchFamily="34" charset="0"/>
                        <a:ea typeface="+mn-ea"/>
                        <a:cs typeface="+mn-cs"/>
                      </a:endParaRPr>
                    </a:p>
                  </a:txBody>
                  <a:tcPr marL="68580" marR="68580" marT="0" marB="0" anchor="ctr">
                    <a:solidFill>
                      <a:srgbClr val="E9EDF4"/>
                    </a:solidFill>
                  </a:tcPr>
                </a:tc>
                <a:extLst>
                  <a:ext uri="{0D108BD9-81ED-4DB2-BD59-A6C34878D82A}">
                    <a16:rowId xmlns:a16="http://schemas.microsoft.com/office/drawing/2014/main" val="398195845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10:05-10:35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Dirençliliğin Tanıtılması</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358136126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10:35-11:00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Risk ve Belirsizlik</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122467091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11.00-11:15</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29398602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11:15-11:40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Ulaşımda Risk Değerlendirme Örnekleri</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15912385"/>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11:40-12:30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600" b="1" i="0" u="none" strike="noStrike">
                          <a:solidFill>
                            <a:srgbClr val="000000"/>
                          </a:solidFill>
                          <a:latin typeface="Calibri"/>
                          <a:ea typeface="Calibri"/>
                          <a:cs typeface="Source Sans Pro" charset="0"/>
                        </a:rPr>
                        <a:t>Ulaşım Sistemlerinde Direnç (Temel Kavramlar ve Örnekler)</a:t>
                      </a:r>
                      <a:endParaRPr lang="es-ES" sz="1400" b="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39736086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12:30-13:30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Öğle Yemeği</a:t>
                      </a:r>
                      <a:endParaRPr lang="es-ES">
                        <a:effectLst/>
                      </a:endParaRPr>
                    </a:p>
                  </a:txBody>
                  <a:tcPr marL="73025" marR="73025" anchor="ctr"/>
                </a:tc>
                <a:extLst>
                  <a:ext uri="{0D108BD9-81ED-4DB2-BD59-A6C34878D82A}">
                    <a16:rowId xmlns:a16="http://schemas.microsoft.com/office/drawing/2014/main" val="32906208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13:30-14:00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Şehirlerde Direnç (Temel Kavramlar ve Örnekler)</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642214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14:00-14:45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Akıllı Şehir Kavramları, Eğilimleri, Yenilikleri ve Örnekleri</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88424661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14:45-15:00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156987033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15:00-15:50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0000"/>
                          </a:solidFill>
                          <a:latin typeface="Calibri"/>
                        </a:rPr>
                        <a:t>Risk ve Direnç Değerlendirme Alıştırması</a:t>
                      </a:r>
                      <a:endParaRPr lang="es-ES">
                        <a:effectLst/>
                      </a:endParaRPr>
                    </a:p>
                  </a:txBody>
                  <a:tcPr marL="73025" marR="73025" anchor="ctr"/>
                </a:tc>
                <a:extLst>
                  <a:ext uri="{0D108BD9-81ED-4DB2-BD59-A6C34878D82A}">
                    <a16:rowId xmlns:a16="http://schemas.microsoft.com/office/drawing/2014/main" val="39400670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15:50-16:00</a:t>
                      </a:r>
                      <a:endParaRPr lang="es-ES" sz="1400" b="1" kern="1200">
                        <a:solidFill>
                          <a:schemeClr val="lt1"/>
                        </a:solidFill>
                        <a:effectLst/>
                        <a:latin typeface="+mn-lt"/>
                        <a:ea typeface="+mn-ea"/>
                        <a:cs typeface="+mn-cs"/>
                      </a:endParaRPr>
                    </a:p>
                  </a:txBody>
                  <a:tcPr marL="68580" marR="68580" marT="0" marB="0" anchor="ctr"/>
                </a:tc>
                <a:tc>
                  <a:txBody>
                    <a:bodyPr/>
                    <a:lstStyle/>
                    <a:p>
                      <a:pPr rtl="0" fontAlgn="ctr">
                        <a:spcBef>
                          <a:spcPct val="0"/>
                        </a:spcBef>
                        <a:spcAft>
                          <a:spcPct val="0"/>
                        </a:spcAft>
                      </a:pPr>
                      <a:r>
                        <a:rPr lang="tr" sz="1000" b="0" i="0" u="none" strike="noStrike" dirty="0">
                          <a:solidFill>
                            <a:srgbClr val="000000"/>
                          </a:solidFill>
                          <a:latin typeface="Calibri"/>
                        </a:rPr>
                        <a:t>Sorular ve Kapanış Konuşmaları</a:t>
                      </a:r>
                      <a:endParaRPr lang="es-ES" dirty="0">
                        <a:effectLst/>
                      </a:endParaRPr>
                    </a:p>
                  </a:txBody>
                  <a:tcPr marL="73025" marR="73025" anchor="ctr"/>
                </a:tc>
                <a:extLst>
                  <a:ext uri="{0D108BD9-81ED-4DB2-BD59-A6C34878D82A}">
                    <a16:rowId xmlns:a16="http://schemas.microsoft.com/office/drawing/2014/main" val="1358072520"/>
                  </a:ext>
                </a:extLst>
              </a:tr>
            </a:tbl>
          </a:graphicData>
        </a:graphic>
      </p:graphicFrame>
      <p:sp>
        <p:nvSpPr>
          <p:cNvPr id="3" name="Rectangle 2"/>
          <p:cNvSpPr/>
          <p:nvPr/>
        </p:nvSpPr>
        <p:spPr>
          <a:xfrm>
            <a:off x="454699" y="3610924"/>
            <a:ext cx="8298776" cy="31055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9639945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57201" y="1028700"/>
            <a:ext cx="5085183" cy="1443912"/>
          </a:xfrm>
        </p:spPr>
        <p:txBody>
          <a:bodyPr>
            <a:noAutofit/>
          </a:bodyPr>
          <a:lstStyle/>
          <a:p>
            <a:pPr marL="0" indent="0" rtl="0">
              <a:buNone/>
            </a:pPr>
            <a:r>
              <a:rPr lang="tr" sz="2800" b="1" i="0" u="none" strike="noStrike">
                <a:latin typeface="Source Sans Pro" charset="0"/>
              </a:rPr>
              <a:t>Ulaşım sistemlerinde dirençlilik</a:t>
            </a:r>
          </a:p>
        </p:txBody>
      </p:sp>
      <p:sp>
        <p:nvSpPr>
          <p:cNvPr id="3" name="Contenidor de contingut 2"/>
          <p:cNvSpPr>
            <a:spLocks noGrp="1"/>
          </p:cNvSpPr>
          <p:nvPr>
            <p:ph idx="1"/>
          </p:nvPr>
        </p:nvSpPr>
        <p:spPr/>
        <p:txBody>
          <a:bodyPr>
            <a:noAutofit/>
          </a:bodyPr>
          <a:lstStyle/>
          <a:p>
            <a:pPr marL="171450"/>
            <a:endParaRPr lang="es-ES" b="1"/>
          </a:p>
        </p:txBody>
      </p:sp>
      <p:sp>
        <p:nvSpPr>
          <p:cNvPr id="4" name="Contenidor de text 3"/>
          <p:cNvSpPr>
            <a:spLocks noGrp="1"/>
          </p:cNvSpPr>
          <p:nvPr>
            <p:ph type="body" sz="quarter" idx="13"/>
          </p:nvPr>
        </p:nvSpPr>
        <p:spPr/>
        <p:txBody>
          <a:bodyPr>
            <a:noAutofit/>
          </a:bodyPr>
          <a:lstStyle/>
          <a:p>
            <a:endParaRPr lang="es-ES"/>
          </a:p>
        </p:txBody>
      </p:sp>
      <p:sp>
        <p:nvSpPr>
          <p:cNvPr id="5" name="Contenidor de número de diapositiva 4"/>
          <p:cNvSpPr>
            <a:spLocks noGrp="1"/>
          </p:cNvSpPr>
          <p:nvPr>
            <p:ph type="sldNum" sz="quarter" idx="12"/>
          </p:nvPr>
        </p:nvSpPr>
        <p:spPr/>
        <p:txBody>
          <a:bodyPr>
            <a:noAutofit/>
          </a:bodyPr>
          <a:lstStyle/>
          <a:p>
            <a:pPr rtl="0"/>
            <a:r>
              <a:rPr lang="tr" sz="1800" b="0" i="0" u="none" strike="noStrike" noProof="0">
                <a:latin typeface="Calibri"/>
              </a:rPr>
              <a:t>42</a:t>
            </a:r>
            <a:endParaRPr lang="ca-ES" noProof="0"/>
          </a:p>
        </p:txBody>
      </p:sp>
    </p:spTree>
    <p:extLst>
      <p:ext uri="{BB962C8B-B14F-4D97-AF65-F5344CB8AC3E}">
        <p14:creationId xmlns:p14="http://schemas.microsoft.com/office/powerpoint/2010/main" val="382532217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37210" y="1568907"/>
            <a:ext cx="7830413" cy="5427743"/>
          </a:xfrm>
          <a:prstGeom prst="rect">
            <a:avLst/>
          </a:prstGeom>
          <a:noFill/>
          <a:ln>
            <a:noFill/>
          </a:ln>
        </p:spPr>
        <p:txBody>
          <a:bodyPr spcFirstLastPara="1" vert="horz" wrap="square" lIns="67500" tIns="34275" rIns="67500" bIns="34275" rtlCol="0" anchor="t" anchorCtr="0">
            <a:noAutofit/>
          </a:bodyPr>
          <a:lstStyle/>
          <a:p>
            <a:pPr marL="0" indent="0" algn="ctr" rtl="0">
              <a:lnSpc>
                <a:spcPct val="150000"/>
              </a:lnSpc>
              <a:spcBef>
                <a:spcPct val="0"/>
              </a:spcBef>
            </a:pPr>
            <a:r>
              <a:rPr lang="tr" sz="1700" b="1" i="0" u="none" strike="noStrike" dirty="0">
                <a:solidFill>
                  <a:srgbClr val="000000"/>
                </a:solidFill>
                <a:latin typeface="Source Sans Pro" charset="0"/>
              </a:rPr>
              <a:t>Ulaşım sistemlerinde karşılaşılan aksaklıklar</a:t>
            </a:r>
          </a:p>
          <a:p>
            <a:pPr indent="-342900" algn="ctr" rtl="0">
              <a:lnSpc>
                <a:spcPct val="150000"/>
              </a:lnSpc>
              <a:spcBef>
                <a:spcPct val="0"/>
              </a:spcBef>
              <a:buFont typeface="+mj-lt"/>
              <a:buAutoNum type="arabicPeriod"/>
            </a:pPr>
            <a:r>
              <a:rPr lang="tr" sz="1700" b="1" i="0" u="none" strike="noStrike" dirty="0">
                <a:solidFill>
                  <a:srgbClr val="000000"/>
                </a:solidFill>
                <a:latin typeface="Source Sans Pro" charset="0"/>
              </a:rPr>
              <a:t>Altyapı ve hizmetlerin işlevselliği </a:t>
            </a:r>
          </a:p>
          <a:p>
            <a:pPr indent="-342900" algn="ctr" rtl="0">
              <a:lnSpc>
                <a:spcPct val="150000"/>
              </a:lnSpc>
              <a:spcBef>
                <a:spcPct val="0"/>
              </a:spcBef>
              <a:buFont typeface="+mj-lt"/>
              <a:buAutoNum type="arabicPeriod"/>
            </a:pPr>
            <a:r>
              <a:rPr lang="tr" sz="1700" b="1" i="0" u="none" strike="noStrike" dirty="0">
                <a:solidFill>
                  <a:srgbClr val="000000"/>
                </a:solidFill>
                <a:latin typeface="Source Sans Pro" charset="0"/>
              </a:rPr>
              <a:t>Dış faktörler (örn. insanların hareketlilik örüntüleri)</a:t>
            </a:r>
            <a:r>
              <a:rPr lang="en-US" sz="1700" b="1" dirty="0">
                <a:solidFill>
                  <a:schemeClr val="dk1"/>
                </a:solidFill>
              </a:rPr>
              <a:t> </a:t>
            </a:r>
            <a:br>
              <a:rPr lang="tr-TR" sz="1700" b="1" dirty="0">
                <a:solidFill>
                  <a:schemeClr val="dk1"/>
                </a:solidFill>
              </a:rPr>
            </a:br>
            <a:endParaRPr lang="en-US" sz="1700" b="1" dirty="0">
              <a:solidFill>
                <a:schemeClr val="dk1"/>
              </a:solidFill>
            </a:endParaRPr>
          </a:p>
          <a:p>
            <a:pPr marL="285750" indent="-285750" algn="just" rtl="0">
              <a:lnSpc>
                <a:spcPct val="150000"/>
              </a:lnSpc>
              <a:spcBef>
                <a:spcPct val="0"/>
              </a:spcBef>
              <a:buFont typeface="Arial" pitchFamily="34" charset="0"/>
              <a:buChar char="•"/>
            </a:pPr>
            <a:r>
              <a:rPr lang="tr" sz="1600" b="0" i="0" u="none" strike="noStrike" dirty="0">
                <a:solidFill>
                  <a:srgbClr val="000000"/>
                </a:solidFill>
                <a:latin typeface="Source Sans Pro" charset="0"/>
              </a:rPr>
              <a:t>COVID</a:t>
            </a:r>
            <a:r>
              <a:rPr lang="tr" sz="1600" b="1" i="0" u="none" strike="noStrike" dirty="0">
                <a:solidFill>
                  <a:srgbClr val="F79646"/>
                </a:solidFill>
                <a:highlight>
                  <a:srgbClr val="000000">
                    <a:alpha val="0"/>
                  </a:srgbClr>
                </a:highlight>
                <a:latin typeface="Source Sans Pro" charset="0"/>
              </a:rPr>
              <a:t>-19 salgını</a:t>
            </a:r>
            <a:r>
              <a:rPr lang="tr" sz="1600" b="0" i="0" u="none" strike="noStrike" dirty="0">
                <a:solidFill>
                  <a:srgbClr val="000000"/>
                </a:solidFill>
                <a:latin typeface="Source Sans Pro" charset="0"/>
              </a:rPr>
              <a:t>; altyapıda doğrudan bir sıkıntı olmadığını, bunun yerine </a:t>
            </a:r>
            <a:r>
              <a:rPr lang="tr" sz="1600" b="1" i="0" u="none" strike="noStrike" dirty="0">
                <a:solidFill>
                  <a:srgbClr val="F79646"/>
                </a:solidFill>
                <a:highlight>
                  <a:srgbClr val="000000">
                    <a:alpha val="0"/>
                  </a:srgbClr>
                </a:highlight>
                <a:latin typeface="Source Sans Pro" charset="0"/>
              </a:rPr>
              <a:t>hareketlilik talebi ve örüntüleri</a:t>
            </a:r>
            <a:r>
              <a:rPr lang="tr" sz="1600" b="0" i="0" u="none" strike="noStrike" dirty="0">
                <a:solidFill>
                  <a:srgbClr val="000000"/>
                </a:solidFill>
                <a:latin typeface="Source Sans Pro" charset="0"/>
              </a:rPr>
              <a:t> üzerinde bu sıkıntının yer aldığını göstermiştir. </a:t>
            </a:r>
          </a:p>
          <a:p>
            <a:pPr marL="285750" indent="-285750" algn="just">
              <a:lnSpc>
                <a:spcPct val="150000"/>
              </a:lnSpc>
              <a:spcBef>
                <a:spcPct val="0"/>
              </a:spcBef>
              <a:buFont typeface="Arial" pitchFamily="34" charset="0"/>
              <a:buChar char="•"/>
            </a:pPr>
            <a:endParaRPr lang="en-US" sz="1600" dirty="0">
              <a:solidFill>
                <a:schemeClr val="dk1"/>
              </a:solidFill>
            </a:endParaRPr>
          </a:p>
          <a:p>
            <a:pPr marL="285750" indent="-285750" algn="just" rtl="0">
              <a:lnSpc>
                <a:spcPct val="150000"/>
              </a:lnSpc>
              <a:spcBef>
                <a:spcPct val="0"/>
              </a:spcBef>
              <a:buFont typeface="Arial" pitchFamily="34" charset="0"/>
              <a:buChar char="•"/>
            </a:pPr>
            <a:r>
              <a:rPr lang="tr" sz="1600" b="0" i="0" u="none" strike="noStrike" dirty="0">
                <a:solidFill>
                  <a:srgbClr val="000000"/>
                </a:solidFill>
                <a:latin typeface="Source Sans Pro" charset="0"/>
              </a:rPr>
              <a:t>Altyapıya zarar veren veya altyapının çalışmasını zorlaştıran </a:t>
            </a:r>
            <a:r>
              <a:rPr lang="tr" sz="1600" b="1" i="0" u="none" strike="noStrike" dirty="0">
                <a:solidFill>
                  <a:srgbClr val="F79646"/>
                </a:solidFill>
                <a:highlight>
                  <a:srgbClr val="000000">
                    <a:alpha val="0"/>
                  </a:srgbClr>
                </a:highlight>
                <a:latin typeface="Source Sans Pro" charset="0"/>
              </a:rPr>
              <a:t>doğal afetler veya saldırılar</a:t>
            </a:r>
            <a:r>
              <a:rPr lang="tr" sz="1600" b="0" i="0" u="none" strike="noStrike" dirty="0">
                <a:solidFill>
                  <a:srgbClr val="000000"/>
                </a:solidFill>
                <a:latin typeface="Source Sans Pro" charset="0"/>
              </a:rPr>
              <a:t> gibi sarsılmalar (örneğin siber saldırılar) hareketlilik sistemlerinin çalışmasını saptırır ve işlevselliğini etkiler.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43</a:t>
            </a:r>
            <a:endParaRPr lang="ca-ES"/>
          </a:p>
        </p:txBody>
      </p:sp>
      <p:sp>
        <p:nvSpPr>
          <p:cNvPr id="7" name="Google Shape;192;p8"/>
          <p:cNvSpPr txBox="1"/>
          <p:nvPr/>
        </p:nvSpPr>
        <p:spPr>
          <a:xfrm>
            <a:off x="314069" y="947380"/>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Kentsel ulaşım dirençliliği bağlamındaki aksaklıklar</a:t>
            </a:r>
            <a:endParaRPr sz="2100">
              <a:solidFill>
                <a:schemeClr val="dk1"/>
              </a:solidFill>
              <a:latin typeface="Arial"/>
              <a:ea typeface="Arial"/>
              <a:cs typeface="Arial"/>
              <a:sym typeface="Arial"/>
            </a:endParaRPr>
          </a:p>
        </p:txBody>
      </p:sp>
      <p:cxnSp>
        <p:nvCxnSpPr>
          <p:cNvPr id="8" name="Google Shape;193;p8"/>
          <p:cNvCxnSpPr/>
          <p:nvPr/>
        </p:nvCxnSpPr>
        <p:spPr>
          <a:xfrm>
            <a:off x="314069" y="1388489"/>
            <a:ext cx="8053554" cy="0"/>
          </a:xfrm>
          <a:prstGeom prst="straightConnector1">
            <a:avLst/>
          </a:prstGeom>
          <a:noFill/>
          <a:ln w="2857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342642442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44</a:t>
            </a:r>
            <a:endParaRPr lang="ca-ES"/>
          </a:p>
        </p:txBody>
      </p:sp>
      <p:sp>
        <p:nvSpPr>
          <p:cNvPr id="7" name="Google Shape;192;p8"/>
          <p:cNvSpPr txBox="1"/>
          <p:nvPr/>
        </p:nvSpPr>
        <p:spPr>
          <a:xfrm>
            <a:off x="314069" y="947380"/>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sistemi bileşenleri</a:t>
            </a:r>
            <a:endParaRPr sz="2100">
              <a:solidFill>
                <a:schemeClr val="dk1"/>
              </a:solidFill>
              <a:latin typeface="Arial"/>
              <a:ea typeface="Arial"/>
              <a:cs typeface="Arial"/>
              <a:sym typeface="Arial"/>
            </a:endParaRPr>
          </a:p>
        </p:txBody>
      </p:sp>
      <p:cxnSp>
        <p:nvCxnSpPr>
          <p:cNvPr id="8" name="Google Shape;193;p8"/>
          <p:cNvCxnSpPr/>
          <p:nvPr/>
        </p:nvCxnSpPr>
        <p:spPr>
          <a:xfrm>
            <a:off x="314069" y="1388489"/>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F7D67677-2BB8-443E-6834-EB9D83182014}"/>
              </a:ext>
            </a:extLst>
          </p:cNvPr>
          <p:cNvSpPr>
            <a:spLocks noGrp="1"/>
          </p:cNvSpPr>
          <p:nvPr>
            <p:ph type="body" idx="2"/>
          </p:nvPr>
        </p:nvSpPr>
        <p:spPr/>
        <p:txBody>
          <a:bodyPr>
            <a:noAutofit/>
          </a:bodyPr>
          <a:lstStyle/>
          <a:p>
            <a:endParaRPr lang="es-ES"/>
          </a:p>
        </p:txBody>
      </p:sp>
      <p:sp>
        <p:nvSpPr>
          <p:cNvPr id="6" name="Oval 5">
            <a:extLst>
              <a:ext uri="{FF2B5EF4-FFF2-40B4-BE49-F238E27FC236}">
                <a16:creationId xmlns:a16="http://schemas.microsoft.com/office/drawing/2014/main" id="{01FEBF56-7F6D-98B9-8CC3-50AE32F54A18}"/>
              </a:ext>
            </a:extLst>
          </p:cNvPr>
          <p:cNvSpPr/>
          <p:nvPr/>
        </p:nvSpPr>
        <p:spPr>
          <a:xfrm>
            <a:off x="3436079" y="3072487"/>
            <a:ext cx="2271841" cy="1440849"/>
          </a:xfrm>
          <a:prstGeom prst="ellipse">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noAutofit/>
          </a:bodyPr>
          <a:lstStyle/>
          <a:p>
            <a:pPr algn="ctr" rtl="0"/>
            <a:r>
              <a:rPr lang="tr" sz="1800" b="0" i="0" u="none" strike="noStrike">
                <a:latin typeface="Calibri"/>
              </a:rPr>
              <a:t>Ulaşım sistemi bileşenleri</a:t>
            </a:r>
            <a:endParaRPr lang="es-ES"/>
          </a:p>
        </p:txBody>
      </p:sp>
      <p:sp>
        <p:nvSpPr>
          <p:cNvPr id="10" name="Oval 9">
            <a:extLst>
              <a:ext uri="{FF2B5EF4-FFF2-40B4-BE49-F238E27FC236}">
                <a16:creationId xmlns:a16="http://schemas.microsoft.com/office/drawing/2014/main" id="{E8F22A54-D153-88B6-3885-D13F642A61A0}"/>
              </a:ext>
            </a:extLst>
          </p:cNvPr>
          <p:cNvSpPr/>
          <p:nvPr/>
        </p:nvSpPr>
        <p:spPr>
          <a:xfrm>
            <a:off x="3386008" y="1612640"/>
            <a:ext cx="2382110" cy="1092422"/>
          </a:xfrm>
          <a:prstGeom prst="ellipse">
            <a:avLst/>
          </a:prstGeom>
        </p:spPr>
        <p:style>
          <a:lnRef idx="2">
            <a:schemeClr val="accent6"/>
          </a:lnRef>
          <a:fillRef idx="1">
            <a:schemeClr val="lt1"/>
          </a:fillRef>
          <a:effectRef idx="0">
            <a:schemeClr val="accent6"/>
          </a:effectRef>
          <a:fontRef idx="minor">
            <a:schemeClr val="dk1"/>
          </a:fontRef>
        </p:style>
        <p:txBody>
          <a:bodyPr lIns="0" tIns="0" rIns="0" bIns="0" rtlCol="0" anchor="ctr">
            <a:noAutofit/>
          </a:bodyPr>
          <a:lstStyle/>
          <a:p>
            <a:pPr algn="ctr" rtl="0"/>
            <a:r>
              <a:rPr lang="tr" sz="1800" b="0" i="0" u="none" strike="noStrike">
                <a:latin typeface="Calibri"/>
              </a:rPr>
              <a:t>Altyapı</a:t>
            </a:r>
            <a:endParaRPr lang="es-ES"/>
          </a:p>
        </p:txBody>
      </p:sp>
      <p:sp>
        <p:nvSpPr>
          <p:cNvPr id="11" name="Oval 10">
            <a:extLst>
              <a:ext uri="{FF2B5EF4-FFF2-40B4-BE49-F238E27FC236}">
                <a16:creationId xmlns:a16="http://schemas.microsoft.com/office/drawing/2014/main" id="{E754A26B-8CA6-8C1F-69D4-AE427AD6A482}"/>
              </a:ext>
            </a:extLst>
          </p:cNvPr>
          <p:cNvSpPr/>
          <p:nvPr/>
        </p:nvSpPr>
        <p:spPr>
          <a:xfrm>
            <a:off x="6437799" y="2491795"/>
            <a:ext cx="2271840" cy="1022149"/>
          </a:xfrm>
          <a:prstGeom prst="ellipse">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Araçlar</a:t>
            </a:r>
            <a:endParaRPr lang="es-ES"/>
          </a:p>
        </p:txBody>
      </p:sp>
      <p:sp>
        <p:nvSpPr>
          <p:cNvPr id="12" name="Oval 11">
            <a:extLst>
              <a:ext uri="{FF2B5EF4-FFF2-40B4-BE49-F238E27FC236}">
                <a16:creationId xmlns:a16="http://schemas.microsoft.com/office/drawing/2014/main" id="{3AF68EB1-D1EB-BE1C-4A84-ED4E5A487917}"/>
              </a:ext>
            </a:extLst>
          </p:cNvPr>
          <p:cNvSpPr/>
          <p:nvPr/>
        </p:nvSpPr>
        <p:spPr>
          <a:xfrm>
            <a:off x="6414959" y="4185290"/>
            <a:ext cx="2271841" cy="1022149"/>
          </a:xfrm>
          <a:prstGeom prst="ellipse">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Ekipman</a:t>
            </a:r>
            <a:endParaRPr lang="es-ES"/>
          </a:p>
        </p:txBody>
      </p:sp>
      <p:sp>
        <p:nvSpPr>
          <p:cNvPr id="13" name="Oval 12">
            <a:extLst>
              <a:ext uri="{FF2B5EF4-FFF2-40B4-BE49-F238E27FC236}">
                <a16:creationId xmlns:a16="http://schemas.microsoft.com/office/drawing/2014/main" id="{41AB8EA1-8045-125B-AD5D-C86AF4B223D0}"/>
              </a:ext>
            </a:extLst>
          </p:cNvPr>
          <p:cNvSpPr/>
          <p:nvPr/>
        </p:nvSpPr>
        <p:spPr>
          <a:xfrm>
            <a:off x="3436080" y="5153795"/>
            <a:ext cx="2271840" cy="1022145"/>
          </a:xfrm>
          <a:prstGeom prst="ellipse">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Güç Sistemleri</a:t>
            </a:r>
            <a:endParaRPr lang="es-ES"/>
          </a:p>
        </p:txBody>
      </p:sp>
      <p:sp>
        <p:nvSpPr>
          <p:cNvPr id="14" name="Oval 13">
            <a:extLst>
              <a:ext uri="{FF2B5EF4-FFF2-40B4-BE49-F238E27FC236}">
                <a16:creationId xmlns:a16="http://schemas.microsoft.com/office/drawing/2014/main" id="{E4B69386-B8AD-7376-9B1E-0A4510EAB2DA}"/>
              </a:ext>
            </a:extLst>
          </p:cNvPr>
          <p:cNvSpPr/>
          <p:nvPr/>
        </p:nvSpPr>
        <p:spPr>
          <a:xfrm>
            <a:off x="544934" y="4412704"/>
            <a:ext cx="2271840" cy="1022143"/>
          </a:xfrm>
          <a:prstGeom prst="ellipse">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Yakıt</a:t>
            </a:r>
          </a:p>
        </p:txBody>
      </p:sp>
      <p:sp>
        <p:nvSpPr>
          <p:cNvPr id="15" name="Oval 14">
            <a:extLst>
              <a:ext uri="{FF2B5EF4-FFF2-40B4-BE49-F238E27FC236}">
                <a16:creationId xmlns:a16="http://schemas.microsoft.com/office/drawing/2014/main" id="{B9EB5EC0-E839-396A-A1C8-35BAB28501B6}"/>
              </a:ext>
            </a:extLst>
          </p:cNvPr>
          <p:cNvSpPr/>
          <p:nvPr/>
        </p:nvSpPr>
        <p:spPr>
          <a:xfrm>
            <a:off x="434361" y="2307307"/>
            <a:ext cx="2492986" cy="1180426"/>
          </a:xfrm>
          <a:prstGeom prst="ellipse">
            <a:avLst/>
          </a:prstGeom>
        </p:spPr>
        <p:style>
          <a:lnRef idx="2">
            <a:schemeClr val="accent6"/>
          </a:lnRef>
          <a:fillRef idx="1">
            <a:schemeClr val="lt1"/>
          </a:fillRef>
          <a:effectRef idx="0">
            <a:schemeClr val="accent6"/>
          </a:effectRef>
          <a:fontRef idx="minor">
            <a:schemeClr val="dk1"/>
          </a:fontRef>
        </p:style>
        <p:txBody>
          <a:bodyPr lIns="0" tIns="0" rIns="0" bIns="0" rtlCol="0" anchor="ctr">
            <a:noAutofit/>
          </a:bodyPr>
          <a:lstStyle/>
          <a:p>
            <a:pPr algn="ctr" rtl="0"/>
            <a:r>
              <a:rPr lang="tr" sz="1800" b="0" i="0" u="none" strike="noStrike">
                <a:latin typeface="Calibri"/>
              </a:rPr>
              <a:t>Kontrol, iletişim ve konum sistemleri</a:t>
            </a:r>
            <a:endParaRPr lang="es-ES"/>
          </a:p>
        </p:txBody>
      </p:sp>
      <p:cxnSp>
        <p:nvCxnSpPr>
          <p:cNvPr id="17" name="Straight Arrow Connector 16">
            <a:extLst>
              <a:ext uri="{FF2B5EF4-FFF2-40B4-BE49-F238E27FC236}">
                <a16:creationId xmlns:a16="http://schemas.microsoft.com/office/drawing/2014/main" id="{816475FD-D466-E27B-2C56-8F6E0ADAEB9A}"/>
              </a:ext>
            </a:extLst>
          </p:cNvPr>
          <p:cNvCxnSpPr>
            <a:stCxn id="6" idx="1"/>
            <a:endCxn id="15" idx="6"/>
          </p:cNvCxnSpPr>
          <p:nvPr/>
        </p:nvCxnSpPr>
        <p:spPr>
          <a:xfrm flipH="1" flipV="1">
            <a:off x="2927347" y="2897520"/>
            <a:ext cx="841435" cy="3859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BC243F87-CC48-8CDC-3FE0-9EE99B028926}"/>
              </a:ext>
            </a:extLst>
          </p:cNvPr>
          <p:cNvCxnSpPr>
            <a:stCxn id="6" idx="0"/>
            <a:endCxn id="10" idx="4"/>
          </p:cNvCxnSpPr>
          <p:nvPr/>
        </p:nvCxnSpPr>
        <p:spPr>
          <a:xfrm flipV="1">
            <a:off x="4572000" y="2705062"/>
            <a:ext cx="5063" cy="367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5A72EFB9-4E10-32DE-8DA7-88422DA74626}"/>
              </a:ext>
            </a:extLst>
          </p:cNvPr>
          <p:cNvCxnSpPr>
            <a:stCxn id="6" idx="7"/>
            <a:endCxn id="11" idx="2"/>
          </p:cNvCxnSpPr>
          <p:nvPr/>
        </p:nvCxnSpPr>
        <p:spPr>
          <a:xfrm flipV="1">
            <a:off x="5375217" y="3002870"/>
            <a:ext cx="1062582" cy="280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F05F4D8-7E32-39A3-F800-AB545077A4CC}"/>
              </a:ext>
            </a:extLst>
          </p:cNvPr>
          <p:cNvCxnSpPr>
            <a:stCxn id="6" idx="5"/>
            <a:endCxn id="12" idx="2"/>
          </p:cNvCxnSpPr>
          <p:nvPr/>
        </p:nvCxnSpPr>
        <p:spPr>
          <a:xfrm>
            <a:off x="5375217" y="4302329"/>
            <a:ext cx="1039742" cy="3940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2F663F52-CC88-BE57-48FD-5032F676CEEC}"/>
              </a:ext>
            </a:extLst>
          </p:cNvPr>
          <p:cNvCxnSpPr>
            <a:stCxn id="6" idx="4"/>
            <a:endCxn id="13" idx="0"/>
          </p:cNvCxnSpPr>
          <p:nvPr/>
        </p:nvCxnSpPr>
        <p:spPr>
          <a:xfrm flipH="1">
            <a:off x="4572000" y="4513336"/>
            <a:ext cx="0" cy="640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10FE6ED8-A150-225E-4E9E-7EFD6AE020F3}"/>
              </a:ext>
            </a:extLst>
          </p:cNvPr>
          <p:cNvCxnSpPr>
            <a:stCxn id="6" idx="3"/>
            <a:endCxn id="14" idx="6"/>
          </p:cNvCxnSpPr>
          <p:nvPr/>
        </p:nvCxnSpPr>
        <p:spPr>
          <a:xfrm flipH="1">
            <a:off x="2816774" y="4302329"/>
            <a:ext cx="952008" cy="6214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407397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45</a:t>
            </a:r>
            <a:endParaRPr lang="ca-ES"/>
          </a:p>
        </p:txBody>
      </p:sp>
      <p:sp>
        <p:nvSpPr>
          <p:cNvPr id="7" name="Google Shape;192;p8"/>
          <p:cNvSpPr txBox="1"/>
          <p:nvPr/>
        </p:nvSpPr>
        <p:spPr>
          <a:xfrm>
            <a:off x="314069" y="947380"/>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sisteminin dirençliliğini etkileyen dış unsurlar</a:t>
            </a:r>
            <a:endParaRPr sz="2100">
              <a:solidFill>
                <a:schemeClr val="dk1"/>
              </a:solidFill>
              <a:latin typeface="Arial"/>
              <a:ea typeface="Arial"/>
              <a:cs typeface="Arial"/>
              <a:sym typeface="Arial"/>
            </a:endParaRPr>
          </a:p>
        </p:txBody>
      </p:sp>
      <p:cxnSp>
        <p:nvCxnSpPr>
          <p:cNvPr id="8" name="Google Shape;193;p8"/>
          <p:cNvCxnSpPr/>
          <p:nvPr/>
        </p:nvCxnSpPr>
        <p:spPr>
          <a:xfrm>
            <a:off x="314069" y="1388489"/>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F7D67677-2BB8-443E-6834-EB9D83182014}"/>
              </a:ext>
            </a:extLst>
          </p:cNvPr>
          <p:cNvSpPr>
            <a:spLocks noGrp="1"/>
          </p:cNvSpPr>
          <p:nvPr>
            <p:ph type="body" idx="2"/>
          </p:nvPr>
        </p:nvSpPr>
        <p:spPr/>
        <p:txBody>
          <a:bodyPr>
            <a:noAutofit/>
          </a:bodyPr>
          <a:lstStyle/>
          <a:p>
            <a:endParaRPr lang="es-ES"/>
          </a:p>
        </p:txBody>
      </p:sp>
      <p:sp>
        <p:nvSpPr>
          <p:cNvPr id="6" name="Oval 5">
            <a:extLst>
              <a:ext uri="{FF2B5EF4-FFF2-40B4-BE49-F238E27FC236}">
                <a16:creationId xmlns:a16="http://schemas.microsoft.com/office/drawing/2014/main" id="{01FEBF56-7F6D-98B9-8CC3-50AE32F54A18}"/>
              </a:ext>
            </a:extLst>
          </p:cNvPr>
          <p:cNvSpPr/>
          <p:nvPr/>
        </p:nvSpPr>
        <p:spPr>
          <a:xfrm>
            <a:off x="3436079" y="3072487"/>
            <a:ext cx="2271841" cy="1440849"/>
          </a:xfrm>
          <a:prstGeom prst="ellipse">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noAutofit/>
          </a:bodyPr>
          <a:lstStyle/>
          <a:p>
            <a:pPr algn="ctr" rtl="0"/>
            <a:r>
              <a:rPr lang="tr" sz="1800" b="0" i="0" u="none" strike="noStrike">
                <a:latin typeface="Calibri"/>
              </a:rPr>
              <a:t>Ulaşım sistemi</a:t>
            </a:r>
            <a:endParaRPr lang="es-ES"/>
          </a:p>
        </p:txBody>
      </p:sp>
      <p:sp>
        <p:nvSpPr>
          <p:cNvPr id="10" name="Oval 9">
            <a:extLst>
              <a:ext uri="{FF2B5EF4-FFF2-40B4-BE49-F238E27FC236}">
                <a16:creationId xmlns:a16="http://schemas.microsoft.com/office/drawing/2014/main" id="{E8F22A54-D153-88B6-3885-D13F642A61A0}"/>
              </a:ext>
            </a:extLst>
          </p:cNvPr>
          <p:cNvSpPr/>
          <p:nvPr/>
        </p:nvSpPr>
        <p:spPr>
          <a:xfrm>
            <a:off x="3386008" y="1612640"/>
            <a:ext cx="2382110" cy="1092422"/>
          </a:xfrm>
          <a:prstGeom prst="ellipse">
            <a:avLst/>
          </a:prstGeom>
        </p:spPr>
        <p:style>
          <a:lnRef idx="2">
            <a:schemeClr val="accent6"/>
          </a:lnRef>
          <a:fillRef idx="1">
            <a:schemeClr val="lt1"/>
          </a:fillRef>
          <a:effectRef idx="0">
            <a:schemeClr val="accent6"/>
          </a:effectRef>
          <a:fontRef idx="minor">
            <a:schemeClr val="dk1"/>
          </a:fontRef>
        </p:style>
        <p:txBody>
          <a:bodyPr lIns="0" tIns="0" rIns="0" bIns="0" rtlCol="0" anchor="ctr">
            <a:noAutofit/>
          </a:bodyPr>
          <a:lstStyle/>
          <a:p>
            <a:pPr algn="ctr" rtl="0"/>
            <a:r>
              <a:rPr lang="tr" sz="1800" b="0" i="0" u="none" strike="noStrike">
                <a:latin typeface="Calibri"/>
              </a:rPr>
              <a:t>Hükûmet</a:t>
            </a:r>
            <a:endParaRPr lang="es-ES"/>
          </a:p>
        </p:txBody>
      </p:sp>
      <p:sp>
        <p:nvSpPr>
          <p:cNvPr id="11" name="Oval 10">
            <a:extLst>
              <a:ext uri="{FF2B5EF4-FFF2-40B4-BE49-F238E27FC236}">
                <a16:creationId xmlns:a16="http://schemas.microsoft.com/office/drawing/2014/main" id="{E754A26B-8CA6-8C1F-69D4-AE427AD6A482}"/>
              </a:ext>
            </a:extLst>
          </p:cNvPr>
          <p:cNvSpPr/>
          <p:nvPr/>
        </p:nvSpPr>
        <p:spPr>
          <a:xfrm>
            <a:off x="6437799" y="2491795"/>
            <a:ext cx="2271840" cy="1022149"/>
          </a:xfrm>
          <a:prstGeom prst="ellipse">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Müşteri</a:t>
            </a:r>
            <a:endParaRPr lang="es-ES"/>
          </a:p>
        </p:txBody>
      </p:sp>
      <p:sp>
        <p:nvSpPr>
          <p:cNvPr id="12" name="Oval 11">
            <a:extLst>
              <a:ext uri="{FF2B5EF4-FFF2-40B4-BE49-F238E27FC236}">
                <a16:creationId xmlns:a16="http://schemas.microsoft.com/office/drawing/2014/main" id="{3AF68EB1-D1EB-BE1C-4A84-ED4E5A487917}"/>
              </a:ext>
            </a:extLst>
          </p:cNvPr>
          <p:cNvSpPr/>
          <p:nvPr/>
        </p:nvSpPr>
        <p:spPr>
          <a:xfrm>
            <a:off x="6414959" y="4185290"/>
            <a:ext cx="2271841" cy="1022149"/>
          </a:xfrm>
          <a:prstGeom prst="ellipse">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Genel halk</a:t>
            </a:r>
            <a:endParaRPr lang="es-ES"/>
          </a:p>
        </p:txBody>
      </p:sp>
      <p:sp>
        <p:nvSpPr>
          <p:cNvPr id="13" name="Oval 12">
            <a:extLst>
              <a:ext uri="{FF2B5EF4-FFF2-40B4-BE49-F238E27FC236}">
                <a16:creationId xmlns:a16="http://schemas.microsoft.com/office/drawing/2014/main" id="{41AB8EA1-8045-125B-AD5D-C86AF4B223D0}"/>
              </a:ext>
            </a:extLst>
          </p:cNvPr>
          <p:cNvSpPr/>
          <p:nvPr/>
        </p:nvSpPr>
        <p:spPr>
          <a:xfrm>
            <a:off x="3436080" y="5153795"/>
            <a:ext cx="2271840" cy="1022145"/>
          </a:xfrm>
          <a:prstGeom prst="ellipse">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Tedarik endüstrisi</a:t>
            </a:r>
            <a:endParaRPr lang="es-ES"/>
          </a:p>
        </p:txBody>
      </p:sp>
      <p:sp>
        <p:nvSpPr>
          <p:cNvPr id="14" name="Oval 13">
            <a:extLst>
              <a:ext uri="{FF2B5EF4-FFF2-40B4-BE49-F238E27FC236}">
                <a16:creationId xmlns:a16="http://schemas.microsoft.com/office/drawing/2014/main" id="{E4B69386-B8AD-7376-9B1E-0A4510EAB2DA}"/>
              </a:ext>
            </a:extLst>
          </p:cNvPr>
          <p:cNvSpPr/>
          <p:nvPr/>
        </p:nvSpPr>
        <p:spPr>
          <a:xfrm>
            <a:off x="544934" y="4412704"/>
            <a:ext cx="2271840" cy="1022143"/>
          </a:xfrm>
          <a:prstGeom prst="ellipse">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Finans topluluğu</a:t>
            </a:r>
            <a:endParaRPr lang="es-ES"/>
          </a:p>
        </p:txBody>
      </p:sp>
      <p:sp>
        <p:nvSpPr>
          <p:cNvPr id="15" name="Oval 14">
            <a:extLst>
              <a:ext uri="{FF2B5EF4-FFF2-40B4-BE49-F238E27FC236}">
                <a16:creationId xmlns:a16="http://schemas.microsoft.com/office/drawing/2014/main" id="{B9EB5EC0-E839-396A-A1C8-35BAB28501B6}"/>
              </a:ext>
            </a:extLst>
          </p:cNvPr>
          <p:cNvSpPr/>
          <p:nvPr/>
        </p:nvSpPr>
        <p:spPr>
          <a:xfrm>
            <a:off x="434361" y="2307307"/>
            <a:ext cx="2492986" cy="1180426"/>
          </a:xfrm>
          <a:prstGeom prst="ellipse">
            <a:avLst/>
          </a:prstGeom>
        </p:spPr>
        <p:style>
          <a:lnRef idx="2">
            <a:schemeClr val="accent6"/>
          </a:lnRef>
          <a:fillRef idx="1">
            <a:schemeClr val="lt1"/>
          </a:fillRef>
          <a:effectRef idx="0">
            <a:schemeClr val="accent6"/>
          </a:effectRef>
          <a:fontRef idx="minor">
            <a:schemeClr val="dk1"/>
          </a:fontRef>
        </p:style>
        <p:txBody>
          <a:bodyPr lIns="0" tIns="0" rIns="0" bIns="0" rtlCol="0" anchor="ctr">
            <a:noAutofit/>
          </a:bodyPr>
          <a:lstStyle/>
          <a:p>
            <a:pPr algn="ctr" rtl="0"/>
            <a:r>
              <a:rPr lang="tr" sz="1800" b="0" i="0" u="none" strike="noStrike">
                <a:latin typeface="Calibri"/>
              </a:rPr>
              <a:t>Rakip</a:t>
            </a:r>
            <a:endParaRPr lang="es-ES"/>
          </a:p>
        </p:txBody>
      </p:sp>
      <p:cxnSp>
        <p:nvCxnSpPr>
          <p:cNvPr id="17" name="Straight Arrow Connector 16">
            <a:extLst>
              <a:ext uri="{FF2B5EF4-FFF2-40B4-BE49-F238E27FC236}">
                <a16:creationId xmlns:a16="http://schemas.microsoft.com/office/drawing/2014/main" id="{816475FD-D466-E27B-2C56-8F6E0ADAEB9A}"/>
              </a:ext>
            </a:extLst>
          </p:cNvPr>
          <p:cNvCxnSpPr>
            <a:stCxn id="6" idx="1"/>
            <a:endCxn id="15" idx="6"/>
          </p:cNvCxnSpPr>
          <p:nvPr/>
        </p:nvCxnSpPr>
        <p:spPr>
          <a:xfrm flipH="1" flipV="1">
            <a:off x="2927347" y="2897520"/>
            <a:ext cx="841435" cy="3859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BC243F87-CC48-8CDC-3FE0-9EE99B028926}"/>
              </a:ext>
            </a:extLst>
          </p:cNvPr>
          <p:cNvCxnSpPr>
            <a:stCxn id="6" idx="0"/>
            <a:endCxn id="10" idx="4"/>
          </p:cNvCxnSpPr>
          <p:nvPr/>
        </p:nvCxnSpPr>
        <p:spPr>
          <a:xfrm flipV="1">
            <a:off x="4572000" y="2705062"/>
            <a:ext cx="5063" cy="3674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5A72EFB9-4E10-32DE-8DA7-88422DA74626}"/>
              </a:ext>
            </a:extLst>
          </p:cNvPr>
          <p:cNvCxnSpPr>
            <a:stCxn id="6" idx="7"/>
            <a:endCxn id="11" idx="2"/>
          </p:cNvCxnSpPr>
          <p:nvPr/>
        </p:nvCxnSpPr>
        <p:spPr>
          <a:xfrm flipV="1">
            <a:off x="5375217" y="3002870"/>
            <a:ext cx="1062582" cy="280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F05F4D8-7E32-39A3-F800-AB545077A4CC}"/>
              </a:ext>
            </a:extLst>
          </p:cNvPr>
          <p:cNvCxnSpPr>
            <a:stCxn id="6" idx="5"/>
            <a:endCxn id="12" idx="2"/>
          </p:cNvCxnSpPr>
          <p:nvPr/>
        </p:nvCxnSpPr>
        <p:spPr>
          <a:xfrm>
            <a:off x="5375217" y="4302329"/>
            <a:ext cx="1039742" cy="3940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2F663F52-CC88-BE57-48FD-5032F676CEEC}"/>
              </a:ext>
            </a:extLst>
          </p:cNvPr>
          <p:cNvCxnSpPr>
            <a:stCxn id="6" idx="4"/>
            <a:endCxn id="13" idx="0"/>
          </p:cNvCxnSpPr>
          <p:nvPr/>
        </p:nvCxnSpPr>
        <p:spPr>
          <a:xfrm flipH="1">
            <a:off x="4572000" y="4513336"/>
            <a:ext cx="0" cy="640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10FE6ED8-A150-225E-4E9E-7EFD6AE020F3}"/>
              </a:ext>
            </a:extLst>
          </p:cNvPr>
          <p:cNvCxnSpPr>
            <a:stCxn id="6" idx="3"/>
            <a:endCxn id="14" idx="6"/>
          </p:cNvCxnSpPr>
          <p:nvPr/>
        </p:nvCxnSpPr>
        <p:spPr>
          <a:xfrm flipH="1">
            <a:off x="2816774" y="4302329"/>
            <a:ext cx="952008" cy="6214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0480708"/>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46</a:t>
            </a:r>
            <a:endParaRPr lang="ca-ES"/>
          </a:p>
        </p:txBody>
      </p:sp>
      <p:sp>
        <p:nvSpPr>
          <p:cNvPr id="7" name="Google Shape;192;p8"/>
          <p:cNvSpPr txBox="1"/>
          <p:nvPr/>
        </p:nvSpPr>
        <p:spPr>
          <a:xfrm>
            <a:off x="314069" y="947380"/>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sistemlerine yönelik tehdit ve aksamaların nedenleri</a:t>
            </a:r>
            <a:endParaRPr sz="2100">
              <a:solidFill>
                <a:schemeClr val="dk1"/>
              </a:solidFill>
              <a:latin typeface="Arial"/>
              <a:ea typeface="Arial"/>
              <a:cs typeface="Arial"/>
              <a:sym typeface="Arial"/>
            </a:endParaRPr>
          </a:p>
        </p:txBody>
      </p:sp>
      <p:cxnSp>
        <p:nvCxnSpPr>
          <p:cNvPr id="8" name="Google Shape;193;p8"/>
          <p:cNvCxnSpPr/>
          <p:nvPr/>
        </p:nvCxnSpPr>
        <p:spPr>
          <a:xfrm>
            <a:off x="314069" y="1388489"/>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F7D67677-2BB8-443E-6834-EB9D83182014}"/>
              </a:ext>
            </a:extLst>
          </p:cNvPr>
          <p:cNvSpPr>
            <a:spLocks noGrp="1"/>
          </p:cNvSpPr>
          <p:nvPr>
            <p:ph type="body" idx="2"/>
          </p:nvPr>
        </p:nvSpPr>
        <p:spPr/>
        <p:txBody>
          <a:bodyPr>
            <a:noAutofit/>
          </a:bodyPr>
          <a:lstStyle/>
          <a:p>
            <a:endParaRPr lang="es-ES"/>
          </a:p>
        </p:txBody>
      </p:sp>
      <p:grpSp>
        <p:nvGrpSpPr>
          <p:cNvPr id="9" name="Group 8">
            <a:extLst>
              <a:ext uri="{FF2B5EF4-FFF2-40B4-BE49-F238E27FC236}">
                <a16:creationId xmlns:a16="http://schemas.microsoft.com/office/drawing/2014/main" id="{532E4066-B5BE-598E-7043-42A0BF2B4305}"/>
              </a:ext>
            </a:extLst>
          </p:cNvPr>
          <p:cNvGrpSpPr/>
          <p:nvPr/>
        </p:nvGrpSpPr>
        <p:grpSpPr>
          <a:xfrm>
            <a:off x="2494255" y="2078588"/>
            <a:ext cx="4286250" cy="3489088"/>
            <a:chOff x="4322211" y="1921112"/>
            <a:chExt cx="4286250" cy="3489088"/>
          </a:xfrm>
        </p:grpSpPr>
        <p:cxnSp>
          <p:nvCxnSpPr>
            <p:cNvPr id="16" name="Straight Arrow Connector 15">
              <a:extLst>
                <a:ext uri="{FF2B5EF4-FFF2-40B4-BE49-F238E27FC236}">
                  <a16:creationId xmlns:a16="http://schemas.microsoft.com/office/drawing/2014/main" id="{8B95FD10-458C-BFFE-B979-21F2BF515D2A}"/>
                </a:ext>
              </a:extLst>
            </p:cNvPr>
            <p:cNvCxnSpPr/>
            <p:nvPr/>
          </p:nvCxnSpPr>
          <p:spPr>
            <a:xfrm flipH="1" flipV="1">
              <a:off x="4340846" y="1921112"/>
              <a:ext cx="0" cy="34890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1152F8E-E970-CA35-83F8-D1BCF2CA7AC4}"/>
                </a:ext>
              </a:extLst>
            </p:cNvPr>
            <p:cNvCxnSpPr/>
            <p:nvPr/>
          </p:nvCxnSpPr>
          <p:spPr>
            <a:xfrm>
              <a:off x="4322211" y="5410200"/>
              <a:ext cx="428625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A38D64A1-5A2A-81F1-8112-1BACD716D58F}"/>
              </a:ext>
            </a:extLst>
          </p:cNvPr>
          <p:cNvSpPr/>
          <p:nvPr/>
        </p:nvSpPr>
        <p:spPr>
          <a:xfrm>
            <a:off x="2817360" y="6003933"/>
            <a:ext cx="358140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1" i="0" u="none" strike="noStrike">
                <a:solidFill>
                  <a:srgbClr val="000000"/>
                </a:solidFill>
                <a:latin typeface="Calibri"/>
              </a:rPr>
              <a:t>Sebep</a:t>
            </a:r>
          </a:p>
        </p:txBody>
      </p:sp>
      <p:sp>
        <p:nvSpPr>
          <p:cNvPr id="22" name="Rectangle 21">
            <a:extLst>
              <a:ext uri="{FF2B5EF4-FFF2-40B4-BE49-F238E27FC236}">
                <a16:creationId xmlns:a16="http://schemas.microsoft.com/office/drawing/2014/main" id="{288ACB67-C944-C4A0-21F3-0043F27FAD2F}"/>
              </a:ext>
            </a:extLst>
          </p:cNvPr>
          <p:cNvSpPr/>
          <p:nvPr/>
        </p:nvSpPr>
        <p:spPr>
          <a:xfrm rot="16200000">
            <a:off x="66104" y="3763231"/>
            <a:ext cx="3581400"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1" i="0" u="none" strike="noStrike">
                <a:solidFill>
                  <a:srgbClr val="000000"/>
                </a:solidFill>
                <a:latin typeface="Calibri"/>
              </a:rPr>
              <a:t>Kaynak</a:t>
            </a:r>
            <a:endParaRPr lang="es-ES" b="1">
              <a:solidFill>
                <a:schemeClr val="tx1"/>
              </a:solidFill>
            </a:endParaRPr>
          </a:p>
        </p:txBody>
      </p:sp>
      <p:sp>
        <p:nvSpPr>
          <p:cNvPr id="23" name="Rectangle 22">
            <a:extLst>
              <a:ext uri="{FF2B5EF4-FFF2-40B4-BE49-F238E27FC236}">
                <a16:creationId xmlns:a16="http://schemas.microsoft.com/office/drawing/2014/main" id="{FCC53165-78E5-A367-AFFD-441BD5D4588C}"/>
              </a:ext>
            </a:extLst>
          </p:cNvPr>
          <p:cNvSpPr/>
          <p:nvPr/>
        </p:nvSpPr>
        <p:spPr>
          <a:xfrm>
            <a:off x="2556494" y="4231422"/>
            <a:ext cx="2017161" cy="1014854"/>
          </a:xfrm>
          <a:prstGeom prst="rect">
            <a:avLst/>
          </a:prstGeom>
          <a:solidFill>
            <a:schemeClr val="accent6">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noAutofit/>
          </a:bodyPr>
          <a:lstStyle/>
          <a:p>
            <a:pPr algn="ctr" rtl="0"/>
            <a:r>
              <a:rPr lang="tr" sz="1800" b="0" i="0" u="none" strike="noStrike">
                <a:latin typeface="Calibri"/>
              </a:rPr>
              <a:t>Teknik arızalar, aksilikler	</a:t>
            </a:r>
          </a:p>
        </p:txBody>
      </p:sp>
      <p:sp>
        <p:nvSpPr>
          <p:cNvPr id="25" name="Rectangle 24">
            <a:extLst>
              <a:ext uri="{FF2B5EF4-FFF2-40B4-BE49-F238E27FC236}">
                <a16:creationId xmlns:a16="http://schemas.microsoft.com/office/drawing/2014/main" id="{786B9D59-0523-58BD-E839-A5BA609FB8EC}"/>
              </a:ext>
            </a:extLst>
          </p:cNvPr>
          <p:cNvSpPr/>
          <p:nvPr/>
        </p:nvSpPr>
        <p:spPr>
          <a:xfrm>
            <a:off x="4698862" y="2697459"/>
            <a:ext cx="2017161" cy="1014854"/>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Şakalar, düşmanca saldırılar, soygun</a:t>
            </a:r>
            <a:endParaRPr lang="es-ES"/>
          </a:p>
        </p:txBody>
      </p:sp>
      <p:sp>
        <p:nvSpPr>
          <p:cNvPr id="26" name="Rectangle 25">
            <a:extLst>
              <a:ext uri="{FF2B5EF4-FFF2-40B4-BE49-F238E27FC236}">
                <a16:creationId xmlns:a16="http://schemas.microsoft.com/office/drawing/2014/main" id="{95486676-2D5E-C4E4-E1A5-D872B5B10D7D}"/>
              </a:ext>
            </a:extLst>
          </p:cNvPr>
          <p:cNvSpPr/>
          <p:nvPr/>
        </p:nvSpPr>
        <p:spPr>
          <a:xfrm>
            <a:off x="4555224" y="5743888"/>
            <a:ext cx="2499692"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Kasıtlı müdahale</a:t>
            </a:r>
            <a:endParaRPr lang="es-ES">
              <a:solidFill>
                <a:schemeClr val="tx1"/>
              </a:solidFill>
            </a:endParaRPr>
          </a:p>
        </p:txBody>
      </p:sp>
      <p:sp>
        <p:nvSpPr>
          <p:cNvPr id="27" name="Rectangle 26">
            <a:extLst>
              <a:ext uri="{FF2B5EF4-FFF2-40B4-BE49-F238E27FC236}">
                <a16:creationId xmlns:a16="http://schemas.microsoft.com/office/drawing/2014/main" id="{ABBA7936-C122-7447-4DE9-310693C720DD}"/>
              </a:ext>
            </a:extLst>
          </p:cNvPr>
          <p:cNvSpPr/>
          <p:nvPr/>
        </p:nvSpPr>
        <p:spPr>
          <a:xfrm>
            <a:off x="2311516" y="5699573"/>
            <a:ext cx="1965209"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Kaza sonucu yaşanan olaylar</a:t>
            </a:r>
            <a:endParaRPr lang="es-ES">
              <a:solidFill>
                <a:schemeClr val="tx1"/>
              </a:solidFill>
            </a:endParaRPr>
          </a:p>
        </p:txBody>
      </p:sp>
      <p:sp>
        <p:nvSpPr>
          <p:cNvPr id="29" name="Rectangle 28">
            <a:extLst>
              <a:ext uri="{FF2B5EF4-FFF2-40B4-BE49-F238E27FC236}">
                <a16:creationId xmlns:a16="http://schemas.microsoft.com/office/drawing/2014/main" id="{4BEDE732-CA6C-B8D2-F671-CD70C4C2C964}"/>
              </a:ext>
            </a:extLst>
          </p:cNvPr>
          <p:cNvSpPr/>
          <p:nvPr/>
        </p:nvSpPr>
        <p:spPr>
          <a:xfrm rot="16200000">
            <a:off x="1607481" y="4859413"/>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İçsel</a:t>
            </a:r>
            <a:endParaRPr lang="es-ES">
              <a:solidFill>
                <a:schemeClr val="tx1"/>
              </a:solidFill>
            </a:endParaRPr>
          </a:p>
        </p:txBody>
      </p:sp>
      <p:sp>
        <p:nvSpPr>
          <p:cNvPr id="30" name="Rectangle 29">
            <a:extLst>
              <a:ext uri="{FF2B5EF4-FFF2-40B4-BE49-F238E27FC236}">
                <a16:creationId xmlns:a16="http://schemas.microsoft.com/office/drawing/2014/main" id="{37E8DA8C-5AE7-B415-385E-F052386E296E}"/>
              </a:ext>
            </a:extLst>
          </p:cNvPr>
          <p:cNvSpPr/>
          <p:nvPr/>
        </p:nvSpPr>
        <p:spPr>
          <a:xfrm rot="16200000">
            <a:off x="1632567" y="2694169"/>
            <a:ext cx="1312311" cy="3524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800" b="0" i="0" u="none" strike="noStrike">
                <a:solidFill>
                  <a:srgbClr val="000000"/>
                </a:solidFill>
                <a:latin typeface="Calibri"/>
              </a:rPr>
              <a:t>Dışsal</a:t>
            </a:r>
            <a:endParaRPr lang="es-ES">
              <a:solidFill>
                <a:schemeClr val="tx1"/>
              </a:solidFill>
            </a:endParaRPr>
          </a:p>
        </p:txBody>
      </p:sp>
      <p:sp>
        <p:nvSpPr>
          <p:cNvPr id="32" name="Rectangle 31">
            <a:extLst>
              <a:ext uri="{FF2B5EF4-FFF2-40B4-BE49-F238E27FC236}">
                <a16:creationId xmlns:a16="http://schemas.microsoft.com/office/drawing/2014/main" id="{C9CD8174-6F50-B00E-1BE8-1038EECF0727}"/>
              </a:ext>
            </a:extLst>
          </p:cNvPr>
          <p:cNvSpPr/>
          <p:nvPr/>
        </p:nvSpPr>
        <p:spPr>
          <a:xfrm>
            <a:off x="2573405" y="2697459"/>
            <a:ext cx="2017161" cy="101485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rtl="0"/>
            <a:r>
              <a:rPr lang="tr" sz="1800" b="0" i="0" u="none" strike="noStrike">
                <a:latin typeface="Calibri"/>
              </a:rPr>
              <a:t>Olumsuz hava koşulları, doğal afetler</a:t>
            </a:r>
            <a:endParaRPr lang="es-ES"/>
          </a:p>
        </p:txBody>
      </p:sp>
      <p:sp>
        <p:nvSpPr>
          <p:cNvPr id="33" name="Rectangle 32">
            <a:extLst>
              <a:ext uri="{FF2B5EF4-FFF2-40B4-BE49-F238E27FC236}">
                <a16:creationId xmlns:a16="http://schemas.microsoft.com/office/drawing/2014/main" id="{534F6AC8-427E-A632-22BB-FD4246BB3B51}"/>
              </a:ext>
            </a:extLst>
          </p:cNvPr>
          <p:cNvSpPr/>
          <p:nvPr/>
        </p:nvSpPr>
        <p:spPr>
          <a:xfrm>
            <a:off x="4698863" y="4220235"/>
            <a:ext cx="2017161" cy="1014854"/>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noAutofit/>
          </a:bodyPr>
          <a:lstStyle/>
          <a:p>
            <a:pPr algn="ctr" rtl="0"/>
            <a:r>
              <a:rPr lang="tr" sz="1800" b="0" i="0" u="none" strike="noStrike">
                <a:latin typeface="Calibri"/>
              </a:rPr>
              <a:t>İş gücü piyasası çatışmaları</a:t>
            </a:r>
            <a:endParaRPr lang="es-ES"/>
          </a:p>
        </p:txBody>
      </p:sp>
    </p:spTree>
    <p:extLst>
      <p:ext uri="{BB962C8B-B14F-4D97-AF65-F5344CB8AC3E}">
        <p14:creationId xmlns:p14="http://schemas.microsoft.com/office/powerpoint/2010/main" val="93570385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47</a:t>
            </a:r>
            <a:endParaRPr lang="ca-ES"/>
          </a:p>
        </p:txBody>
      </p:sp>
      <p:sp>
        <p:nvSpPr>
          <p:cNvPr id="7" name="Google Shape;192;p8"/>
          <p:cNvSpPr txBox="1"/>
          <p:nvPr/>
        </p:nvSpPr>
        <p:spPr>
          <a:xfrm>
            <a:off x="385765" y="965411"/>
            <a:ext cx="7954860" cy="441107"/>
          </a:xfrm>
          <a:prstGeom prst="rect">
            <a:avLst/>
          </a:prstGeom>
          <a:noFill/>
          <a:ln>
            <a:noFill/>
          </a:ln>
        </p:spPr>
        <p:txBody>
          <a:bodyPr spcFirstLastPara="1" wrap="square" lIns="64500" tIns="32231" rIns="64500" bIns="32231" anchor="t" anchorCtr="0">
            <a:noAutofit/>
          </a:bodyPr>
          <a:lstStyle/>
          <a:p>
            <a:pPr rtl="0"/>
            <a:r>
              <a:rPr lang="tr" sz="1800" b="1" i="0" u="none" strike="noStrike">
                <a:solidFill>
                  <a:srgbClr val="000000"/>
                </a:solidFill>
                <a:latin typeface="Source Sans Pro" charset="0"/>
                <a:ea typeface="Source Sans Pro" charset="0"/>
                <a:cs typeface="Source Sans Pro" charset="0"/>
                <a:sym typeface="Source Sans Pro" charset="0"/>
              </a:rPr>
              <a:t>Ulaşım sektöründe dirençliliğin anaakımlaştırılması bağlamında kullanılan analitik bir bakış açısı</a:t>
            </a:r>
            <a:endParaRPr lang="en-GB"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27949" y="1647542"/>
            <a:ext cx="8053554" cy="0"/>
          </a:xfrm>
          <a:prstGeom prst="straightConnector1">
            <a:avLst/>
          </a:prstGeom>
          <a:noFill/>
          <a:ln w="28575" cap="flat" cmpd="sng">
            <a:solidFill>
              <a:schemeClr val="dk1"/>
            </a:solidFill>
            <a:prstDash val="solid"/>
            <a:round/>
            <a:headEnd type="none" w="sm" len="sm"/>
            <a:tailEnd type="none" w="sm" len="sm"/>
          </a:ln>
        </p:spPr>
      </p:cxnSp>
      <p:sp>
        <p:nvSpPr>
          <p:cNvPr id="6" name="Rectangle 5">
            <a:extLst>
              <a:ext uri="{FF2B5EF4-FFF2-40B4-BE49-F238E27FC236}">
                <a16:creationId xmlns:a16="http://schemas.microsoft.com/office/drawing/2014/main" id="{CB20AB45-720A-544B-4C51-4E58D5A8311B}"/>
              </a:ext>
            </a:extLst>
          </p:cNvPr>
          <p:cNvSpPr/>
          <p:nvPr/>
        </p:nvSpPr>
        <p:spPr>
          <a:xfrm>
            <a:off x="427949" y="1927482"/>
            <a:ext cx="2797523" cy="38083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9 İlke:</a:t>
            </a:r>
          </a:p>
          <a:p>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Bilgi akışları</a:t>
            </a:r>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Sağlamlık</a:t>
            </a:r>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Öğrenme kapasitesi</a:t>
            </a:r>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Beceriklilik</a:t>
            </a:r>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Esneklik</a:t>
            </a:r>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Cevap verebilirlik</a:t>
            </a:r>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Yedeklilik</a:t>
            </a:r>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Güvenli hata</a:t>
            </a:r>
            <a:endParaRPr lang="es-ES" sz="1600" b="1">
              <a:solidFill>
                <a:schemeClr val="tx1"/>
              </a:solidFill>
            </a:endParaRPr>
          </a:p>
          <a:p>
            <a:pPr marL="342900" indent="-342900" rtl="0">
              <a:buFont typeface="+mj-lt"/>
              <a:buAutoNum type="arabicPeriod"/>
            </a:pPr>
            <a:r>
              <a:rPr lang="tr" sz="1600" b="1" i="0" u="none" strike="noStrike">
                <a:solidFill>
                  <a:srgbClr val="000000"/>
                </a:solidFill>
                <a:latin typeface="Calibri"/>
              </a:rPr>
              <a:t>İyi yönetişim</a:t>
            </a:r>
            <a:endParaRPr lang="es-ES" sz="1600" b="1">
              <a:solidFill>
                <a:schemeClr val="tx1"/>
              </a:solidFill>
            </a:endParaRPr>
          </a:p>
        </p:txBody>
      </p:sp>
      <p:grpSp>
        <p:nvGrpSpPr>
          <p:cNvPr id="19" name="Group 18">
            <a:extLst>
              <a:ext uri="{FF2B5EF4-FFF2-40B4-BE49-F238E27FC236}">
                <a16:creationId xmlns:a16="http://schemas.microsoft.com/office/drawing/2014/main" id="{407224A3-1AE4-FE50-87B7-BF6486E95C4E}"/>
              </a:ext>
            </a:extLst>
          </p:cNvPr>
          <p:cNvGrpSpPr/>
          <p:nvPr/>
        </p:nvGrpSpPr>
        <p:grpSpPr>
          <a:xfrm>
            <a:off x="3979387" y="1647542"/>
            <a:ext cx="4707556" cy="4707556"/>
            <a:chOff x="3031850" y="805332"/>
            <a:chExt cx="5654950" cy="5654950"/>
          </a:xfrm>
        </p:grpSpPr>
        <p:pic>
          <p:nvPicPr>
            <p:cNvPr id="4" name="Picture 3">
              <a:extLst>
                <a:ext uri="{FF2B5EF4-FFF2-40B4-BE49-F238E27FC236}">
                  <a16:creationId xmlns:a16="http://schemas.microsoft.com/office/drawing/2014/main" id="{E38E14AF-0590-46D7-8AFD-F8FD25ADC486}"/>
                </a:ext>
              </a:extLst>
            </p:cNvPr>
            <p:cNvPicPr>
              <a:picLocks noChangeAspect="1"/>
            </p:cNvPicPr>
            <p:nvPr/>
          </p:nvPicPr>
          <p:blipFill>
            <a:blip r:embed="rId3"/>
            <a:stretch>
              <a:fillRect/>
            </a:stretch>
          </p:blipFill>
          <p:spPr>
            <a:xfrm>
              <a:off x="3031850" y="805332"/>
              <a:ext cx="5654950" cy="5654950"/>
            </a:xfrm>
            <a:prstGeom prst="rect">
              <a:avLst/>
            </a:prstGeom>
          </p:spPr>
        </p:pic>
        <p:sp>
          <p:nvSpPr>
            <p:cNvPr id="9" name="Rectangle 8">
              <a:extLst>
                <a:ext uri="{FF2B5EF4-FFF2-40B4-BE49-F238E27FC236}">
                  <a16:creationId xmlns:a16="http://schemas.microsoft.com/office/drawing/2014/main" id="{B4A59C46-810B-4DAB-4FFC-401D020A6750}"/>
                </a:ext>
              </a:extLst>
            </p:cNvPr>
            <p:cNvSpPr/>
            <p:nvPr/>
          </p:nvSpPr>
          <p:spPr>
            <a:xfrm>
              <a:off x="6100526" y="2714305"/>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1</a:t>
              </a:r>
            </a:p>
          </p:txBody>
        </p:sp>
        <p:sp>
          <p:nvSpPr>
            <p:cNvPr id="10" name="Rectangle 9">
              <a:extLst>
                <a:ext uri="{FF2B5EF4-FFF2-40B4-BE49-F238E27FC236}">
                  <a16:creationId xmlns:a16="http://schemas.microsoft.com/office/drawing/2014/main" id="{B2D18DE7-BE35-393E-25C6-E95B48198531}"/>
                </a:ext>
              </a:extLst>
            </p:cNvPr>
            <p:cNvSpPr/>
            <p:nvPr/>
          </p:nvSpPr>
          <p:spPr>
            <a:xfrm>
              <a:off x="6391748" y="3122395"/>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2</a:t>
              </a:r>
            </a:p>
          </p:txBody>
        </p:sp>
        <p:sp>
          <p:nvSpPr>
            <p:cNvPr id="11" name="Rectangle 10">
              <a:extLst>
                <a:ext uri="{FF2B5EF4-FFF2-40B4-BE49-F238E27FC236}">
                  <a16:creationId xmlns:a16="http://schemas.microsoft.com/office/drawing/2014/main" id="{A74EDC6F-4E50-E81A-DA86-43CB0995EC09}"/>
                </a:ext>
              </a:extLst>
            </p:cNvPr>
            <p:cNvSpPr/>
            <p:nvPr/>
          </p:nvSpPr>
          <p:spPr>
            <a:xfrm>
              <a:off x="6401878" y="3788929"/>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3</a:t>
              </a:r>
            </a:p>
          </p:txBody>
        </p:sp>
        <p:sp>
          <p:nvSpPr>
            <p:cNvPr id="12" name="Rectangle 11">
              <a:extLst>
                <a:ext uri="{FF2B5EF4-FFF2-40B4-BE49-F238E27FC236}">
                  <a16:creationId xmlns:a16="http://schemas.microsoft.com/office/drawing/2014/main" id="{AF83A230-A8BC-1D41-A9BD-719DDE0D2627}"/>
                </a:ext>
              </a:extLst>
            </p:cNvPr>
            <p:cNvSpPr/>
            <p:nvPr/>
          </p:nvSpPr>
          <p:spPr>
            <a:xfrm>
              <a:off x="6100526" y="4229945"/>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4</a:t>
              </a:r>
            </a:p>
          </p:txBody>
        </p:sp>
        <p:sp>
          <p:nvSpPr>
            <p:cNvPr id="13" name="Rectangle 12">
              <a:extLst>
                <a:ext uri="{FF2B5EF4-FFF2-40B4-BE49-F238E27FC236}">
                  <a16:creationId xmlns:a16="http://schemas.microsoft.com/office/drawing/2014/main" id="{4FE9FFCE-06A4-B5ED-6D57-6D3112A21E5F}"/>
                </a:ext>
              </a:extLst>
            </p:cNvPr>
            <p:cNvSpPr/>
            <p:nvPr/>
          </p:nvSpPr>
          <p:spPr>
            <a:xfrm>
              <a:off x="5568103" y="4383247"/>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5</a:t>
              </a:r>
            </a:p>
          </p:txBody>
        </p:sp>
        <p:sp>
          <p:nvSpPr>
            <p:cNvPr id="14" name="Rectangle 13">
              <a:extLst>
                <a:ext uri="{FF2B5EF4-FFF2-40B4-BE49-F238E27FC236}">
                  <a16:creationId xmlns:a16="http://schemas.microsoft.com/office/drawing/2014/main" id="{8647BF64-E1B7-59D4-B5D9-1BE4CE805509}"/>
                </a:ext>
              </a:extLst>
            </p:cNvPr>
            <p:cNvSpPr/>
            <p:nvPr/>
          </p:nvSpPr>
          <p:spPr>
            <a:xfrm>
              <a:off x="5091152" y="4095534"/>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6</a:t>
              </a:r>
            </a:p>
          </p:txBody>
        </p:sp>
        <p:sp>
          <p:nvSpPr>
            <p:cNvPr id="15" name="Rectangle 14">
              <a:extLst>
                <a:ext uri="{FF2B5EF4-FFF2-40B4-BE49-F238E27FC236}">
                  <a16:creationId xmlns:a16="http://schemas.microsoft.com/office/drawing/2014/main" id="{73688F1C-1CB1-DFB9-23E4-327F27B671DD}"/>
                </a:ext>
              </a:extLst>
            </p:cNvPr>
            <p:cNvSpPr/>
            <p:nvPr/>
          </p:nvSpPr>
          <p:spPr>
            <a:xfrm>
              <a:off x="4925078" y="3678837"/>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7</a:t>
              </a:r>
            </a:p>
          </p:txBody>
        </p:sp>
        <p:sp>
          <p:nvSpPr>
            <p:cNvPr id="16" name="Rectangle 15">
              <a:extLst>
                <a:ext uri="{FF2B5EF4-FFF2-40B4-BE49-F238E27FC236}">
                  <a16:creationId xmlns:a16="http://schemas.microsoft.com/office/drawing/2014/main" id="{7FCAE5D0-3E63-D683-77A7-AD8BEE8E3A0A}"/>
                </a:ext>
              </a:extLst>
            </p:cNvPr>
            <p:cNvSpPr/>
            <p:nvPr/>
          </p:nvSpPr>
          <p:spPr>
            <a:xfrm>
              <a:off x="4944793" y="3108262"/>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8</a:t>
              </a:r>
            </a:p>
          </p:txBody>
        </p:sp>
        <p:sp>
          <p:nvSpPr>
            <p:cNvPr id="17" name="Rectangle 16">
              <a:extLst>
                <a:ext uri="{FF2B5EF4-FFF2-40B4-BE49-F238E27FC236}">
                  <a16:creationId xmlns:a16="http://schemas.microsoft.com/office/drawing/2014/main" id="{DDB59434-1147-C622-60E7-C99E56FC4351}"/>
                </a:ext>
              </a:extLst>
            </p:cNvPr>
            <p:cNvSpPr/>
            <p:nvPr/>
          </p:nvSpPr>
          <p:spPr>
            <a:xfrm>
              <a:off x="5499977" y="2685526"/>
              <a:ext cx="291222" cy="3066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rtl="0"/>
              <a:r>
                <a:rPr lang="tr" sz="1600" b="1" i="0" u="none" strike="noStrike">
                  <a:solidFill>
                    <a:srgbClr val="000000"/>
                  </a:solidFill>
                  <a:latin typeface="Calibri"/>
                </a:rPr>
                <a:t>9</a:t>
              </a:r>
            </a:p>
          </p:txBody>
        </p:sp>
        <p:sp>
          <p:nvSpPr>
            <p:cNvPr id="18" name="Oval 17">
              <a:extLst>
                <a:ext uri="{FF2B5EF4-FFF2-40B4-BE49-F238E27FC236}">
                  <a16:creationId xmlns:a16="http://schemas.microsoft.com/office/drawing/2014/main" id="{5B854427-39E8-469A-47E9-DFCF218E1AEE}"/>
                </a:ext>
              </a:extLst>
            </p:cNvPr>
            <p:cNvSpPr/>
            <p:nvPr/>
          </p:nvSpPr>
          <p:spPr>
            <a:xfrm>
              <a:off x="5216300" y="2992131"/>
              <a:ext cx="1321807" cy="1391116"/>
            </a:xfrm>
            <a:prstGeom prst="ellipse">
              <a:avLst/>
            </a:prstGeom>
            <a:solidFill>
              <a:srgbClr val="ADD4B7"/>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Autofit/>
            </a:bodyPr>
            <a:lstStyle/>
            <a:p>
              <a:pPr algn="ctr" rtl="0"/>
              <a:r>
                <a:rPr lang="tr" sz="1400" b="1" i="0" u="none" strike="noStrike">
                  <a:solidFill>
                    <a:srgbClr val="000000"/>
                  </a:solidFill>
                  <a:latin typeface="Calibri"/>
                </a:rPr>
                <a:t>Dirençli Ulaşım İlkeleri</a:t>
              </a:r>
              <a:endParaRPr lang="es-ES" sz="1400" b="1">
                <a:solidFill>
                  <a:schemeClr val="tx1"/>
                </a:solidFill>
              </a:endParaRPr>
            </a:p>
          </p:txBody>
        </p:sp>
      </p:grpSp>
      <p:sp>
        <p:nvSpPr>
          <p:cNvPr id="3" name="Lightning Bolt 2">
            <a:extLst>
              <a:ext uri="{FF2B5EF4-FFF2-40B4-BE49-F238E27FC236}">
                <a16:creationId xmlns:a16="http://schemas.microsoft.com/office/drawing/2014/main" id="{859C4045-36A1-D235-DD96-4A81C603EDDC}"/>
              </a:ext>
            </a:extLst>
          </p:cNvPr>
          <p:cNvSpPr/>
          <p:nvPr/>
        </p:nvSpPr>
        <p:spPr>
          <a:xfrm rot="5562588">
            <a:off x="7221209" y="1606333"/>
            <a:ext cx="697832" cy="1070811"/>
          </a:xfrm>
          <a:prstGeom prst="lightningBolt">
            <a:avLst/>
          </a:prstGeom>
          <a:solidFill>
            <a:srgbClr val="FFC000"/>
          </a:solidFill>
        </p:spPr>
        <p:style>
          <a:lnRef idx="2">
            <a:schemeClr val="accent6">
              <a:shade val="15000"/>
            </a:schemeClr>
          </a:lnRef>
          <a:fillRef idx="1">
            <a:schemeClr val="accent6"/>
          </a:fillRef>
          <a:effectRef idx="0">
            <a:schemeClr val="accent6"/>
          </a:effectRef>
          <a:fontRef idx="minor">
            <a:schemeClr val="lt1"/>
          </a:fontRef>
        </p:style>
        <p:txBody>
          <a:bodyPr rtlCol="0" anchor="ctr">
            <a:noAutofit/>
          </a:bodyPr>
          <a:lstStyle/>
          <a:p>
            <a:pPr algn="ctr"/>
            <a:endParaRPr lang="es-ES"/>
          </a:p>
        </p:txBody>
      </p:sp>
    </p:spTree>
    <p:extLst>
      <p:ext uri="{BB962C8B-B14F-4D97-AF65-F5344CB8AC3E}">
        <p14:creationId xmlns:p14="http://schemas.microsoft.com/office/powerpoint/2010/main" val="64766772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48</a:t>
            </a:r>
            <a:endParaRPr lang="ca-ES"/>
          </a:p>
        </p:txBody>
      </p:sp>
      <p:sp>
        <p:nvSpPr>
          <p:cNvPr id="7" name="Google Shape;192;p8"/>
          <p:cNvSpPr txBox="1"/>
          <p:nvPr/>
        </p:nvSpPr>
        <p:spPr>
          <a:xfrm>
            <a:off x="276362" y="1050542"/>
            <a:ext cx="8385431"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latin typeface="Source Sans Pro" charset="0"/>
                <a:ea typeface="Source Sans Pro" charset="0"/>
                <a:cs typeface="Source Sans Pro" charset="0"/>
                <a:sym typeface="Source Sans Pro" charset="0"/>
              </a:rPr>
              <a:t>Kentsel ulaşım direncini geliştirmeye yönelik ilkeler</a:t>
            </a:r>
          </a:p>
        </p:txBody>
      </p:sp>
      <p:cxnSp>
        <p:nvCxnSpPr>
          <p:cNvPr id="8" name="Google Shape;193;p8"/>
          <p:cNvCxnSpPr/>
          <p:nvPr/>
        </p:nvCxnSpPr>
        <p:spPr>
          <a:xfrm>
            <a:off x="276362" y="1410128"/>
            <a:ext cx="8053554" cy="0"/>
          </a:xfrm>
          <a:prstGeom prst="straightConnector1">
            <a:avLst/>
          </a:prstGeom>
          <a:noFill/>
          <a:ln w="28575" cap="flat" cmpd="sng">
            <a:solidFill>
              <a:schemeClr val="dk1"/>
            </a:solidFill>
            <a:prstDash val="solid"/>
            <a:round/>
            <a:headEnd type="none" w="sm" len="sm"/>
            <a:tailEnd type="none" w="sm" len="sm"/>
          </a:ln>
        </p:spPr>
      </p:cxnSp>
      <p:graphicFrame>
        <p:nvGraphicFramePr>
          <p:cNvPr id="6" name="Table 16">
            <a:extLst>
              <a:ext uri="{FF2B5EF4-FFF2-40B4-BE49-F238E27FC236}">
                <a16:creationId xmlns:a16="http://schemas.microsoft.com/office/drawing/2014/main" id="{07DA8B69-E49D-47C0-BE7F-09A3AACAF271}"/>
              </a:ext>
            </a:extLst>
          </p:cNvPr>
          <p:cNvGraphicFramePr>
            <a:graphicFrameLocks noGrp="1"/>
          </p:cNvGraphicFramePr>
          <p:nvPr>
            <p:extLst>
              <p:ext uri="{D42A27DB-BD31-4B8C-83A1-F6EECF244321}">
                <p14:modId xmlns:p14="http://schemas.microsoft.com/office/powerpoint/2010/main" val="3615834378"/>
              </p:ext>
            </p:extLst>
          </p:nvPr>
        </p:nvGraphicFramePr>
        <p:xfrm>
          <a:off x="276362" y="1629869"/>
          <a:ext cx="8592421" cy="4641552"/>
        </p:xfrm>
        <a:graphic>
          <a:graphicData uri="http://schemas.openxmlformats.org/drawingml/2006/table">
            <a:tbl>
              <a:tblPr firstRow="1" bandRow="1">
                <a:tableStyleId>{93296810-A885-4BE3-A3E7-6D5BEEA58F35}</a:tableStyleId>
              </a:tblPr>
              <a:tblGrid>
                <a:gridCol w="1866112">
                  <a:extLst>
                    <a:ext uri="{9D8B030D-6E8A-4147-A177-3AD203B41FA5}">
                      <a16:colId xmlns:a16="http://schemas.microsoft.com/office/drawing/2014/main" val="2078123217"/>
                    </a:ext>
                  </a:extLst>
                </a:gridCol>
                <a:gridCol w="6726309">
                  <a:extLst>
                    <a:ext uri="{9D8B030D-6E8A-4147-A177-3AD203B41FA5}">
                      <a16:colId xmlns:a16="http://schemas.microsoft.com/office/drawing/2014/main" val="3852685844"/>
                    </a:ext>
                  </a:extLst>
                </a:gridCol>
              </a:tblGrid>
              <a:tr h="532450">
                <a:tc>
                  <a:txBody>
                    <a:bodyPr/>
                    <a:lstStyle/>
                    <a:p>
                      <a:pPr rtl="0"/>
                      <a:r>
                        <a:rPr lang="tr" sz="1800" b="1" i="0" u="none" strike="noStrike" dirty="0">
                          <a:latin typeface="Calibri"/>
                        </a:rPr>
                        <a:t>İlkeler</a:t>
                      </a:r>
                      <a:endParaRPr lang="en-GB" sz="1800" dirty="0"/>
                    </a:p>
                  </a:txBody>
                  <a:tcPr/>
                </a:tc>
                <a:tc>
                  <a:txBody>
                    <a:bodyPr/>
                    <a:lstStyle/>
                    <a:p>
                      <a:pPr rtl="0"/>
                      <a:r>
                        <a:rPr lang="tr" sz="1800" b="1" i="0" u="none" strike="noStrike">
                          <a:latin typeface="Calibri"/>
                        </a:rPr>
                        <a:t>Kentsel ulaşım bağlamında dirençlilik ilkesi</a:t>
                      </a:r>
                      <a:endParaRPr lang="en-GB" sz="1800"/>
                    </a:p>
                  </a:txBody>
                  <a:tcPr/>
                </a:tc>
                <a:extLst>
                  <a:ext uri="{0D108BD9-81ED-4DB2-BD59-A6C34878D82A}">
                    <a16:rowId xmlns:a16="http://schemas.microsoft.com/office/drawing/2014/main" val="472542364"/>
                  </a:ext>
                </a:extLst>
              </a:tr>
              <a:tr h="831498">
                <a:tc>
                  <a:txBody>
                    <a:bodyPr/>
                    <a:lstStyle/>
                    <a:p>
                      <a:pPr rtl="0"/>
                      <a:r>
                        <a:rPr lang="tr" sz="1800" b="1" i="0" u="none" strike="noStrike" kern="1200" baseline="0">
                          <a:solidFill>
                            <a:srgbClr val="000000"/>
                          </a:solidFill>
                          <a:latin typeface="Calibri"/>
                          <a:ea typeface="+mn-ea"/>
                          <a:cs typeface="+mn-cs"/>
                        </a:rPr>
                        <a:t>Yansıtıcılık</a:t>
                      </a:r>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tr" sz="1800" b="0" i="0" u="none" strike="noStrike">
                          <a:latin typeface="Calibri"/>
                        </a:rPr>
                        <a:t>Planlamacılar ve karar vericiler, hareketlilik sistemlerini etkileyen </a:t>
                      </a:r>
                      <a:r>
                        <a:rPr lang="tr" sz="1800" b="1" i="0" u="none" strike="noStrike">
                          <a:highlight>
                            <a:srgbClr val="000000">
                              <a:alpha val="0"/>
                            </a:srgbClr>
                          </a:highlight>
                          <a:latin typeface="Calibri"/>
                        </a:rPr>
                        <a:t>yapısal ve her geçen gün artan belirsizlik ve değişiklikler üzerinde düşünmelidir.</a:t>
                      </a:r>
                      <a:r>
                        <a:rPr lang="tr" sz="1800" b="0" i="0" u="none" strike="noStrike">
                          <a:latin typeface="Calibri"/>
                        </a:rPr>
                        <a:t> </a:t>
                      </a:r>
                      <a:endParaRPr lang="en-US" sz="1800">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2901291313"/>
                  </a:ext>
                </a:extLst>
              </a:tr>
              <a:tr h="1181602">
                <a:tc>
                  <a:txBody>
                    <a:bodyPr/>
                    <a:lstStyle/>
                    <a:p>
                      <a:pPr rtl="0"/>
                      <a:r>
                        <a:rPr lang="tr" sz="1800" b="1" i="0" u="none" strike="noStrike" kern="1200" baseline="0">
                          <a:solidFill>
                            <a:srgbClr val="000000"/>
                          </a:solidFill>
                          <a:latin typeface="Calibri"/>
                          <a:ea typeface="+mn-ea"/>
                          <a:cs typeface="+mn-cs"/>
                        </a:rPr>
                        <a:t>Dayanıklılık</a:t>
                      </a:r>
                    </a:p>
                  </a:txBody>
                  <a:tcPr/>
                </a:tc>
                <a:tc>
                  <a:txBody>
                    <a:bodyPr/>
                    <a:lstStyle/>
                    <a:p>
                      <a:pPr rtl="0"/>
                      <a:r>
                        <a:rPr lang="tr" sz="1800" b="0" i="0" u="none" strike="noStrike">
                          <a:latin typeface="Calibri"/>
                        </a:rPr>
                        <a:t>Dayanıklı hareketlilik sistemleri; önemli bir hasar veya işlev kaybı (</a:t>
                      </a:r>
                      <a:r>
                        <a:rPr lang="tr" sz="1800" b="1" i="0" u="none" strike="noStrike">
                          <a:highlight>
                            <a:srgbClr val="000000">
                              <a:alpha val="0"/>
                            </a:srgbClr>
                          </a:highlight>
                          <a:latin typeface="Calibri"/>
                        </a:rPr>
                        <a:t>etkinin emilmesi</a:t>
                      </a:r>
                      <a:r>
                        <a:rPr lang="tr" sz="1800" b="0" i="0" u="none" strike="noStrike">
                          <a:latin typeface="Calibri"/>
                        </a:rPr>
                        <a:t>) yaşamadan aksamaların ve tehlike olaylarının etkilerine dayanacak şekilde iyi tasarlanmış ve üretilmiştir.</a:t>
                      </a:r>
                      <a:endParaRPr lang="en-GB" sz="1800"/>
                    </a:p>
                  </a:txBody>
                  <a:tcPr/>
                </a:tc>
                <a:extLst>
                  <a:ext uri="{0D108BD9-81ED-4DB2-BD59-A6C34878D82A}">
                    <a16:rowId xmlns:a16="http://schemas.microsoft.com/office/drawing/2014/main" val="3652228044"/>
                  </a:ext>
                </a:extLst>
              </a:tr>
              <a:tr h="831498">
                <a:tc>
                  <a:txBody>
                    <a:bodyPr/>
                    <a:lstStyle/>
                    <a:p>
                      <a:pPr rtl="0"/>
                      <a:r>
                        <a:rPr lang="tr" sz="1800" b="1" i="0" u="none" strike="noStrike" kern="1200" baseline="0">
                          <a:solidFill>
                            <a:srgbClr val="000000"/>
                          </a:solidFill>
                          <a:latin typeface="Calibri"/>
                          <a:ea typeface="+mn-ea"/>
                          <a:cs typeface="+mn-cs"/>
                        </a:rPr>
                        <a:t>Yedeklilik</a:t>
                      </a:r>
                      <a:endParaRPr lang="en-GB" sz="1800" b="1" u="none" strike="noStrike" kern="1200" baseline="0">
                        <a:solidFill>
                          <a:schemeClr val="dk1"/>
                        </a:solidFill>
                        <a:latin typeface="+mn-lt"/>
                        <a:ea typeface="+mn-ea"/>
                        <a:cs typeface="+mn-cs"/>
                      </a:endParaRPr>
                    </a:p>
                  </a:txBody>
                  <a:tcPr/>
                </a:tc>
                <a:tc>
                  <a:txBody>
                    <a:bodyPr/>
                    <a:lstStyle/>
                    <a:p>
                      <a:pPr algn="just" rtl="0"/>
                      <a:r>
                        <a:rPr lang="tr" sz="1800" b="0" i="0" u="none" strike="noStrike">
                          <a:latin typeface="Calibri"/>
                        </a:rPr>
                        <a:t>Belirli bir ihtiyaca ulaşmak veya belirli bir işlevi yerine getirmek için</a:t>
                      </a:r>
                    </a:p>
                    <a:p>
                      <a:pPr algn="just" rtl="0"/>
                      <a:r>
                        <a:rPr lang="tr" sz="1800" b="0" i="0" u="none" strike="noStrike">
                          <a:latin typeface="Calibri"/>
                        </a:rPr>
                        <a:t>birden fazla yolun varlığı fazlalığını gösterir. </a:t>
                      </a:r>
                      <a:r>
                        <a:rPr lang="tr" sz="1800" b="1" i="0" u="none" strike="noStrike">
                          <a:highlight>
                            <a:srgbClr val="000000">
                              <a:alpha val="0"/>
                            </a:srgbClr>
                          </a:highlight>
                          <a:latin typeface="Calibri"/>
                        </a:rPr>
                        <a:t>Alternatif hareketlilik</a:t>
                      </a:r>
                      <a:r>
                        <a:rPr lang="tr" sz="1800" b="0" i="0" u="none" strike="noStrike">
                          <a:latin typeface="Calibri"/>
                        </a:rPr>
                        <a:t>.</a:t>
                      </a:r>
                      <a:endParaRPr lang="en-GB" sz="1800"/>
                    </a:p>
                  </a:txBody>
                  <a:tcPr/>
                </a:tc>
                <a:extLst>
                  <a:ext uri="{0D108BD9-81ED-4DB2-BD59-A6C34878D82A}">
                    <a16:rowId xmlns:a16="http://schemas.microsoft.com/office/drawing/2014/main" val="1347069502"/>
                  </a:ext>
                </a:extLst>
              </a:tr>
              <a:tr h="1181602">
                <a:tc>
                  <a:txBody>
                    <a:bodyPr/>
                    <a:lstStyle/>
                    <a:p>
                      <a:pPr rtl="0"/>
                      <a:r>
                        <a:rPr lang="tr" sz="1800" b="1" i="0" u="none" strike="noStrike" kern="1200" baseline="0">
                          <a:solidFill>
                            <a:srgbClr val="000000"/>
                          </a:solidFill>
                          <a:latin typeface="Calibri"/>
                          <a:ea typeface="+mn-ea"/>
                          <a:cs typeface="+mn-cs"/>
                        </a:rPr>
                        <a:t>Esneklik</a:t>
                      </a:r>
                    </a:p>
                  </a:txBody>
                  <a:tcPr/>
                </a:tc>
                <a:tc>
                  <a:txBody>
                    <a:bodyPr/>
                    <a:lstStyle/>
                    <a:p>
                      <a:pPr rtl="0"/>
                      <a:r>
                        <a:rPr lang="tr" sz="1800" b="0" i="0" u="none" strike="noStrike" baseline="0" dirty="0">
                          <a:latin typeface="Calibri"/>
                        </a:rPr>
                        <a:t>Esnek hareketlilik sistemleri, ulaşım altyapısı ve ekosistem yönetimine yönelik merkezi olmayan ve modüler yaklaşımlarla değişen koşullara yanıt olarak değişebilir, gelişebilir ve uyum sağlayabilir.</a:t>
                      </a:r>
                      <a:endParaRPr lang="en-GB" sz="1800" dirty="0"/>
                    </a:p>
                  </a:txBody>
                  <a:tcPr/>
                </a:tc>
                <a:extLst>
                  <a:ext uri="{0D108BD9-81ED-4DB2-BD59-A6C34878D82A}">
                    <a16:rowId xmlns:a16="http://schemas.microsoft.com/office/drawing/2014/main" val="3223211076"/>
                  </a:ext>
                </a:extLst>
              </a:tr>
            </a:tbl>
          </a:graphicData>
        </a:graphic>
      </p:graphicFrame>
    </p:spTree>
    <p:extLst>
      <p:ext uri="{BB962C8B-B14F-4D97-AF65-F5344CB8AC3E}">
        <p14:creationId xmlns:p14="http://schemas.microsoft.com/office/powerpoint/2010/main" val="352273832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49</a:t>
            </a:r>
            <a:endParaRPr lang="ca-ES"/>
          </a:p>
        </p:txBody>
      </p:sp>
      <p:sp>
        <p:nvSpPr>
          <p:cNvPr id="7" name="Google Shape;192;p8"/>
          <p:cNvSpPr txBox="1"/>
          <p:nvPr/>
        </p:nvSpPr>
        <p:spPr>
          <a:xfrm>
            <a:off x="304643" y="1011448"/>
            <a:ext cx="8385431"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Kentsel ulaşım direncini geliştirmeye yönelik ilkeler</a:t>
            </a:r>
          </a:p>
        </p:txBody>
      </p:sp>
      <p:cxnSp>
        <p:nvCxnSpPr>
          <p:cNvPr id="8" name="Google Shape;193;p8"/>
          <p:cNvCxnSpPr/>
          <p:nvPr/>
        </p:nvCxnSpPr>
        <p:spPr>
          <a:xfrm>
            <a:off x="304643" y="1388489"/>
            <a:ext cx="8053554" cy="0"/>
          </a:xfrm>
          <a:prstGeom prst="straightConnector1">
            <a:avLst/>
          </a:prstGeom>
          <a:noFill/>
          <a:ln w="28575" cap="flat" cmpd="sng">
            <a:solidFill>
              <a:schemeClr val="dk1"/>
            </a:solidFill>
            <a:prstDash val="solid"/>
            <a:round/>
            <a:headEnd type="none" w="sm" len="sm"/>
            <a:tailEnd type="none" w="sm" len="sm"/>
          </a:ln>
        </p:spPr>
      </p:cxnSp>
      <p:graphicFrame>
        <p:nvGraphicFramePr>
          <p:cNvPr id="6" name="Table 16">
            <a:extLst>
              <a:ext uri="{FF2B5EF4-FFF2-40B4-BE49-F238E27FC236}">
                <a16:creationId xmlns:a16="http://schemas.microsoft.com/office/drawing/2014/main" id="{07DA8B69-E49D-47C0-BE7F-09A3AACAF271}"/>
              </a:ext>
            </a:extLst>
          </p:cNvPr>
          <p:cNvGraphicFramePr>
            <a:graphicFrameLocks noGrp="1"/>
          </p:cNvGraphicFramePr>
          <p:nvPr>
            <p:extLst>
              <p:ext uri="{D42A27DB-BD31-4B8C-83A1-F6EECF244321}">
                <p14:modId xmlns:p14="http://schemas.microsoft.com/office/powerpoint/2010/main" val="4158391390"/>
              </p:ext>
            </p:extLst>
          </p:nvPr>
        </p:nvGraphicFramePr>
        <p:xfrm>
          <a:off x="422889" y="1516629"/>
          <a:ext cx="8592421" cy="4640481"/>
        </p:xfrm>
        <a:graphic>
          <a:graphicData uri="http://schemas.openxmlformats.org/drawingml/2006/table">
            <a:tbl>
              <a:tblPr firstRow="1" bandRow="1">
                <a:tableStyleId>{93296810-A885-4BE3-A3E7-6D5BEEA58F35}</a:tableStyleId>
              </a:tblPr>
              <a:tblGrid>
                <a:gridCol w="1866112">
                  <a:extLst>
                    <a:ext uri="{9D8B030D-6E8A-4147-A177-3AD203B41FA5}">
                      <a16:colId xmlns:a16="http://schemas.microsoft.com/office/drawing/2014/main" val="2078123217"/>
                    </a:ext>
                  </a:extLst>
                </a:gridCol>
                <a:gridCol w="6726309">
                  <a:extLst>
                    <a:ext uri="{9D8B030D-6E8A-4147-A177-3AD203B41FA5}">
                      <a16:colId xmlns:a16="http://schemas.microsoft.com/office/drawing/2014/main" val="3852685844"/>
                    </a:ext>
                  </a:extLst>
                </a:gridCol>
              </a:tblGrid>
              <a:tr h="532558">
                <a:tc>
                  <a:txBody>
                    <a:bodyPr/>
                    <a:lstStyle/>
                    <a:p>
                      <a:pPr rtl="0"/>
                      <a:r>
                        <a:rPr lang="tr" sz="2000" b="1" i="0" u="none" strike="noStrike">
                          <a:latin typeface="Calibri"/>
                        </a:rPr>
                        <a:t>İlkeler</a:t>
                      </a:r>
                      <a:endParaRPr lang="en-GB" sz="2000"/>
                    </a:p>
                  </a:txBody>
                  <a:tcPr/>
                </a:tc>
                <a:tc>
                  <a:txBody>
                    <a:bodyPr/>
                    <a:lstStyle/>
                    <a:p>
                      <a:pPr rtl="0"/>
                      <a:r>
                        <a:rPr lang="tr" sz="2000" b="1" i="0" u="none" strike="noStrike" dirty="0">
                          <a:latin typeface="Calibri"/>
                        </a:rPr>
                        <a:t>Kentsel ulaşım bağlamında dirençlilik ilkesi</a:t>
                      </a:r>
                      <a:endParaRPr lang="en-GB" sz="2000" dirty="0"/>
                    </a:p>
                  </a:txBody>
                  <a:tcPr/>
                </a:tc>
                <a:extLst>
                  <a:ext uri="{0D108BD9-81ED-4DB2-BD59-A6C34878D82A}">
                    <a16:rowId xmlns:a16="http://schemas.microsoft.com/office/drawing/2014/main" val="472542364"/>
                  </a:ext>
                </a:extLst>
              </a:tr>
              <a:tr h="1181843">
                <a:tc>
                  <a:txBody>
                    <a:bodyPr/>
                    <a:lstStyle/>
                    <a:p>
                      <a:pPr rtl="0"/>
                      <a:r>
                        <a:rPr lang="tr" sz="1800" b="1" i="0" u="none" strike="noStrike" baseline="0">
                          <a:latin typeface="Calibri"/>
                        </a:rPr>
                        <a:t>Beceriklilik</a:t>
                      </a:r>
                      <a:endParaRPr lang="en-GB" sz="1800"/>
                    </a:p>
                  </a:txBody>
                  <a:tcPr/>
                </a:tc>
                <a:tc>
                  <a:txBody>
                    <a:bodyPr/>
                    <a:lstStyle/>
                    <a:p>
                      <a:pPr rtl="0"/>
                      <a:r>
                        <a:rPr lang="tr" sz="2000" b="0" i="0" u="none" strike="noStrike" baseline="0">
                          <a:latin typeface="Calibri"/>
                        </a:rPr>
                        <a:t>Beceriklilik, hareketlilik uygulayıcılarının amaçlarına ulaşmak için </a:t>
                      </a:r>
                      <a:r>
                        <a:rPr lang="tr" sz="2000" b="1" i="0" u="none" strike="noStrike" baseline="0">
                          <a:highlight>
                            <a:srgbClr val="000000">
                              <a:alpha val="0"/>
                            </a:srgbClr>
                          </a:highlight>
                          <a:latin typeface="Calibri"/>
                        </a:rPr>
                        <a:t>hızla farklı yollar bulabilmeleri</a:t>
                      </a:r>
                      <a:r>
                        <a:rPr lang="tr" sz="2000" b="0" i="0" u="none" strike="noStrike" baseline="0">
                          <a:latin typeface="Calibri"/>
                        </a:rPr>
                        <a:t> veya stres altında ya da beklenmedik durumlarda ihtiyaçlarını karşılayabilmeleri anlamına gelir.</a:t>
                      </a:r>
                      <a:endParaRPr lang="en-GB" sz="2000"/>
                    </a:p>
                  </a:txBody>
                  <a:tcPr/>
                </a:tc>
                <a:extLst>
                  <a:ext uri="{0D108BD9-81ED-4DB2-BD59-A6C34878D82A}">
                    <a16:rowId xmlns:a16="http://schemas.microsoft.com/office/drawing/2014/main" val="1592286040"/>
                  </a:ext>
                </a:extLst>
              </a:tr>
              <a:tr h="1181843">
                <a:tc>
                  <a:txBody>
                    <a:bodyPr/>
                    <a:lstStyle/>
                    <a:p>
                      <a:pPr rtl="0"/>
                      <a:r>
                        <a:rPr lang="tr" sz="2000" b="1" i="0" u="none" strike="noStrike" baseline="0">
                          <a:latin typeface="Calibri"/>
                        </a:rPr>
                        <a:t>Kapsayıcılık</a:t>
                      </a:r>
                      <a:endParaRPr lang="en-GB" sz="2000"/>
                    </a:p>
                  </a:txBody>
                  <a:tcPr/>
                </a:tc>
                <a:tc>
                  <a:txBody>
                    <a:bodyPr/>
                    <a:lstStyle/>
                    <a:p>
                      <a:pPr rtl="0"/>
                      <a:r>
                        <a:rPr lang="tr" sz="2000" b="0" i="0" u="none" strike="noStrike" baseline="0">
                          <a:latin typeface="Calibri"/>
                        </a:rPr>
                        <a:t>Bir sektörün, bölgenin veya topluluğun karşılaştığı tehdit veya sorunların ele alınmasını sağlar ve ortak sahiplenme duygusuna ve tedbirlere bağlı kalınmasına katkıda bulunur. </a:t>
                      </a:r>
                      <a:endParaRPr lang="en-GB" sz="2000"/>
                    </a:p>
                  </a:txBody>
                  <a:tcPr/>
                </a:tc>
                <a:extLst>
                  <a:ext uri="{0D108BD9-81ED-4DB2-BD59-A6C34878D82A}">
                    <a16:rowId xmlns:a16="http://schemas.microsoft.com/office/drawing/2014/main" val="3858261549"/>
                  </a:ext>
                </a:extLst>
              </a:tr>
              <a:tr h="1547999">
                <a:tc>
                  <a:txBody>
                    <a:bodyPr/>
                    <a:lstStyle/>
                    <a:p>
                      <a:pPr rtl="0"/>
                      <a:r>
                        <a:rPr lang="tr" sz="2000" b="1" i="0" u="none" strike="noStrike" baseline="0">
                          <a:latin typeface="Calibri"/>
                        </a:rPr>
                        <a:t>Bütünleşik</a:t>
                      </a:r>
                      <a:endParaRPr lang="en-GB" sz="2000"/>
                    </a:p>
                  </a:txBody>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tr" sz="2000" b="1" i="0" u="none" strike="noStrike" baseline="0" dirty="0">
                          <a:highlight>
                            <a:srgbClr val="000000">
                              <a:alpha val="0"/>
                            </a:srgbClr>
                          </a:highlight>
                          <a:latin typeface="Calibri"/>
                        </a:rPr>
                        <a:t>Karar vermede tutarlılık ve ortak bir sonuca yönelik karşılıklı destekleyici yatırımlar için kentsel hareketlilik sistemlerini diğer şehir sistemleriyle bütünleştirilmesi</a:t>
                      </a:r>
                      <a:r>
                        <a:rPr lang="tr" sz="2000" b="0" i="0" u="none" strike="noStrike" baseline="0" dirty="0">
                          <a:latin typeface="Calibri"/>
                        </a:rPr>
                        <a:t>, genel ulaşım ağının her bir parçasının birbirine bağlanması, şehir sistemleri içinde ve arasında dirençliliğin sistematik olarak dâhil edilmesi. </a:t>
                      </a:r>
                      <a:endParaRPr lang="en-GB" sz="2000" dirty="0">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237347062"/>
                  </a:ext>
                </a:extLst>
              </a:tr>
            </a:tbl>
          </a:graphicData>
        </a:graphic>
      </p:graphicFrame>
    </p:spTree>
    <p:extLst>
      <p:ext uri="{BB962C8B-B14F-4D97-AF65-F5344CB8AC3E}">
        <p14:creationId xmlns:p14="http://schemas.microsoft.com/office/powerpoint/2010/main" val="11710211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731520" y="1756371"/>
            <a:ext cx="7636103" cy="3953131"/>
          </a:xfrm>
          <a:prstGeom prst="rect">
            <a:avLst/>
          </a:prstGeom>
          <a:noFill/>
          <a:ln>
            <a:noFill/>
          </a:ln>
        </p:spPr>
        <p:txBody>
          <a:bodyPr spcFirstLastPara="1" vert="horz" wrap="square" lIns="67500" tIns="34275" rIns="67500" bIns="34275" rtlCol="0" anchor="t" anchorCtr="0">
            <a:noAutofit/>
          </a:bodyPr>
          <a:lstStyle/>
          <a:p>
            <a:pPr marL="0" indent="0" algn="ctr" rtl="0">
              <a:lnSpc>
                <a:spcPct val="150000"/>
              </a:lnSpc>
              <a:spcBef>
                <a:spcPct val="0"/>
              </a:spcBef>
            </a:pPr>
            <a:r>
              <a:rPr lang="tr" sz="1600" b="0" i="0" u="none" strike="noStrike">
                <a:solidFill>
                  <a:srgbClr val="000000"/>
                </a:solidFill>
                <a:latin typeface="Source Sans Pro" charset="0"/>
              </a:rPr>
              <a:t>Dirençli bir sistem; bir kesinti veya büyük bir aksilikten hemen sonra ve süregelen gerilimlerin varlığında gerektiği gibi performans göstermeye devam edebilmesi için işleyişini </a:t>
            </a:r>
            <a:r>
              <a:rPr lang="tr" sz="1600" b="1" i="0" u="none" strike="noStrike">
                <a:solidFill>
                  <a:srgbClr val="000000"/>
                </a:solidFill>
                <a:highlight>
                  <a:srgbClr val="000000">
                    <a:alpha val="0"/>
                  </a:srgbClr>
                </a:highlight>
                <a:latin typeface="Source Sans Pro" charset="0"/>
              </a:rPr>
              <a:t>değişiklikler ve bozulmalar öncesinde, sırasında veya sonrasında bu senaryolara uygun hâle getirebilir.</a:t>
            </a:r>
          </a:p>
          <a:p>
            <a:pPr marL="285750" indent="-285750" algn="just" rtl="0">
              <a:lnSpc>
                <a:spcPct val="150000"/>
              </a:lnSpc>
              <a:spcBef>
                <a:spcPct val="0"/>
              </a:spcBef>
              <a:buFont typeface="Arial" pitchFamily="34" charset="0"/>
              <a:buChar char="•"/>
            </a:pPr>
            <a:r>
              <a:rPr lang="tr" sz="1600" b="0" i="0" u="none" strike="noStrike">
                <a:solidFill>
                  <a:srgbClr val="000000"/>
                </a:solidFill>
                <a:latin typeface="Source Sans Pro" charset="0"/>
              </a:rPr>
              <a:t>Bir sistem, olumsuzluklar karşısında görevini yerine getirmeye devam ediyorsa (yani, aksamalara neden olabilecek aşırı gerilimlere rağmen gerekli kapasiteleri sunmaya devam ediyorsa) dirençlidir. </a:t>
            </a:r>
            <a:endParaRPr sz="16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dirty="0">
                <a:latin typeface="Calibri"/>
              </a:rPr>
              <a:t>5</a:t>
            </a:r>
            <a:endParaRPr lang="ca-ES" dirty="0"/>
          </a:p>
        </p:txBody>
      </p:sp>
      <p:cxnSp>
        <p:nvCxnSpPr>
          <p:cNvPr id="8" name="Google Shape;193;p8"/>
          <p:cNvCxnSpPr/>
          <p:nvPr/>
        </p:nvCxnSpPr>
        <p:spPr>
          <a:xfrm>
            <a:off x="431764" y="1391246"/>
            <a:ext cx="8053554" cy="0"/>
          </a:xfrm>
          <a:prstGeom prst="straightConnector1">
            <a:avLst/>
          </a:prstGeom>
          <a:noFill/>
          <a:ln w="28575" cap="flat" cmpd="sng">
            <a:solidFill>
              <a:schemeClr val="dk1"/>
            </a:solidFill>
            <a:prstDash val="solid"/>
            <a:round/>
            <a:headEnd type="none" w="sm" len="sm"/>
            <a:tailEnd type="none" w="sm" len="sm"/>
          </a:ln>
        </p:spPr>
      </p:cxnSp>
      <p:pic>
        <p:nvPicPr>
          <p:cNvPr id="1026" name="Picture 2">
            <a:extLst>
              <a:ext uri="{FF2B5EF4-FFF2-40B4-BE49-F238E27FC236}">
                <a16:creationId xmlns:a16="http://schemas.microsoft.com/office/drawing/2014/main" id="{62AFAC78-141A-43DD-BF49-3A55EBD6BB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39652" y="4256480"/>
            <a:ext cx="4308858" cy="1917442"/>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92;p8">
            <a:extLst>
              <a:ext uri="{FF2B5EF4-FFF2-40B4-BE49-F238E27FC236}">
                <a16:creationId xmlns:a16="http://schemas.microsoft.com/office/drawing/2014/main" id="{2FBEFFDB-BFBD-4CBA-941B-5A23470BE178}"/>
              </a:ext>
            </a:extLst>
          </p:cNvPr>
          <p:cNvSpPr txBox="1"/>
          <p:nvPr/>
        </p:nvSpPr>
        <p:spPr>
          <a:xfrm>
            <a:off x="431764" y="950136"/>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Dirençlilik Kavramı</a:t>
            </a:r>
          </a:p>
        </p:txBody>
      </p:sp>
    </p:spTree>
    <p:extLst>
      <p:ext uri="{BB962C8B-B14F-4D97-AF65-F5344CB8AC3E}">
        <p14:creationId xmlns:p14="http://schemas.microsoft.com/office/powerpoint/2010/main" val="138416322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384555" y="1695813"/>
            <a:ext cx="7910110" cy="3739301"/>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0" i="0" u="none" strike="noStrike" dirty="0">
                <a:solidFill>
                  <a:srgbClr val="000000"/>
                </a:solidFill>
                <a:latin typeface="Source Sans Pro" charset="0"/>
              </a:rPr>
              <a:t>Dirençlilik; </a:t>
            </a:r>
            <a:r>
              <a:rPr lang="tr" sz="1600" b="1" i="0" u="none" strike="noStrike" dirty="0">
                <a:solidFill>
                  <a:srgbClr val="F79646"/>
                </a:solidFill>
                <a:highlight>
                  <a:srgbClr val="000000">
                    <a:alpha val="0"/>
                  </a:srgbClr>
                </a:highlight>
                <a:latin typeface="Source Sans Pro" charset="0"/>
              </a:rPr>
              <a:t>ağ yapısı</a:t>
            </a:r>
            <a:r>
              <a:rPr lang="tr" sz="1600" b="0" i="0" u="none" strike="noStrike" dirty="0">
                <a:solidFill>
                  <a:srgbClr val="000000"/>
                </a:solidFill>
                <a:latin typeface="Source Sans Pro" charset="0"/>
              </a:rPr>
              <a:t>, özellikle esnekliği ve bazı parçaları arızalandığında bağlantıyı sürdürme kapasitesi ile yedeklilikten büyük ölçüde etkilenir:</a:t>
            </a:r>
          </a:p>
          <a:p>
            <a:pPr marL="0" indent="0" algn="just">
              <a:lnSpc>
                <a:spcPct val="150000"/>
              </a:lnSpc>
              <a:spcBef>
                <a:spcPct val="0"/>
              </a:spcBef>
            </a:pPr>
            <a:endParaRPr lang="en-US" sz="1600" dirty="0">
              <a:solidFill>
                <a:schemeClr val="dk1"/>
              </a:solidFill>
            </a:endParaRPr>
          </a:p>
          <a:p>
            <a:pPr marL="0" indent="0" algn="just" rtl="0">
              <a:lnSpc>
                <a:spcPct val="150000"/>
              </a:lnSpc>
              <a:spcBef>
                <a:spcPct val="0"/>
              </a:spcBef>
            </a:pPr>
            <a:r>
              <a:rPr lang="tr" sz="1600" b="1" i="0" u="none" strike="noStrike" dirty="0">
                <a:solidFill>
                  <a:srgbClr val="F79646"/>
                </a:solidFill>
                <a:highlight>
                  <a:srgbClr val="000000">
                    <a:alpha val="0"/>
                  </a:srgbClr>
                </a:highlight>
                <a:latin typeface="Source Sans Pro" charset="0"/>
              </a:rPr>
              <a:t>Esneklik</a:t>
            </a:r>
            <a:r>
              <a:rPr lang="tr" sz="1600" b="0" i="0" u="none" strike="noStrike" dirty="0">
                <a:solidFill>
                  <a:srgbClr val="000000"/>
                </a:solidFill>
                <a:latin typeface="Source Sans Pro" charset="0"/>
              </a:rPr>
              <a:t>. Yeni güzergâhlar, yeni terminaller veya yeni tedarikçiler gibi alternatifler bulma kapasitesiyle ilgilidir.</a:t>
            </a:r>
          </a:p>
          <a:p>
            <a:pPr marL="0" indent="0" algn="just" rtl="0">
              <a:lnSpc>
                <a:spcPct val="150000"/>
              </a:lnSpc>
              <a:spcBef>
                <a:spcPct val="0"/>
              </a:spcBef>
            </a:pPr>
            <a:r>
              <a:rPr lang="tr" sz="1600" b="1" i="0" u="none" strike="noStrike" dirty="0">
                <a:solidFill>
                  <a:srgbClr val="F79646"/>
                </a:solidFill>
                <a:highlight>
                  <a:srgbClr val="000000">
                    <a:alpha val="0"/>
                  </a:srgbClr>
                </a:highlight>
                <a:latin typeface="Source Sans Pro" charset="0"/>
              </a:rPr>
              <a:t>Yedeklilik</a:t>
            </a:r>
            <a:r>
              <a:rPr lang="tr" sz="1600" b="0" i="0" u="none" strike="noStrike" dirty="0">
                <a:solidFill>
                  <a:srgbClr val="000000"/>
                </a:solidFill>
                <a:latin typeface="Source Sans Pro" charset="0"/>
              </a:rPr>
              <a:t>. Tedarik zincirleri içinde konumları veya ek envanteri birbirine bağlamak için yollar da dâhil olmak üzere belirli bir düzeyde varlıkların çoğaltılmasını gerektirir.</a:t>
            </a:r>
          </a:p>
          <a:p>
            <a:pPr marL="0" indent="0" algn="just">
              <a:lnSpc>
                <a:spcPct val="150000"/>
              </a:lnSpc>
              <a:spcBef>
                <a:spcPct val="0"/>
              </a:spcBef>
            </a:pPr>
            <a:endParaRPr lang="en-US" sz="1600" dirty="0">
              <a:solidFill>
                <a:schemeClr val="dk1"/>
              </a:solidFill>
            </a:endParaRPr>
          </a:p>
          <a:p>
            <a:pPr marL="0" indent="0" algn="just" rtl="0">
              <a:lnSpc>
                <a:spcPct val="150000"/>
              </a:lnSpc>
              <a:spcBef>
                <a:spcPct val="0"/>
              </a:spcBef>
            </a:pPr>
            <a:r>
              <a:rPr lang="tr" sz="1600" b="1" i="0" u="none" strike="noStrike" dirty="0">
                <a:solidFill>
                  <a:srgbClr val="F79646"/>
                </a:solidFill>
                <a:highlight>
                  <a:srgbClr val="000000">
                    <a:alpha val="0"/>
                  </a:srgbClr>
                </a:highlight>
                <a:latin typeface="Source Sans Pro" charset="0"/>
              </a:rPr>
              <a:t>ağ yapısı</a:t>
            </a:r>
            <a:r>
              <a:rPr lang="tr" sz="1600" b="1" i="0" u="none" strike="noStrike" dirty="0">
                <a:solidFill>
                  <a:srgbClr val="000000"/>
                </a:solidFill>
                <a:latin typeface="Source Sans Pro" charset="0"/>
              </a:rPr>
              <a:t> bir sonraki slaytta açıklanmıştır</a:t>
            </a:r>
            <a:endParaRPr lang="en-US" sz="1600" dirty="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50</a:t>
            </a:r>
            <a:endParaRPr lang="ca-ES"/>
          </a:p>
        </p:txBody>
      </p:sp>
      <p:sp>
        <p:nvSpPr>
          <p:cNvPr id="3" name="Google Shape;192;p8">
            <a:extLst>
              <a:ext uri="{FF2B5EF4-FFF2-40B4-BE49-F238E27FC236}">
                <a16:creationId xmlns:a16="http://schemas.microsoft.com/office/drawing/2014/main" id="{DB74F18A-7693-B7A3-CB08-763A52EC8B99}"/>
              </a:ext>
            </a:extLst>
          </p:cNvPr>
          <p:cNvSpPr txBox="1"/>
          <p:nvPr/>
        </p:nvSpPr>
        <p:spPr>
          <a:xfrm>
            <a:off x="384555" y="981776"/>
            <a:ext cx="8630755"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Örnek: Ulaşım Ağı Verimliliği ve Dirençliliği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4" name="Google Shape;193;p8">
            <a:extLst>
              <a:ext uri="{FF2B5EF4-FFF2-40B4-BE49-F238E27FC236}">
                <a16:creationId xmlns:a16="http://schemas.microsoft.com/office/drawing/2014/main" id="{51BA502C-9D4D-D4FC-FE46-ADA504B13529}"/>
              </a:ext>
            </a:extLst>
          </p:cNvPr>
          <p:cNvCxnSpPr/>
          <p:nvPr/>
        </p:nvCxnSpPr>
        <p:spPr>
          <a:xfrm>
            <a:off x="384555" y="1422886"/>
            <a:ext cx="8053554" cy="0"/>
          </a:xfrm>
          <a:prstGeom prst="straightConnector1">
            <a:avLst/>
          </a:prstGeom>
          <a:noFill/>
          <a:ln w="28575"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32021401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70101" y="4135570"/>
            <a:ext cx="3932585" cy="1522434"/>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a:solidFill>
                  <a:srgbClr val="000000"/>
                </a:solidFill>
                <a:highlight>
                  <a:srgbClr val="000000">
                    <a:alpha val="0"/>
                  </a:srgbClr>
                </a:highlight>
                <a:latin typeface="Source Sans Pro" charset="0"/>
              </a:rPr>
              <a:t>Verimli bir ağda</a:t>
            </a:r>
            <a:r>
              <a:rPr lang="tr" sz="1600" b="0" i="0" u="none" strike="noStrike">
                <a:solidFill>
                  <a:srgbClr val="000000"/>
                </a:solidFill>
                <a:latin typeface="Source Sans Pro" charset="0"/>
              </a:rPr>
              <a:t> </a:t>
            </a:r>
            <a:r>
              <a:rPr lang="tr" sz="1600" b="1" i="0" u="none" strike="noStrike">
                <a:solidFill>
                  <a:srgbClr val="000000"/>
                </a:solidFill>
                <a:highlight>
                  <a:srgbClr val="000000">
                    <a:alpha val="0"/>
                  </a:srgbClr>
                </a:highlight>
                <a:latin typeface="Source Sans Pro" charset="0"/>
              </a:rPr>
              <a:t>öncelik, kapasitenin geliştirilmesidir</a:t>
            </a:r>
            <a:r>
              <a:rPr lang="tr" sz="1600" b="0" i="0" u="none" strike="noStrike">
                <a:solidFill>
                  <a:srgbClr val="000000"/>
                </a:solidFill>
                <a:latin typeface="Source Sans Pro" charset="0"/>
              </a:rPr>
              <a:t>. Bu da genellikle yatırımların odak noktası olacak ana koridorların belirlenmesine yol açar. </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51</a:t>
            </a:r>
            <a:endParaRPr lang="ca-ES"/>
          </a:p>
        </p:txBody>
      </p:sp>
      <p:sp>
        <p:nvSpPr>
          <p:cNvPr id="7" name="Google Shape;192;p8"/>
          <p:cNvSpPr txBox="1"/>
          <p:nvPr/>
        </p:nvSpPr>
        <p:spPr>
          <a:xfrm>
            <a:off x="384555" y="965874"/>
            <a:ext cx="8630755"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Örnek: Ulaşım Ağı Verimliliği ve Dirençliliği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84555" y="1406984"/>
            <a:ext cx="8053554" cy="0"/>
          </a:xfrm>
          <a:prstGeom prst="straightConnector1">
            <a:avLst/>
          </a:prstGeom>
          <a:noFill/>
          <a:ln w="28575" cap="flat" cmpd="sng">
            <a:solidFill>
              <a:schemeClr val="dk1"/>
            </a:solidFill>
            <a:prstDash val="solid"/>
            <a:round/>
            <a:headEnd type="none" w="sm" len="sm"/>
            <a:tailEnd type="none" w="sm" len="sm"/>
          </a:ln>
        </p:spPr>
      </p:cxnSp>
      <p:pic>
        <p:nvPicPr>
          <p:cNvPr id="4098" name="Picture 2">
            <a:extLst>
              <a:ext uri="{FF2B5EF4-FFF2-40B4-BE49-F238E27FC236}">
                <a16:creationId xmlns:a16="http://schemas.microsoft.com/office/drawing/2014/main" id="{810D7177-0B70-463E-842F-8E6F4226CA6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8989" y="1526535"/>
            <a:ext cx="7648634" cy="260903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94;p8">
            <a:extLst>
              <a:ext uri="{FF2B5EF4-FFF2-40B4-BE49-F238E27FC236}">
                <a16:creationId xmlns:a16="http://schemas.microsoft.com/office/drawing/2014/main" id="{634C3665-AE70-FE42-0064-9B38C963C627}"/>
              </a:ext>
            </a:extLst>
          </p:cNvPr>
          <p:cNvSpPr txBox="1"/>
          <p:nvPr/>
        </p:nvSpPr>
        <p:spPr>
          <a:xfrm>
            <a:off x="4701864" y="4135569"/>
            <a:ext cx="3932585" cy="1233444"/>
          </a:xfrm>
          <a:prstGeom prst="rect">
            <a:avLst/>
          </a:prstGeom>
          <a:noFill/>
          <a:ln>
            <a:noFill/>
          </a:ln>
        </p:spPr>
        <p:txBody>
          <a:bodyPr spcFirstLastPara="1" vert="horz" wrap="square" lIns="67500" tIns="34275" rIns="67500" bIns="34275" rtlCol="0" anchor="t" anchorCtr="0">
            <a:noAutofit/>
          </a:bodyPr>
          <a:lstStyle>
            <a:lvl1pPr marL="342900" lvl="0" indent="-171450" algn="l" defTabSz="914400" rtl="0" eaLnBrk="1" latinLnBrk="0" hangingPunct="1">
              <a:lnSpc>
                <a:spcPct val="100000"/>
              </a:lnSpc>
              <a:spcBef>
                <a:spcPts val="170"/>
              </a:spcBef>
              <a:spcAft>
                <a:spcPct val="0"/>
              </a:spcAft>
              <a:buClr>
                <a:srgbClr val="F17F09"/>
              </a:buClr>
              <a:buSzPts val="1200"/>
              <a:buFont typeface="Arial" pitchFamily="34" charset="0"/>
              <a:buNone/>
              <a:defRPr sz="847" kern="1200">
                <a:solidFill>
                  <a:srgbClr val="F17F09"/>
                </a:solidFill>
                <a:latin typeface="Source Sans Pro" charset="0"/>
                <a:ea typeface="Source Sans Pro" charset="0"/>
                <a:cs typeface="Source Sans Pro" charset="0"/>
                <a:sym typeface="Source Sans Pro" charset="0"/>
              </a:defRPr>
            </a:lvl1pPr>
            <a:lvl2pPr marL="685800" lvl="1" indent="-171450" algn="l" defTabSz="914400" rtl="0" eaLnBrk="1" latinLnBrk="0" hangingPunct="1">
              <a:lnSpc>
                <a:spcPct val="100000"/>
              </a:lnSpc>
              <a:spcBef>
                <a:spcPts val="395"/>
              </a:spcBef>
              <a:spcAft>
                <a:spcPct val="0"/>
              </a:spcAft>
              <a:buClr>
                <a:schemeClr val="dk1"/>
              </a:buClr>
              <a:buSzPts val="2800"/>
              <a:buFont typeface="Arial" pitchFamily="34" charset="0"/>
              <a:buNone/>
              <a:defRPr sz="2800" kern="1200">
                <a:solidFill>
                  <a:schemeClr val="tx1"/>
                </a:solidFill>
                <a:latin typeface="+mn-lt"/>
                <a:ea typeface="+mn-ea"/>
                <a:cs typeface="+mn-cs"/>
              </a:defRPr>
            </a:lvl2pPr>
            <a:lvl3pPr marL="1028700" lvl="2"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400" kern="1200">
                <a:solidFill>
                  <a:schemeClr val="tx1"/>
                </a:solidFill>
                <a:latin typeface="+mn-lt"/>
                <a:ea typeface="+mn-ea"/>
                <a:cs typeface="+mn-cs"/>
              </a:defRPr>
            </a:lvl3pPr>
            <a:lvl4pPr marL="1371600" lvl="3"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4pPr>
            <a:lvl5pPr marL="1714500" lvl="4"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5pPr>
            <a:lvl6pPr marL="2057400" lvl="5"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6pPr>
            <a:lvl7pPr marL="2400300" lvl="6"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7pPr>
            <a:lvl8pPr marL="2743200" lvl="7"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8pPr>
            <a:lvl9pPr marL="3086100" lvl="8"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lgn="just" rtl="0">
              <a:lnSpc>
                <a:spcPct val="150000"/>
              </a:lnSpc>
              <a:spcBef>
                <a:spcPct val="0"/>
              </a:spcBef>
            </a:pPr>
            <a:r>
              <a:rPr lang="tr" sz="1600" b="1" i="0" u="none" strike="noStrike">
                <a:solidFill>
                  <a:srgbClr val="000000"/>
                </a:solidFill>
                <a:highlight>
                  <a:srgbClr val="000000">
                    <a:alpha val="0"/>
                  </a:srgbClr>
                </a:highlight>
                <a:latin typeface="Source Sans Pro" charset="0"/>
              </a:rPr>
              <a:t>Dirençli bir ağda</a:t>
            </a:r>
            <a:r>
              <a:rPr lang="tr" sz="1600" b="0" i="0" u="none" strike="noStrike">
                <a:solidFill>
                  <a:srgbClr val="000000"/>
                </a:solidFill>
                <a:latin typeface="Source Sans Pro" charset="0"/>
              </a:rPr>
              <a:t> öncelik, bir veya daha fazla segmentin kesintiye uğraması durumunda </a:t>
            </a:r>
            <a:r>
              <a:rPr lang="tr" sz="1600" b="1" i="0" u="none" strike="noStrike">
                <a:solidFill>
                  <a:srgbClr val="000000"/>
                </a:solidFill>
                <a:highlight>
                  <a:srgbClr val="000000">
                    <a:alpha val="0"/>
                  </a:srgbClr>
                </a:highlight>
                <a:latin typeface="Source Sans Pro" charset="0"/>
              </a:rPr>
              <a:t>alternatif rotalar</a:t>
            </a:r>
            <a:r>
              <a:rPr lang="tr" sz="1600" b="0" i="0" u="none" strike="noStrike">
                <a:solidFill>
                  <a:srgbClr val="000000"/>
                </a:solidFill>
                <a:latin typeface="Source Sans Pro" charset="0"/>
              </a:rPr>
              <a:t> sunacak bağlantıların sayısıdır. </a:t>
            </a:r>
          </a:p>
        </p:txBody>
      </p:sp>
      <p:sp>
        <p:nvSpPr>
          <p:cNvPr id="5" name="TextBox 4">
            <a:extLst>
              <a:ext uri="{FF2B5EF4-FFF2-40B4-BE49-F238E27FC236}">
                <a16:creationId xmlns:a16="http://schemas.microsoft.com/office/drawing/2014/main" id="{E57C4CEC-1C3F-D0EA-BEBF-F4C4BA8923DB}"/>
              </a:ext>
            </a:extLst>
          </p:cNvPr>
          <p:cNvSpPr txBox="1"/>
          <p:nvPr/>
        </p:nvSpPr>
        <p:spPr>
          <a:xfrm>
            <a:off x="539826" y="5658004"/>
            <a:ext cx="8160553" cy="646331"/>
          </a:xfrm>
          <a:prstGeom prst="rect">
            <a:avLst/>
          </a:prstGeom>
          <a:noFill/>
        </p:spPr>
        <p:txBody>
          <a:bodyPr wrap="square">
            <a:noAutofit/>
          </a:bodyPr>
          <a:lstStyle/>
          <a:p>
            <a:pPr algn="ctr" rtl="0"/>
            <a:r>
              <a:rPr lang="tr" sz="1800" b="1" i="0" u="none" strike="noStrike">
                <a:solidFill>
                  <a:srgbClr val="F79646"/>
                </a:solidFill>
                <a:latin typeface="Calibri"/>
              </a:rPr>
              <a:t>Daha yüksek düzeyde planlama ve yatırımla, ağlar aynı zamanda verimli ve dirençli olacak şekilde geliştirilebilir.</a:t>
            </a:r>
            <a:endParaRPr lang="es-ES" b="1">
              <a:solidFill>
                <a:schemeClr val="accent6"/>
              </a:solidFill>
            </a:endParaRPr>
          </a:p>
        </p:txBody>
      </p:sp>
    </p:spTree>
    <p:extLst>
      <p:ext uri="{BB962C8B-B14F-4D97-AF65-F5344CB8AC3E}">
        <p14:creationId xmlns:p14="http://schemas.microsoft.com/office/powerpoint/2010/main" val="324810564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52</a:t>
            </a:r>
            <a:endParaRPr lang="ca-ES"/>
          </a:p>
        </p:txBody>
      </p:sp>
      <p:sp>
        <p:nvSpPr>
          <p:cNvPr id="7" name="Google Shape;192;p8"/>
          <p:cNvSpPr txBox="1"/>
          <p:nvPr/>
        </p:nvSpPr>
        <p:spPr>
          <a:xfrm>
            <a:off x="323496" y="927765"/>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Sistemlerinin Dirençliliği</a:t>
            </a:r>
          </a:p>
        </p:txBody>
      </p:sp>
      <p:cxnSp>
        <p:nvCxnSpPr>
          <p:cNvPr id="8" name="Google Shape;193;p8"/>
          <p:cNvCxnSpPr/>
          <p:nvPr/>
        </p:nvCxnSpPr>
        <p:spPr>
          <a:xfrm>
            <a:off x="323496" y="1368875"/>
            <a:ext cx="8053554" cy="0"/>
          </a:xfrm>
          <a:prstGeom prst="straightConnector1">
            <a:avLst/>
          </a:prstGeom>
          <a:noFill/>
          <a:ln w="28575" cap="flat" cmpd="sng">
            <a:solidFill>
              <a:schemeClr val="dk1"/>
            </a:solidFill>
            <a:prstDash val="solid"/>
            <a:round/>
            <a:headEnd type="none" w="sm" len="sm"/>
            <a:tailEnd type="none" w="sm" len="sm"/>
          </a:ln>
        </p:spPr>
      </p:cxnSp>
      <p:sp>
        <p:nvSpPr>
          <p:cNvPr id="4" name="Text Placeholder 3">
            <a:extLst>
              <a:ext uri="{FF2B5EF4-FFF2-40B4-BE49-F238E27FC236}">
                <a16:creationId xmlns:a16="http://schemas.microsoft.com/office/drawing/2014/main" id="{220AD866-56AF-420E-B68D-20D081673DAF}"/>
              </a:ext>
            </a:extLst>
          </p:cNvPr>
          <p:cNvSpPr>
            <a:spLocks noGrp="1"/>
          </p:cNvSpPr>
          <p:nvPr>
            <p:ph type="body" idx="2"/>
          </p:nvPr>
        </p:nvSpPr>
        <p:spPr/>
        <p:txBody>
          <a:bodyPr>
            <a:noAutofit/>
          </a:bodyPr>
          <a:lstStyle/>
          <a:p>
            <a:endParaRPr lang="en-GB"/>
          </a:p>
        </p:txBody>
      </p:sp>
      <p:pic>
        <p:nvPicPr>
          <p:cNvPr id="2050" name="Picture 2">
            <a:extLst>
              <a:ext uri="{FF2B5EF4-FFF2-40B4-BE49-F238E27FC236}">
                <a16:creationId xmlns:a16="http://schemas.microsoft.com/office/drawing/2014/main" id="{D3122256-9C12-49BD-AED2-C5EE21AAF94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52887" y="2193821"/>
            <a:ext cx="6857080" cy="30780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90FCDDD-6F05-4D8D-A44D-443BE43ED79F}"/>
              </a:ext>
            </a:extLst>
          </p:cNvPr>
          <p:cNvSpPr txBox="1"/>
          <p:nvPr/>
        </p:nvSpPr>
        <p:spPr>
          <a:xfrm>
            <a:off x="545223" y="5761043"/>
            <a:ext cx="8053554" cy="276999"/>
          </a:xfrm>
          <a:prstGeom prst="rect">
            <a:avLst/>
          </a:prstGeom>
          <a:noFill/>
        </p:spPr>
        <p:txBody>
          <a:bodyPr wrap="square">
            <a:noAutofit/>
          </a:bodyPr>
          <a:lstStyle/>
          <a:p>
            <a:pPr rtl="0"/>
            <a:r>
              <a:rPr lang="tr" sz="1200" b="0" i="0" u="none" strike="noStrike">
                <a:latin typeface="Calibri"/>
              </a:rPr>
              <a:t>Kaynak: Linkov, I. ve J.M. Palma-Oliviera'dan uyarlanmıştır (eds) (2017) Risk ve Dirençlilik, Amsterdam: Springer.</a:t>
            </a:r>
          </a:p>
        </p:txBody>
      </p:sp>
      <p:sp>
        <p:nvSpPr>
          <p:cNvPr id="3" name="Rectangle 2">
            <a:extLst>
              <a:ext uri="{FF2B5EF4-FFF2-40B4-BE49-F238E27FC236}">
                <a16:creationId xmlns:a16="http://schemas.microsoft.com/office/drawing/2014/main" id="{86695E6F-247F-1957-D354-EA7ECFF398ED}"/>
              </a:ext>
            </a:extLst>
          </p:cNvPr>
          <p:cNvSpPr/>
          <p:nvPr/>
        </p:nvSpPr>
        <p:spPr>
          <a:xfrm>
            <a:off x="860451" y="2135491"/>
            <a:ext cx="1982709" cy="344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600" b="1" i="0" u="none" strike="noStrike">
                <a:solidFill>
                  <a:srgbClr val="000000"/>
                </a:solidFill>
                <a:latin typeface="Calibri"/>
              </a:rPr>
              <a:t>Operasyonel düzey</a:t>
            </a:r>
            <a:endParaRPr lang="es-ES" sz="1600" b="1">
              <a:solidFill>
                <a:schemeClr val="tx1"/>
              </a:solidFill>
            </a:endParaRPr>
          </a:p>
        </p:txBody>
      </p:sp>
      <p:sp>
        <p:nvSpPr>
          <p:cNvPr id="5" name="Rectangle 4">
            <a:extLst>
              <a:ext uri="{FF2B5EF4-FFF2-40B4-BE49-F238E27FC236}">
                <a16:creationId xmlns:a16="http://schemas.microsoft.com/office/drawing/2014/main" id="{9B4BF808-0F4D-050F-DCF1-F91BE403754A}"/>
              </a:ext>
            </a:extLst>
          </p:cNvPr>
          <p:cNvSpPr/>
          <p:nvPr/>
        </p:nvSpPr>
        <p:spPr>
          <a:xfrm>
            <a:off x="2656321" y="2475335"/>
            <a:ext cx="1182298" cy="344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600" b="0" i="0" u="none" strike="noStrike">
                <a:solidFill>
                  <a:srgbClr val="000000"/>
                </a:solidFill>
                <a:latin typeface="Calibri"/>
              </a:rPr>
              <a:t>Aksaklık</a:t>
            </a:r>
            <a:endParaRPr lang="es-ES" sz="1600">
              <a:solidFill>
                <a:schemeClr val="tx1"/>
              </a:solidFill>
            </a:endParaRPr>
          </a:p>
        </p:txBody>
      </p:sp>
      <p:sp>
        <p:nvSpPr>
          <p:cNvPr id="6" name="Rectangle 5">
            <a:extLst>
              <a:ext uri="{FF2B5EF4-FFF2-40B4-BE49-F238E27FC236}">
                <a16:creationId xmlns:a16="http://schemas.microsoft.com/office/drawing/2014/main" id="{80BD75FE-0E51-B5D1-4672-C9670C1578CA}"/>
              </a:ext>
            </a:extLst>
          </p:cNvPr>
          <p:cNvSpPr/>
          <p:nvPr/>
        </p:nvSpPr>
        <p:spPr>
          <a:xfrm>
            <a:off x="3311453" y="3464090"/>
            <a:ext cx="1182298" cy="344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600" b="0" i="0" u="none" strike="noStrike">
                <a:solidFill>
                  <a:srgbClr val="000000"/>
                </a:solidFill>
                <a:latin typeface="Calibri"/>
              </a:rPr>
              <a:t>Kurtarma</a:t>
            </a:r>
            <a:endParaRPr lang="es-ES" sz="1600">
              <a:solidFill>
                <a:schemeClr val="tx1"/>
              </a:solidFill>
            </a:endParaRPr>
          </a:p>
        </p:txBody>
      </p:sp>
      <p:sp>
        <p:nvSpPr>
          <p:cNvPr id="9" name="Rectangle 8">
            <a:extLst>
              <a:ext uri="{FF2B5EF4-FFF2-40B4-BE49-F238E27FC236}">
                <a16:creationId xmlns:a16="http://schemas.microsoft.com/office/drawing/2014/main" id="{C0575651-C094-8529-79CE-6335063BF240}"/>
              </a:ext>
            </a:extLst>
          </p:cNvPr>
          <p:cNvSpPr/>
          <p:nvPr/>
        </p:nvSpPr>
        <p:spPr>
          <a:xfrm>
            <a:off x="2499923" y="4461389"/>
            <a:ext cx="1182298" cy="344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600" b="1" i="0" u="none" strike="noStrike">
                <a:solidFill>
                  <a:srgbClr val="000000"/>
                </a:solidFill>
                <a:latin typeface="Calibri"/>
              </a:rPr>
              <a:t>Dirençlilik</a:t>
            </a:r>
            <a:endParaRPr lang="es-ES" sz="1600" b="1">
              <a:solidFill>
                <a:schemeClr val="tx1"/>
              </a:solidFill>
            </a:endParaRPr>
          </a:p>
        </p:txBody>
      </p:sp>
      <p:sp>
        <p:nvSpPr>
          <p:cNvPr id="10" name="Rectangle 9">
            <a:extLst>
              <a:ext uri="{FF2B5EF4-FFF2-40B4-BE49-F238E27FC236}">
                <a16:creationId xmlns:a16="http://schemas.microsoft.com/office/drawing/2014/main" id="{65F750D5-481E-CFAC-24BD-E277E96D783C}"/>
              </a:ext>
            </a:extLst>
          </p:cNvPr>
          <p:cNvSpPr/>
          <p:nvPr/>
        </p:nvSpPr>
        <p:spPr>
          <a:xfrm>
            <a:off x="2580610" y="3667957"/>
            <a:ext cx="488888" cy="216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0" rtlCol="0" anchor="ctr">
            <a:noAutofit/>
          </a:bodyPr>
          <a:lstStyle/>
          <a:p>
            <a:pPr algn="ctr" rtl="0"/>
            <a:r>
              <a:rPr lang="tr" sz="1200" b="0" i="0" u="none" strike="noStrike">
                <a:solidFill>
                  <a:srgbClr val="000000"/>
                </a:solidFill>
                <a:latin typeface="Calibri"/>
              </a:rPr>
              <a:t>Etki</a:t>
            </a:r>
            <a:endParaRPr lang="es-ES" sz="1200">
              <a:solidFill>
                <a:schemeClr val="tx1"/>
              </a:solidFill>
            </a:endParaRPr>
          </a:p>
        </p:txBody>
      </p:sp>
      <p:sp>
        <p:nvSpPr>
          <p:cNvPr id="12" name="Rectangle 11">
            <a:extLst>
              <a:ext uri="{FF2B5EF4-FFF2-40B4-BE49-F238E27FC236}">
                <a16:creationId xmlns:a16="http://schemas.microsoft.com/office/drawing/2014/main" id="{3C663ED0-E173-D008-6336-ED673B0269B5}"/>
              </a:ext>
            </a:extLst>
          </p:cNvPr>
          <p:cNvSpPr/>
          <p:nvPr/>
        </p:nvSpPr>
        <p:spPr>
          <a:xfrm>
            <a:off x="3247470" y="4963215"/>
            <a:ext cx="1182298" cy="344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600" b="1" i="0" u="none" strike="noStrike">
                <a:solidFill>
                  <a:srgbClr val="000000"/>
                </a:solidFill>
                <a:latin typeface="Calibri"/>
              </a:rPr>
              <a:t>Saat</a:t>
            </a:r>
          </a:p>
        </p:txBody>
      </p:sp>
      <p:sp>
        <p:nvSpPr>
          <p:cNvPr id="13" name="Rectangle 12">
            <a:extLst>
              <a:ext uri="{FF2B5EF4-FFF2-40B4-BE49-F238E27FC236}">
                <a16:creationId xmlns:a16="http://schemas.microsoft.com/office/drawing/2014/main" id="{7900E3B8-BCAA-4AE2-8730-CF5E7EB0AAA5}"/>
              </a:ext>
            </a:extLst>
          </p:cNvPr>
          <p:cNvSpPr/>
          <p:nvPr/>
        </p:nvSpPr>
        <p:spPr>
          <a:xfrm>
            <a:off x="6366120" y="4618507"/>
            <a:ext cx="1338751" cy="2538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600" b="1" i="0" u="none" strike="noStrike">
                <a:solidFill>
                  <a:srgbClr val="FFFFFF"/>
                </a:solidFill>
                <a:latin typeface="Calibri"/>
              </a:rPr>
              <a:t>Tedarik zinciri</a:t>
            </a:r>
            <a:endParaRPr lang="es-ES" sz="1600" b="1">
              <a:solidFill>
                <a:schemeClr val="bg1"/>
              </a:solidFill>
            </a:endParaRPr>
          </a:p>
        </p:txBody>
      </p:sp>
      <p:sp>
        <p:nvSpPr>
          <p:cNvPr id="14" name="Rectangle 13">
            <a:extLst>
              <a:ext uri="{FF2B5EF4-FFF2-40B4-BE49-F238E27FC236}">
                <a16:creationId xmlns:a16="http://schemas.microsoft.com/office/drawing/2014/main" id="{DCEE93EA-FC84-085A-D205-B135B3C2BADC}"/>
              </a:ext>
            </a:extLst>
          </p:cNvPr>
          <p:cNvSpPr/>
          <p:nvPr/>
        </p:nvSpPr>
        <p:spPr>
          <a:xfrm>
            <a:off x="6366119" y="2647689"/>
            <a:ext cx="1338751" cy="25383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600" b="1" i="0" u="none" strike="noStrike">
                <a:solidFill>
                  <a:srgbClr val="FFFFFF"/>
                </a:solidFill>
                <a:latin typeface="Calibri"/>
              </a:rPr>
              <a:t>Ağ</a:t>
            </a:r>
          </a:p>
        </p:txBody>
      </p:sp>
      <p:sp>
        <p:nvSpPr>
          <p:cNvPr id="15" name="Rectangle 14">
            <a:extLst>
              <a:ext uri="{FF2B5EF4-FFF2-40B4-BE49-F238E27FC236}">
                <a16:creationId xmlns:a16="http://schemas.microsoft.com/office/drawing/2014/main" id="{0FB4A3DA-1BB7-79FE-3EFE-9F131EA87651}"/>
              </a:ext>
            </a:extLst>
          </p:cNvPr>
          <p:cNvSpPr/>
          <p:nvPr/>
        </p:nvSpPr>
        <p:spPr>
          <a:xfrm>
            <a:off x="6021487" y="2193821"/>
            <a:ext cx="1982709" cy="344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rtl="0"/>
            <a:r>
              <a:rPr lang="tr" sz="1600" b="1" i="0" u="none" strike="noStrike">
                <a:solidFill>
                  <a:srgbClr val="000000"/>
                </a:solidFill>
                <a:latin typeface="Calibri"/>
              </a:rPr>
              <a:t>Dirençlilik biçimleri</a:t>
            </a:r>
            <a:endParaRPr lang="es-ES" sz="1600" b="1">
              <a:solidFill>
                <a:schemeClr val="tx1"/>
              </a:solidFill>
            </a:endParaRPr>
          </a:p>
        </p:txBody>
      </p:sp>
      <p:sp>
        <p:nvSpPr>
          <p:cNvPr id="16" name="Rectangle 15">
            <a:extLst>
              <a:ext uri="{FF2B5EF4-FFF2-40B4-BE49-F238E27FC236}">
                <a16:creationId xmlns:a16="http://schemas.microsoft.com/office/drawing/2014/main" id="{DD900BE2-60D0-3E1D-E51D-9CABCDB54E22}"/>
              </a:ext>
            </a:extLst>
          </p:cNvPr>
          <p:cNvSpPr/>
          <p:nvPr/>
        </p:nvSpPr>
        <p:spPr>
          <a:xfrm>
            <a:off x="5975228" y="3554110"/>
            <a:ext cx="806191" cy="344708"/>
          </a:xfrm>
          <a:prstGeom prst="rect">
            <a:avLst/>
          </a:prstGeom>
          <a:solidFill>
            <a:srgbClr val="AAD7E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600" b="1" i="0" u="none" strike="noStrike">
                <a:solidFill>
                  <a:srgbClr val="000000"/>
                </a:solidFill>
                <a:latin typeface="Calibri"/>
              </a:rPr>
              <a:t>Verimli</a:t>
            </a:r>
            <a:endParaRPr lang="es-ES" sz="1600" b="1">
              <a:solidFill>
                <a:schemeClr val="tx1"/>
              </a:solidFill>
            </a:endParaRPr>
          </a:p>
        </p:txBody>
      </p:sp>
      <p:sp>
        <p:nvSpPr>
          <p:cNvPr id="17" name="Rectangle 16">
            <a:extLst>
              <a:ext uri="{FF2B5EF4-FFF2-40B4-BE49-F238E27FC236}">
                <a16:creationId xmlns:a16="http://schemas.microsoft.com/office/drawing/2014/main" id="{47DDF551-4522-8802-3B46-2578EE3E4307}"/>
              </a:ext>
            </a:extLst>
          </p:cNvPr>
          <p:cNvSpPr/>
          <p:nvPr/>
        </p:nvSpPr>
        <p:spPr>
          <a:xfrm>
            <a:off x="7073855" y="3587659"/>
            <a:ext cx="806191" cy="344708"/>
          </a:xfrm>
          <a:prstGeom prst="rect">
            <a:avLst/>
          </a:prstGeom>
          <a:solidFill>
            <a:srgbClr val="AAD7E6"/>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600" b="1" i="0" u="none" strike="noStrike">
                <a:solidFill>
                  <a:srgbClr val="000000"/>
                </a:solidFill>
                <a:latin typeface="Calibri"/>
              </a:rPr>
              <a:t>Dirençli</a:t>
            </a:r>
            <a:endParaRPr lang="es-ES" sz="1600" b="1">
              <a:solidFill>
                <a:schemeClr val="tx1"/>
              </a:solidFill>
            </a:endParaRPr>
          </a:p>
        </p:txBody>
      </p:sp>
    </p:spTree>
    <p:extLst>
      <p:ext uri="{BB962C8B-B14F-4D97-AF65-F5344CB8AC3E}">
        <p14:creationId xmlns:p14="http://schemas.microsoft.com/office/powerpoint/2010/main" val="217187918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23500" y="1589083"/>
            <a:ext cx="7910110" cy="909122"/>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0" i="0" u="none" strike="noStrike">
                <a:solidFill>
                  <a:srgbClr val="000000"/>
                </a:solidFill>
                <a:latin typeface="Source Sans Pro" charset="0"/>
              </a:rPr>
              <a:t>Küresel tedarik zincirlerinin olası zayıf noktaları bulunur (örneğin, limanlar bir ülkenin ekonomisine giriş düğümleridir)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53</a:t>
            </a:r>
            <a:endParaRPr lang="ca-ES"/>
          </a:p>
        </p:txBody>
      </p:sp>
      <p:sp>
        <p:nvSpPr>
          <p:cNvPr id="7" name="Google Shape;192;p8"/>
          <p:cNvSpPr txBox="1"/>
          <p:nvPr/>
        </p:nvSpPr>
        <p:spPr>
          <a:xfrm>
            <a:off x="380056" y="890818"/>
            <a:ext cx="6151267" cy="312971"/>
          </a:xfrm>
          <a:prstGeom prst="rect">
            <a:avLst/>
          </a:prstGeom>
          <a:noFill/>
          <a:ln>
            <a:noFill/>
          </a:ln>
        </p:spPr>
        <p:txBody>
          <a:bodyPr spcFirstLastPara="1" wrap="square" lIns="64500" tIns="32231" rIns="64500" bIns="32231" anchor="t" anchorCtr="0">
            <a:noAutofit/>
          </a:bodyPr>
          <a:lstStyle/>
          <a:p>
            <a:pPr rtl="0"/>
            <a:r>
              <a:rPr lang="tr" sz="2000" b="1" i="0" u="none" strike="noStrike">
                <a:latin typeface="Calibri"/>
              </a:rPr>
              <a:t>Tedarik Zincirlerinin başlıca sorunları</a:t>
            </a:r>
            <a:endParaRPr lang="en-GB" sz="1950" b="1">
              <a:latin typeface="Source Sans Pro" charset="0"/>
              <a:ea typeface="Source Sans Pro" charset="0"/>
              <a:cs typeface="Source Sans Pro" charset="0"/>
              <a:sym typeface="Source Sans Pro" charset="0"/>
            </a:endParaRPr>
          </a:p>
        </p:txBody>
      </p:sp>
      <p:cxnSp>
        <p:nvCxnSpPr>
          <p:cNvPr id="8" name="Google Shape;193;p8"/>
          <p:cNvCxnSpPr/>
          <p:nvPr/>
        </p:nvCxnSpPr>
        <p:spPr>
          <a:xfrm>
            <a:off x="380056" y="1331928"/>
            <a:ext cx="8053554" cy="0"/>
          </a:xfrm>
          <a:prstGeom prst="straightConnector1">
            <a:avLst/>
          </a:prstGeom>
          <a:noFill/>
          <a:ln w="28575" cap="flat" cmpd="sng">
            <a:solidFill>
              <a:schemeClr val="dk1"/>
            </a:solidFill>
            <a:prstDash val="solid"/>
            <a:round/>
            <a:headEnd type="none" w="sm" len="sm"/>
            <a:tailEnd type="none" w="sm" len="sm"/>
          </a:ln>
        </p:spPr>
      </p:cxnSp>
      <p:pic>
        <p:nvPicPr>
          <p:cNvPr id="5" name="Picture 4" descr="A ship in a canal&#10;&#10;Description automatically generated">
            <a:extLst>
              <a:ext uri="{FF2B5EF4-FFF2-40B4-BE49-F238E27FC236}">
                <a16:creationId xmlns:a16="http://schemas.microsoft.com/office/drawing/2014/main" id="{817E7A64-8D70-7E73-D7C4-05F9E36F6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625" y="2644943"/>
            <a:ext cx="5303909" cy="3537666"/>
          </a:xfrm>
          <a:prstGeom prst="rect">
            <a:avLst/>
          </a:prstGeom>
        </p:spPr>
      </p:pic>
    </p:spTree>
    <p:extLst>
      <p:ext uri="{BB962C8B-B14F-4D97-AF65-F5344CB8AC3E}">
        <p14:creationId xmlns:p14="http://schemas.microsoft.com/office/powerpoint/2010/main" val="377735896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23500" y="1589083"/>
            <a:ext cx="7910110" cy="909122"/>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0" i="0" u="none" strike="noStrike">
                <a:solidFill>
                  <a:srgbClr val="000000"/>
                </a:solidFill>
                <a:latin typeface="Source Sans Pro" charset="0"/>
              </a:rPr>
              <a:t>Küresel tedarik zincirlerinin olası zayıf noktaları bulunur (örneğin, limanlar bir ülkenin ekonomisine giriş düğümleridir)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54</a:t>
            </a:r>
            <a:endParaRPr lang="ca-ES"/>
          </a:p>
        </p:txBody>
      </p:sp>
      <p:sp>
        <p:nvSpPr>
          <p:cNvPr id="7" name="Google Shape;192;p8"/>
          <p:cNvSpPr txBox="1"/>
          <p:nvPr/>
        </p:nvSpPr>
        <p:spPr>
          <a:xfrm>
            <a:off x="380056" y="890818"/>
            <a:ext cx="6151267" cy="312971"/>
          </a:xfrm>
          <a:prstGeom prst="rect">
            <a:avLst/>
          </a:prstGeom>
          <a:noFill/>
          <a:ln>
            <a:noFill/>
          </a:ln>
        </p:spPr>
        <p:txBody>
          <a:bodyPr spcFirstLastPara="1" wrap="square" lIns="64500" tIns="32231" rIns="64500" bIns="32231" anchor="t" anchorCtr="0">
            <a:noAutofit/>
          </a:bodyPr>
          <a:lstStyle/>
          <a:p>
            <a:pPr rtl="0"/>
            <a:r>
              <a:rPr lang="tr" sz="2000" b="1" i="0" u="none" strike="noStrike">
                <a:latin typeface="Calibri"/>
              </a:rPr>
              <a:t>Tedarik Zincirlerinin başlıca sorunları</a:t>
            </a:r>
            <a:endParaRPr lang="en-GB" sz="1950" b="1">
              <a:latin typeface="Source Sans Pro" charset="0"/>
              <a:ea typeface="Source Sans Pro" charset="0"/>
              <a:cs typeface="Source Sans Pro" charset="0"/>
              <a:sym typeface="Source Sans Pro" charset="0"/>
            </a:endParaRPr>
          </a:p>
        </p:txBody>
      </p:sp>
      <p:cxnSp>
        <p:nvCxnSpPr>
          <p:cNvPr id="8" name="Google Shape;193;p8"/>
          <p:cNvCxnSpPr/>
          <p:nvPr/>
        </p:nvCxnSpPr>
        <p:spPr>
          <a:xfrm>
            <a:off x="380056" y="1331928"/>
            <a:ext cx="8053554" cy="0"/>
          </a:xfrm>
          <a:prstGeom prst="straightConnector1">
            <a:avLst/>
          </a:prstGeom>
          <a:noFill/>
          <a:ln w="28575" cap="flat" cmpd="sng">
            <a:solidFill>
              <a:schemeClr val="dk1"/>
            </a:solidFill>
            <a:prstDash val="solid"/>
            <a:round/>
            <a:headEnd type="none" w="sm" len="sm"/>
            <a:tailEnd type="none" w="sm" len="sm"/>
          </a:ln>
        </p:spPr>
      </p:cxnSp>
      <p:pic>
        <p:nvPicPr>
          <p:cNvPr id="5" name="Picture 4" descr="A ship in a canal&#10;&#10;Description automatically generated">
            <a:extLst>
              <a:ext uri="{FF2B5EF4-FFF2-40B4-BE49-F238E27FC236}">
                <a16:creationId xmlns:a16="http://schemas.microsoft.com/office/drawing/2014/main" id="{817E7A64-8D70-7E73-D7C4-05F9E36F6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08" y="2644943"/>
            <a:ext cx="5303909" cy="3537666"/>
          </a:xfrm>
          <a:prstGeom prst="rect">
            <a:avLst/>
          </a:prstGeom>
        </p:spPr>
      </p:pic>
      <p:pic>
        <p:nvPicPr>
          <p:cNvPr id="4" name="Picture 3" descr="A construction vehicle digging into a boat&#10;&#10;Description automatically generated with medium confidence">
            <a:extLst>
              <a:ext uri="{FF2B5EF4-FFF2-40B4-BE49-F238E27FC236}">
                <a16:creationId xmlns:a16="http://schemas.microsoft.com/office/drawing/2014/main" id="{EACCEA34-559F-F7DC-706E-E4AD0E4247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283" y="3321103"/>
            <a:ext cx="5087121" cy="2861506"/>
          </a:xfrm>
          <a:prstGeom prst="rect">
            <a:avLst/>
          </a:prstGeom>
        </p:spPr>
      </p:pic>
    </p:spTree>
    <p:extLst>
      <p:ext uri="{BB962C8B-B14F-4D97-AF65-F5344CB8AC3E}">
        <p14:creationId xmlns:p14="http://schemas.microsoft.com/office/powerpoint/2010/main" val="347204088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55</a:t>
            </a:r>
            <a:endParaRPr lang="ca-ES"/>
          </a:p>
        </p:txBody>
      </p:sp>
      <p:sp>
        <p:nvSpPr>
          <p:cNvPr id="7" name="Google Shape;192;p8"/>
          <p:cNvSpPr txBox="1"/>
          <p:nvPr/>
        </p:nvSpPr>
        <p:spPr>
          <a:xfrm>
            <a:off x="368797" y="1214708"/>
            <a:ext cx="7906392" cy="814332"/>
          </a:xfrm>
          <a:prstGeom prst="rect">
            <a:avLst/>
          </a:prstGeom>
          <a:noFill/>
          <a:ln>
            <a:noFill/>
          </a:ln>
        </p:spPr>
        <p:txBody>
          <a:bodyPr spcFirstLastPara="1" wrap="square" lIns="64500" tIns="32231" rIns="64500" bIns="32231" anchor="t" anchorCtr="0">
            <a:noAutofit/>
          </a:bodyPr>
          <a:lstStyle/>
          <a:p>
            <a:pPr rtl="0"/>
            <a:r>
              <a:rPr lang="tr" sz="2000" b="1" i="0" u="none" strike="noStrike" dirty="0">
                <a:latin typeface="Calibri"/>
              </a:rPr>
              <a:t>Birincil Küresel Denizcilik Tıkanıklık Noktaları (Şişe Boynu)</a:t>
            </a:r>
            <a:endParaRPr lang="en-GB" sz="1950" b="1" dirty="0">
              <a:latin typeface="Source Sans Pro" charset="0"/>
              <a:ea typeface="Source Sans Pro" charset="0"/>
              <a:cs typeface="Source Sans Pro" charset="0"/>
              <a:sym typeface="Source Sans Pro" charset="0"/>
            </a:endParaRPr>
          </a:p>
        </p:txBody>
      </p:sp>
      <p:cxnSp>
        <p:nvCxnSpPr>
          <p:cNvPr id="8" name="Google Shape;193;p8"/>
          <p:cNvCxnSpPr/>
          <p:nvPr/>
        </p:nvCxnSpPr>
        <p:spPr>
          <a:xfrm>
            <a:off x="295216" y="1738689"/>
            <a:ext cx="8053554" cy="0"/>
          </a:xfrm>
          <a:prstGeom prst="straightConnector1">
            <a:avLst/>
          </a:prstGeom>
          <a:noFill/>
          <a:ln w="28575" cap="flat" cmpd="sng">
            <a:solidFill>
              <a:schemeClr val="dk1"/>
            </a:solidFill>
            <a:prstDash val="solid"/>
            <a:round/>
            <a:headEnd type="none" w="sm" len="sm"/>
            <a:tailEnd type="none" w="sm" len="sm"/>
          </a:ln>
        </p:spPr>
      </p:cxnSp>
      <p:pic>
        <p:nvPicPr>
          <p:cNvPr id="9" name="Picture 8" descr="A map of the world with red circles&#10;&#10;Description automatically generated">
            <a:extLst>
              <a:ext uri="{FF2B5EF4-FFF2-40B4-BE49-F238E27FC236}">
                <a16:creationId xmlns:a16="http://schemas.microsoft.com/office/drawing/2014/main" id="{954FBE55-980D-8B93-349E-B86CBE75C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4818"/>
            <a:ext cx="9144000" cy="4343400"/>
          </a:xfrm>
          <a:prstGeom prst="rect">
            <a:avLst/>
          </a:prstGeom>
        </p:spPr>
      </p:pic>
      <p:sp>
        <p:nvSpPr>
          <p:cNvPr id="11" name="Text Placeholder 10">
            <a:extLst>
              <a:ext uri="{FF2B5EF4-FFF2-40B4-BE49-F238E27FC236}">
                <a16:creationId xmlns:a16="http://schemas.microsoft.com/office/drawing/2014/main" id="{1B29C0DE-B423-B80F-A491-4645AA94B11E}"/>
              </a:ext>
            </a:extLst>
          </p:cNvPr>
          <p:cNvSpPr>
            <a:spLocks noGrp="1"/>
          </p:cNvSpPr>
          <p:nvPr>
            <p:ph type="body" idx="2"/>
          </p:nvPr>
        </p:nvSpPr>
        <p:spPr/>
        <p:txBody>
          <a:bodyPr>
            <a:noAutofit/>
          </a:bodyPr>
          <a:lstStyle/>
          <a:p>
            <a:endParaRPr lang="es-ES"/>
          </a:p>
        </p:txBody>
      </p:sp>
    </p:spTree>
    <p:extLst>
      <p:ext uri="{BB962C8B-B14F-4D97-AF65-F5344CB8AC3E}">
        <p14:creationId xmlns:p14="http://schemas.microsoft.com/office/powerpoint/2010/main" val="364483015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451250" y="1577743"/>
            <a:ext cx="5278432" cy="3080632"/>
          </a:xfrm>
          <a:prstGeom prst="rect">
            <a:avLst/>
          </a:prstGeom>
          <a:noFill/>
          <a:ln>
            <a:noFill/>
          </a:ln>
        </p:spPr>
        <p:txBody>
          <a:bodyPr spcFirstLastPara="1" vert="horz" wrap="square" lIns="67500" tIns="34275" rIns="67500" bIns="34275" rtlCol="0" anchor="t" anchorCtr="0">
            <a:noAutofit/>
          </a:bodyPr>
          <a:lstStyle/>
          <a:p>
            <a:pPr marL="285750" indent="-285750" algn="just" rtl="0">
              <a:lnSpc>
                <a:spcPct val="150000"/>
              </a:lnSpc>
              <a:spcBef>
                <a:spcPct val="0"/>
              </a:spcBef>
              <a:buFont typeface="Arial" pitchFamily="34" charset="0"/>
              <a:buChar char="•"/>
            </a:pPr>
            <a:r>
              <a:rPr lang="tr" sz="1400" b="1" i="0" u="none" strike="noStrike" dirty="0">
                <a:solidFill>
                  <a:srgbClr val="F79646"/>
                </a:solidFill>
                <a:highlight>
                  <a:srgbClr val="000000">
                    <a:alpha val="0"/>
                  </a:srgbClr>
                </a:highlight>
                <a:latin typeface="Source Sans Pro" charset="0"/>
              </a:rPr>
              <a:t>Dayanıklılık</a:t>
            </a:r>
            <a:r>
              <a:rPr lang="tr" sz="1400" b="0" i="0" u="none" strike="noStrike" dirty="0">
                <a:solidFill>
                  <a:srgbClr val="000000"/>
                </a:solidFill>
                <a:latin typeface="Source Sans Pro" charset="0"/>
              </a:rPr>
              <a:t>, d kesintisi gerçekleştikten sonra kapasitenin başlangıçtaki durumuna kıyasla ortaya çıkan fazlalığı ölçmek için kullanılır.</a:t>
            </a:r>
          </a:p>
          <a:p>
            <a:pPr marL="285750" indent="-285750" algn="just" rtl="0">
              <a:lnSpc>
                <a:spcPct val="150000"/>
              </a:lnSpc>
              <a:spcBef>
                <a:spcPct val="0"/>
              </a:spcBef>
              <a:buFont typeface="Arial" pitchFamily="34" charset="0"/>
              <a:buChar char="•"/>
            </a:pPr>
            <a:r>
              <a:rPr lang="tr" sz="1400" b="0" i="0" u="none" strike="noStrike" dirty="0">
                <a:solidFill>
                  <a:srgbClr val="000000"/>
                </a:solidFill>
                <a:latin typeface="Source Sans Pro" charset="0"/>
              </a:rPr>
              <a:t>Dayanıklılık, kapasiteye dayalı boyutlardan biridir. </a:t>
            </a:r>
          </a:p>
          <a:p>
            <a:pPr marL="0" indent="0" algn="just" rtl="0">
              <a:lnSpc>
                <a:spcPct val="150000"/>
              </a:lnSpc>
              <a:spcBef>
                <a:spcPct val="0"/>
              </a:spcBef>
            </a:pPr>
            <a:r>
              <a:rPr lang="tr" sz="1400" b="1" i="0" u="none" strike="noStrike" dirty="0">
                <a:solidFill>
                  <a:srgbClr val="000000"/>
                </a:solidFill>
                <a:latin typeface="Source Sans Pro" charset="0"/>
              </a:rPr>
              <a:t>Arz yönlü kesintiler altındaki </a:t>
            </a:r>
            <a:r>
              <a:rPr lang="tr" sz="1400" b="1" i="0" u="none" strike="noStrike" dirty="0">
                <a:solidFill>
                  <a:srgbClr val="F79646"/>
                </a:solidFill>
                <a:highlight>
                  <a:srgbClr val="000000">
                    <a:alpha val="0"/>
                  </a:srgbClr>
                </a:highlight>
                <a:latin typeface="Source Sans Pro" charset="0"/>
              </a:rPr>
              <a:t>Yapısal Dirençlilik (Structural Resilience (SR))</a:t>
            </a:r>
            <a:r>
              <a:rPr lang="tr" sz="1400" b="1" i="0" u="none" strike="noStrike" dirty="0">
                <a:solidFill>
                  <a:srgbClr val="000000"/>
                </a:solidFill>
                <a:latin typeface="Source Sans Pro" charset="0"/>
              </a:rPr>
              <a:t> ve </a:t>
            </a:r>
            <a:r>
              <a:rPr lang="tr" sz="1400" b="1" i="0" u="none" strike="noStrike" dirty="0">
                <a:solidFill>
                  <a:srgbClr val="F79646"/>
                </a:solidFill>
                <a:highlight>
                  <a:srgbClr val="000000">
                    <a:alpha val="0"/>
                  </a:srgbClr>
                </a:highlight>
                <a:latin typeface="Source Sans Pro" charset="0"/>
              </a:rPr>
              <a:t>İşlevsel Dirençlilik (Functional Resilience (FR))</a:t>
            </a:r>
            <a:r>
              <a:rPr lang="tr" sz="1400" b="1" i="0" u="none" strike="noStrike" dirty="0">
                <a:solidFill>
                  <a:srgbClr val="000000"/>
                </a:solidFill>
                <a:latin typeface="Source Sans Pro" charset="0"/>
              </a:rPr>
              <a:t> arasında karşılaştırma</a:t>
            </a:r>
          </a:p>
          <a:p>
            <a:pPr marL="0" indent="0" algn="just" rtl="0">
              <a:lnSpc>
                <a:spcPct val="150000"/>
              </a:lnSpc>
              <a:spcBef>
                <a:spcPct val="0"/>
              </a:spcBef>
            </a:pPr>
            <a:r>
              <a:rPr lang="tr" sz="1400" b="0" i="0" u="none" strike="noStrike" dirty="0">
                <a:solidFill>
                  <a:srgbClr val="000000"/>
                </a:solidFill>
                <a:latin typeface="Source Sans Pro" charset="0"/>
              </a:rPr>
              <a:t>Buradaki üç eğri; bağlantı merkeziliğinin yapı temelli endeksinin (yeşil eğri), trafik akışının işlev temelli endeksinin (sarı eğri) azalan sırasına göre veya rastgele (kahverengi eğri) düğümlerin teker teker kaldırılmasıyla elde edilmiştir. </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56</a:t>
            </a:r>
            <a:endParaRPr lang="ca-ES"/>
          </a:p>
        </p:txBody>
      </p:sp>
      <p:sp>
        <p:nvSpPr>
          <p:cNvPr id="7" name="Google Shape;192;p8"/>
          <p:cNvSpPr txBox="1"/>
          <p:nvPr/>
        </p:nvSpPr>
        <p:spPr>
          <a:xfrm>
            <a:off x="305433" y="1047823"/>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Dayanıklılık: Pekin metro ağına ilişkin bir örnek olay incelemesi </a:t>
            </a:r>
          </a:p>
        </p:txBody>
      </p:sp>
      <p:cxnSp>
        <p:nvCxnSpPr>
          <p:cNvPr id="8" name="Google Shape;193;p8"/>
          <p:cNvCxnSpPr/>
          <p:nvPr/>
        </p:nvCxnSpPr>
        <p:spPr>
          <a:xfrm>
            <a:off x="305433" y="1674541"/>
            <a:ext cx="5919198"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FE111645-1399-4AC1-AA47-11F680DDCE63}"/>
              </a:ext>
            </a:extLst>
          </p:cNvPr>
          <p:cNvSpPr txBox="1"/>
          <p:nvPr/>
        </p:nvSpPr>
        <p:spPr>
          <a:xfrm>
            <a:off x="5935664" y="3693863"/>
            <a:ext cx="3079646" cy="261610"/>
          </a:xfrm>
          <a:prstGeom prst="rect">
            <a:avLst/>
          </a:prstGeom>
          <a:noFill/>
        </p:spPr>
        <p:txBody>
          <a:bodyPr wrap="square">
            <a:noAutofit/>
          </a:bodyPr>
          <a:lstStyle/>
          <a:p>
            <a:pPr rtl="0"/>
            <a:r>
              <a:rPr lang="tr" sz="1100" b="0" i="0" u="none" strike="noStrike" baseline="0">
                <a:latin typeface="Source Sans Pro" charset="0"/>
                <a:ea typeface="Source Sans Pro" charset="0"/>
              </a:rPr>
              <a:t>İşlevsel Dayanıklılık ölçüm yapısı</a:t>
            </a:r>
            <a:endParaRPr lang="en-GB" sz="3200">
              <a:latin typeface="Source Sans Pro" panose="020B0503030403020204" pitchFamily="34" charset="0"/>
              <a:ea typeface="Source Sans Pro" panose="020B0503030403020204" pitchFamily="34" charset="0"/>
            </a:endParaRPr>
          </a:p>
        </p:txBody>
      </p:sp>
      <p:grpSp>
        <p:nvGrpSpPr>
          <p:cNvPr id="10" name="Group 9">
            <a:extLst>
              <a:ext uri="{FF2B5EF4-FFF2-40B4-BE49-F238E27FC236}">
                <a16:creationId xmlns:a16="http://schemas.microsoft.com/office/drawing/2014/main" id="{153E126A-5D9F-4E67-8A33-CC47B1911E58}"/>
              </a:ext>
            </a:extLst>
          </p:cNvPr>
          <p:cNvGrpSpPr/>
          <p:nvPr/>
        </p:nvGrpSpPr>
        <p:grpSpPr>
          <a:xfrm>
            <a:off x="6480439" y="1315055"/>
            <a:ext cx="2055526" cy="2387309"/>
            <a:chOff x="5104075" y="1406578"/>
            <a:chExt cx="3477125" cy="4210396"/>
          </a:xfrm>
        </p:grpSpPr>
        <p:pic>
          <p:nvPicPr>
            <p:cNvPr id="4" name="Picture 3">
              <a:extLst>
                <a:ext uri="{FF2B5EF4-FFF2-40B4-BE49-F238E27FC236}">
                  <a16:creationId xmlns:a16="http://schemas.microsoft.com/office/drawing/2014/main" id="{D6339704-A3FE-4B81-B118-6B6E6B796ADC}"/>
                </a:ext>
              </a:extLst>
            </p:cNvPr>
            <p:cNvPicPr>
              <a:picLocks noChangeAspect="1"/>
            </p:cNvPicPr>
            <p:nvPr/>
          </p:nvPicPr>
          <p:blipFill>
            <a:blip r:embed="rId3">
              <a:duotone>
                <a:prstClr val="black"/>
                <a:schemeClr val="accent6">
                  <a:tint val="45000"/>
                  <a:satMod val="400000"/>
                </a:schemeClr>
              </a:duotone>
            </a:blip>
            <a:stretch>
              <a:fillRect/>
            </a:stretch>
          </p:blipFill>
          <p:spPr>
            <a:xfrm>
              <a:off x="5104075" y="1406578"/>
              <a:ext cx="3477125" cy="4210396"/>
            </a:xfrm>
            <a:prstGeom prst="rect">
              <a:avLst/>
            </a:prstGeom>
          </p:spPr>
        </p:pic>
        <p:sp>
          <p:nvSpPr>
            <p:cNvPr id="6" name="Rectangle 5">
              <a:extLst>
                <a:ext uri="{FF2B5EF4-FFF2-40B4-BE49-F238E27FC236}">
                  <a16:creationId xmlns:a16="http://schemas.microsoft.com/office/drawing/2014/main" id="{D0C07C69-1DAA-4303-AFD1-F3C0BF05C928}"/>
                </a:ext>
              </a:extLst>
            </p:cNvPr>
            <p:cNvSpPr/>
            <p:nvPr/>
          </p:nvSpPr>
          <p:spPr>
            <a:xfrm>
              <a:off x="5181600" y="4306529"/>
              <a:ext cx="924232" cy="54077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noAutofit/>
            </a:bodyPr>
            <a:lstStyle/>
            <a:p>
              <a:pPr algn="ctr"/>
              <a:endParaRPr lang="en-GB"/>
            </a:p>
          </p:txBody>
        </p:sp>
      </p:grpSp>
      <p:pic>
        <p:nvPicPr>
          <p:cNvPr id="12" name="Picture 11">
            <a:extLst>
              <a:ext uri="{FF2B5EF4-FFF2-40B4-BE49-F238E27FC236}">
                <a16:creationId xmlns:a16="http://schemas.microsoft.com/office/drawing/2014/main" id="{3A50CE51-FFAF-4220-9F85-0E01B0ADA802}"/>
              </a:ext>
            </a:extLst>
          </p:cNvPr>
          <p:cNvPicPr>
            <a:picLocks noChangeAspect="1"/>
          </p:cNvPicPr>
          <p:nvPr/>
        </p:nvPicPr>
        <p:blipFill>
          <a:blip r:embed="rId4"/>
          <a:srcRect l="-1" t="1647" r="50532" b="-1965"/>
          <a:stretch>
            <a:fillRect/>
          </a:stretch>
        </p:blipFill>
        <p:spPr>
          <a:xfrm>
            <a:off x="6005632" y="4089168"/>
            <a:ext cx="2847812" cy="2206752"/>
          </a:xfrm>
          <a:prstGeom prst="rect">
            <a:avLst/>
          </a:prstGeom>
        </p:spPr>
      </p:pic>
      <p:sp>
        <p:nvSpPr>
          <p:cNvPr id="15" name="TextBox 14">
            <a:extLst>
              <a:ext uri="{FF2B5EF4-FFF2-40B4-BE49-F238E27FC236}">
                <a16:creationId xmlns:a16="http://schemas.microsoft.com/office/drawing/2014/main" id="{37D92CF9-6E60-47DF-BDB6-7B3BBBD299E9}"/>
              </a:ext>
            </a:extLst>
          </p:cNvPr>
          <p:cNvSpPr txBox="1"/>
          <p:nvPr/>
        </p:nvSpPr>
        <p:spPr>
          <a:xfrm>
            <a:off x="600062" y="5192544"/>
            <a:ext cx="4740677" cy="738664"/>
          </a:xfrm>
          <a:prstGeom prst="rect">
            <a:avLst/>
          </a:prstGeom>
          <a:noFill/>
        </p:spPr>
        <p:txBody>
          <a:bodyPr wrap="square">
            <a:noAutofit/>
          </a:bodyPr>
          <a:lstStyle/>
          <a:p>
            <a:pPr marL="285750" indent="-285750" rtl="0">
              <a:buFont typeface="Arial" pitchFamily="34" charset="0"/>
              <a:buChar char="•"/>
            </a:pPr>
            <a:r>
              <a:rPr lang="tr" sz="1400" b="0" i="0" u="none" strike="noStrike" baseline="0" dirty="0">
                <a:latin typeface="Source Sans Pro" charset="0"/>
                <a:ea typeface="Source Sans Pro" charset="0"/>
              </a:rPr>
              <a:t>Burada,  </a:t>
            </a:r>
          </a:p>
          <a:p>
            <a:pPr marL="285750" indent="-285750" rtl="0">
              <a:buFont typeface="Arial" pitchFamily="34" charset="0"/>
              <a:buChar char="•"/>
            </a:pPr>
            <a:r>
              <a:rPr lang="tr" sz="1400" b="0" i="0" u="none" strike="noStrike" baseline="0" dirty="0">
                <a:latin typeface="Source Sans Pro" charset="0"/>
                <a:ea typeface="Source Sans Pro" charset="0"/>
              </a:rPr>
              <a:t>g, maksimum bağlantı alt grafiğinin oranı</a:t>
            </a:r>
          </a:p>
          <a:p>
            <a:pPr marL="285750" indent="-285750" rtl="0">
              <a:buFont typeface="Arial" pitchFamily="34" charset="0"/>
              <a:buChar char="•"/>
            </a:pPr>
            <a:r>
              <a:rPr lang="tr" sz="1400" b="0" i="0" u="none" strike="noStrike" dirty="0">
                <a:latin typeface="Source Sans Pro" charset="0"/>
                <a:ea typeface="Source Sans Pro" charset="0"/>
              </a:rPr>
              <a:t>Rss, ağın tedarik tarafı arıza oranı</a:t>
            </a:r>
            <a:endParaRPr lang="en-GB" sz="1400" dirty="0">
              <a:latin typeface="Source Sans Pro" panose="020B0503030403020204" pitchFamily="34" charset="0"/>
              <a:ea typeface="Source Sans Pro" panose="020B0503030403020204" pitchFamily="34" charset="0"/>
            </a:endParaRPr>
          </a:p>
        </p:txBody>
      </p:sp>
      <p:sp>
        <p:nvSpPr>
          <p:cNvPr id="17" name="TextBox 16">
            <a:extLst>
              <a:ext uri="{FF2B5EF4-FFF2-40B4-BE49-F238E27FC236}">
                <a16:creationId xmlns:a16="http://schemas.microsoft.com/office/drawing/2014/main" id="{C6F16B07-86D5-42B6-A658-FEEEADEB688F}"/>
              </a:ext>
            </a:extLst>
          </p:cNvPr>
          <p:cNvSpPr txBox="1"/>
          <p:nvPr/>
        </p:nvSpPr>
        <p:spPr>
          <a:xfrm>
            <a:off x="5645791" y="6175699"/>
            <a:ext cx="3369519" cy="253916"/>
          </a:xfrm>
          <a:prstGeom prst="rect">
            <a:avLst/>
          </a:prstGeom>
          <a:noFill/>
        </p:spPr>
        <p:txBody>
          <a:bodyPr wrap="square">
            <a:noAutofit/>
          </a:bodyPr>
          <a:lstStyle/>
          <a:p>
            <a:pPr rtl="0"/>
            <a:r>
              <a:rPr lang="tr" sz="1000" b="0" i="0" u="none" strike="noStrike" baseline="0">
                <a:latin typeface="Source Sans Pro" charset="0"/>
                <a:ea typeface="Source Sans Pro" charset="0"/>
              </a:rPr>
              <a:t>BSN'nin SR ve FR arasındaki dayanıklılık karşılaştırması.</a:t>
            </a:r>
            <a:endParaRPr lang="en-GB" sz="28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392275246"/>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57</a:t>
            </a:r>
            <a:endParaRPr lang="ca-ES"/>
          </a:p>
        </p:txBody>
      </p:sp>
      <p:sp>
        <p:nvSpPr>
          <p:cNvPr id="7" name="Google Shape;192;p8"/>
          <p:cNvSpPr txBox="1"/>
          <p:nvPr/>
        </p:nvSpPr>
        <p:spPr>
          <a:xfrm>
            <a:off x="314069" y="1021265"/>
            <a:ext cx="8135868" cy="441099"/>
          </a:xfrm>
          <a:prstGeom prst="rect">
            <a:avLst/>
          </a:prstGeom>
          <a:noFill/>
          <a:ln>
            <a:noFill/>
          </a:ln>
        </p:spPr>
        <p:txBody>
          <a:bodyPr spcFirstLastPara="1" wrap="square" lIns="64500" tIns="32231" rIns="64500" bIns="32231" anchor="t" anchorCtr="0">
            <a:noAutofit/>
          </a:bodyPr>
          <a:lstStyle/>
          <a:p>
            <a:pPr rtl="0"/>
            <a:r>
              <a:rPr lang="tr" sz="1600" b="1" i="0" u="none" strike="noStrike">
                <a:solidFill>
                  <a:srgbClr val="000000"/>
                </a:solidFill>
                <a:latin typeface="Source Sans Pro" charset="0"/>
                <a:ea typeface="Source Sans Pro" charset="0"/>
                <a:cs typeface="Source Sans Pro" charset="0"/>
                <a:sym typeface="Source Sans Pro" charset="0"/>
              </a:rPr>
              <a:t>Ulaşım sistemlerinde afet dirençliliği ve risk değerlendirmesi</a:t>
            </a:r>
            <a:endParaRPr lang="en-GB" sz="160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14069" y="1462375"/>
            <a:ext cx="8053554" cy="0"/>
          </a:xfrm>
          <a:prstGeom prst="straightConnector1">
            <a:avLst/>
          </a:prstGeom>
          <a:noFill/>
          <a:ln w="28575" cap="flat" cmpd="sng">
            <a:solidFill>
              <a:schemeClr val="dk1"/>
            </a:solidFill>
            <a:prstDash val="solid"/>
            <a:round/>
            <a:headEnd type="none" w="sm" len="sm"/>
            <a:tailEnd type="none" w="sm" len="sm"/>
          </a:ln>
        </p:spPr>
      </p:cxnSp>
      <p:pic>
        <p:nvPicPr>
          <p:cNvPr id="5" name="Picture 4">
            <a:extLst>
              <a:ext uri="{FF2B5EF4-FFF2-40B4-BE49-F238E27FC236}">
                <a16:creationId xmlns:a16="http://schemas.microsoft.com/office/drawing/2014/main" id="{CAA23EB4-3592-4854-8F27-6C0DFA98B38F}"/>
              </a:ext>
            </a:extLst>
          </p:cNvPr>
          <p:cNvPicPr>
            <a:picLocks noChangeAspect="1"/>
          </p:cNvPicPr>
          <p:nvPr/>
        </p:nvPicPr>
        <p:blipFill>
          <a:blip r:embed="rId3"/>
          <a:stretch>
            <a:fillRect/>
          </a:stretch>
        </p:blipFill>
        <p:spPr>
          <a:xfrm>
            <a:off x="424119" y="2013630"/>
            <a:ext cx="2228965" cy="4337273"/>
          </a:xfrm>
          <a:prstGeom prst="rect">
            <a:avLst/>
          </a:prstGeom>
        </p:spPr>
      </p:pic>
      <p:sp>
        <p:nvSpPr>
          <p:cNvPr id="12" name="TextBox 11">
            <a:extLst>
              <a:ext uri="{FF2B5EF4-FFF2-40B4-BE49-F238E27FC236}">
                <a16:creationId xmlns:a16="http://schemas.microsoft.com/office/drawing/2014/main" id="{988AF8FB-CDDD-4C0C-9280-D63B3D216083}"/>
              </a:ext>
            </a:extLst>
          </p:cNvPr>
          <p:cNvSpPr txBox="1"/>
          <p:nvPr/>
        </p:nvSpPr>
        <p:spPr>
          <a:xfrm>
            <a:off x="2527560" y="2126347"/>
            <a:ext cx="6283065" cy="738664"/>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noAutofit/>
          </a:bodyPr>
          <a:lstStyle/>
          <a:p>
            <a:pPr algn="just" rtl="0"/>
            <a:r>
              <a:rPr lang="tr" sz="1400" b="0" i="0" u="none" strike="noStrike">
                <a:solidFill>
                  <a:srgbClr val="000000"/>
                </a:solidFill>
                <a:latin typeface="Calibri"/>
              </a:rPr>
              <a:t>Bu adım, ilgili tüm paydaşların katılımını ve dirençlilik analitik çerçeve çalışmasını kullanarak ülkenin ulaşım sisteminde dokuz dirençlilik ilkesinin ne ölçüde mevcut olduğunu incelemeyi hedeflemektedir.</a:t>
            </a:r>
            <a:endParaRPr lang="en-GB" sz="1400">
              <a:solidFill>
                <a:schemeClr val="tx1"/>
              </a:solidFill>
            </a:endParaRPr>
          </a:p>
        </p:txBody>
      </p:sp>
      <p:sp>
        <p:nvSpPr>
          <p:cNvPr id="13" name="TextBox 12">
            <a:extLst>
              <a:ext uri="{FF2B5EF4-FFF2-40B4-BE49-F238E27FC236}">
                <a16:creationId xmlns:a16="http://schemas.microsoft.com/office/drawing/2014/main" id="{D0B78770-CCE9-4A72-A44E-175A02E2F827}"/>
              </a:ext>
            </a:extLst>
          </p:cNvPr>
          <p:cNvSpPr txBox="1"/>
          <p:nvPr/>
        </p:nvSpPr>
        <p:spPr>
          <a:xfrm>
            <a:off x="2527560" y="3249049"/>
            <a:ext cx="6283065" cy="46566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noAutofit/>
          </a:bodyPr>
          <a:lstStyle/>
          <a:p>
            <a:pPr algn="just" rtl="0"/>
            <a:r>
              <a:rPr lang="tr" sz="1400" b="0" i="0" u="none" strike="noStrike" dirty="0">
                <a:solidFill>
                  <a:srgbClr val="000000"/>
                </a:solidFill>
                <a:latin typeface="Calibri"/>
              </a:rPr>
              <a:t>Proje kapsamı, daha ayrıntılı değerlendirmelere olanak sağlayacak şekilde tasarlanmıştır.</a:t>
            </a:r>
            <a:endParaRPr lang="en-GB" sz="1400" dirty="0">
              <a:solidFill>
                <a:schemeClr val="tx1"/>
              </a:solidFill>
            </a:endParaRPr>
          </a:p>
        </p:txBody>
      </p:sp>
      <p:sp>
        <p:nvSpPr>
          <p:cNvPr id="14" name="TextBox 13">
            <a:extLst>
              <a:ext uri="{FF2B5EF4-FFF2-40B4-BE49-F238E27FC236}">
                <a16:creationId xmlns:a16="http://schemas.microsoft.com/office/drawing/2014/main" id="{A5B08AF5-A9ED-4112-B2DF-FEC29E382734}"/>
              </a:ext>
            </a:extLst>
          </p:cNvPr>
          <p:cNvSpPr txBox="1"/>
          <p:nvPr/>
        </p:nvSpPr>
        <p:spPr>
          <a:xfrm>
            <a:off x="2527559" y="3812934"/>
            <a:ext cx="6283065" cy="738664"/>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noAutofit/>
          </a:bodyPr>
          <a:lstStyle/>
          <a:p>
            <a:pPr algn="just" rtl="0"/>
            <a:r>
              <a:rPr lang="tr" sz="1400" b="0" i="0" u="none" strike="noStrike" dirty="0">
                <a:solidFill>
                  <a:srgbClr val="000000"/>
                </a:solidFill>
                <a:latin typeface="Calibri"/>
              </a:rPr>
              <a:t>Ulaşım sistemlerinin direncini artırmak için bu alanlar arasında eşgüdümlü çözümlerin üretilmesi gerekmektedir. </a:t>
            </a:r>
            <a:r>
              <a:rPr lang="tr" sz="1400" b="1" i="0" u="none" strike="noStrike" dirty="0">
                <a:solidFill>
                  <a:srgbClr val="000000"/>
                </a:solidFill>
                <a:highlight>
                  <a:srgbClr val="000000">
                    <a:alpha val="0"/>
                  </a:srgbClr>
                </a:highlight>
                <a:latin typeface="Calibri"/>
              </a:rPr>
              <a:t>Dirençli matris</a:t>
            </a:r>
            <a:r>
              <a:rPr lang="tr" sz="1400" b="0" i="0" u="none" strike="noStrike" dirty="0">
                <a:solidFill>
                  <a:srgbClr val="000000"/>
                </a:solidFill>
                <a:latin typeface="Calibri"/>
              </a:rPr>
              <a:t>, sistemin direncini belirlemek için kullanılan araçlardan biridir.</a:t>
            </a:r>
            <a:endParaRPr lang="en-GB" sz="1400" dirty="0">
              <a:solidFill>
                <a:schemeClr val="tx1"/>
              </a:solidFill>
            </a:endParaRPr>
          </a:p>
        </p:txBody>
      </p:sp>
      <p:sp>
        <p:nvSpPr>
          <p:cNvPr id="15" name="TextBox 14">
            <a:extLst>
              <a:ext uri="{FF2B5EF4-FFF2-40B4-BE49-F238E27FC236}">
                <a16:creationId xmlns:a16="http://schemas.microsoft.com/office/drawing/2014/main" id="{61280801-2C4B-4420-B3E7-BF3FD2F307BB}"/>
              </a:ext>
            </a:extLst>
          </p:cNvPr>
          <p:cNvSpPr txBox="1"/>
          <p:nvPr/>
        </p:nvSpPr>
        <p:spPr>
          <a:xfrm>
            <a:off x="2527558" y="4733604"/>
            <a:ext cx="6283065" cy="738664"/>
          </a:xfrm>
          <a:prstGeom prst="rect">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wrap="square">
            <a:noAutofit/>
          </a:bodyPr>
          <a:lstStyle/>
          <a:p>
            <a:pPr algn="just" rtl="0"/>
            <a:r>
              <a:rPr lang="tr" sz="1400" b="0" i="0" u="none" strike="noStrike">
                <a:solidFill>
                  <a:srgbClr val="000000"/>
                </a:solidFill>
                <a:latin typeface="Calibri"/>
              </a:rPr>
              <a:t>Risk; tehditlerin, kırılganlıkların ve sonuçların bir unsurudur. Bu adım, bir sistemde beklenen önemli işlevsellik kaybını belirlemek için projeye yönelik riskleri değerlendirir.</a:t>
            </a:r>
            <a:endParaRPr lang="en-GB" sz="1400">
              <a:solidFill>
                <a:schemeClr val="tx1"/>
              </a:solidFill>
            </a:endParaRPr>
          </a:p>
        </p:txBody>
      </p:sp>
      <p:sp>
        <p:nvSpPr>
          <p:cNvPr id="16" name="TextBox 15">
            <a:extLst>
              <a:ext uri="{FF2B5EF4-FFF2-40B4-BE49-F238E27FC236}">
                <a16:creationId xmlns:a16="http://schemas.microsoft.com/office/drawing/2014/main" id="{31F4E592-B777-450C-8FE1-03068818A045}"/>
              </a:ext>
            </a:extLst>
          </p:cNvPr>
          <p:cNvSpPr txBox="1"/>
          <p:nvPr/>
        </p:nvSpPr>
        <p:spPr>
          <a:xfrm>
            <a:off x="2527557" y="5587000"/>
            <a:ext cx="6283065" cy="5232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noAutofit/>
          </a:bodyPr>
          <a:lstStyle/>
          <a:p>
            <a:pPr algn="just" rtl="0"/>
            <a:r>
              <a:rPr lang="tr" sz="1400" b="0" i="0" u="none" strike="noStrike">
                <a:solidFill>
                  <a:srgbClr val="000000"/>
                </a:solidFill>
                <a:latin typeface="Calibri"/>
              </a:rPr>
              <a:t>Projenin risklerinin ve dayanıklılığının değerlendirilmesinin ardından son adım, Net Bugünkü Değeri oluşturmak için </a:t>
            </a:r>
            <a:r>
              <a:rPr lang="tr" sz="1400" b="1" i="0" u="none" strike="noStrike">
                <a:solidFill>
                  <a:srgbClr val="000000"/>
                </a:solidFill>
                <a:highlight>
                  <a:srgbClr val="000000">
                    <a:alpha val="0"/>
                  </a:srgbClr>
                </a:highlight>
                <a:latin typeface="Calibri"/>
              </a:rPr>
              <a:t>fayda-maliyet analizi</a:t>
            </a:r>
            <a:r>
              <a:rPr lang="tr" sz="1400" b="0" i="0" u="none" strike="noStrike">
                <a:solidFill>
                  <a:srgbClr val="000000"/>
                </a:solidFill>
                <a:latin typeface="Calibri"/>
              </a:rPr>
              <a:t> yapmaktır.</a:t>
            </a:r>
            <a:endParaRPr lang="en-GB" sz="1400">
              <a:solidFill>
                <a:schemeClr val="tx1"/>
              </a:solidFill>
            </a:endParaRPr>
          </a:p>
        </p:txBody>
      </p:sp>
      <p:sp>
        <p:nvSpPr>
          <p:cNvPr id="4" name="Rectangle 3">
            <a:extLst>
              <a:ext uri="{FF2B5EF4-FFF2-40B4-BE49-F238E27FC236}">
                <a16:creationId xmlns:a16="http://schemas.microsoft.com/office/drawing/2014/main" id="{759BB332-70E5-8416-606D-9B82EC06930E}"/>
              </a:ext>
            </a:extLst>
          </p:cNvPr>
          <p:cNvSpPr/>
          <p:nvPr/>
        </p:nvSpPr>
        <p:spPr>
          <a:xfrm rot="16200000">
            <a:off x="-1319667" y="3999975"/>
            <a:ext cx="3890895" cy="329594"/>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0" i="0" u="none" strike="noStrike">
                <a:latin typeface="Calibri"/>
              </a:rPr>
              <a:t>Planlama ve belirleme</a:t>
            </a:r>
            <a:endParaRPr lang="es-ES"/>
          </a:p>
        </p:txBody>
      </p:sp>
      <p:sp>
        <p:nvSpPr>
          <p:cNvPr id="6" name="TextBox 5">
            <a:extLst>
              <a:ext uri="{FF2B5EF4-FFF2-40B4-BE49-F238E27FC236}">
                <a16:creationId xmlns:a16="http://schemas.microsoft.com/office/drawing/2014/main" id="{A25C990D-07FB-3C23-42A2-F4E8A5CCAC5F}"/>
              </a:ext>
            </a:extLst>
          </p:cNvPr>
          <p:cNvSpPr txBox="1"/>
          <p:nvPr/>
        </p:nvSpPr>
        <p:spPr>
          <a:xfrm>
            <a:off x="929002" y="2256398"/>
            <a:ext cx="1518924" cy="521134"/>
          </a:xfrm>
          <a:prstGeom prst="rect">
            <a:avLst/>
          </a:prstGeom>
        </p:spPr>
        <p:style>
          <a:lnRef idx="2">
            <a:schemeClr val="accent5"/>
          </a:lnRef>
          <a:fillRef idx="1">
            <a:schemeClr val="lt1"/>
          </a:fillRef>
          <a:effectRef idx="0">
            <a:schemeClr val="accent5"/>
          </a:effectRef>
          <a:fontRef idx="minor">
            <a:schemeClr val="dk1"/>
          </a:fontRef>
        </p:style>
        <p:txBody>
          <a:bodyPr wrap="square">
            <a:noAutofit/>
          </a:bodyPr>
          <a:lstStyle/>
          <a:p>
            <a:pPr algn="ctr" rtl="0"/>
            <a:r>
              <a:rPr lang="tr" sz="1200" b="1" i="0" u="none" strike="noStrike" dirty="0">
                <a:solidFill>
                  <a:srgbClr val="000000"/>
                </a:solidFill>
                <a:latin typeface="Calibri"/>
              </a:rPr>
              <a:t>1. Adım: İhtiyaç değerlendirmesi</a:t>
            </a:r>
            <a:endParaRPr lang="en-GB" sz="1200" b="1" dirty="0">
              <a:solidFill>
                <a:schemeClr val="tx1"/>
              </a:solidFill>
            </a:endParaRPr>
          </a:p>
        </p:txBody>
      </p:sp>
      <p:sp>
        <p:nvSpPr>
          <p:cNvPr id="9" name="TextBox 8">
            <a:extLst>
              <a:ext uri="{FF2B5EF4-FFF2-40B4-BE49-F238E27FC236}">
                <a16:creationId xmlns:a16="http://schemas.microsoft.com/office/drawing/2014/main" id="{B77F34C9-DA70-B369-84E2-E154B7E10D35}"/>
              </a:ext>
            </a:extLst>
          </p:cNvPr>
          <p:cNvSpPr txBox="1"/>
          <p:nvPr/>
        </p:nvSpPr>
        <p:spPr>
          <a:xfrm>
            <a:off x="895052" y="3141327"/>
            <a:ext cx="1552874" cy="523220"/>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lstStyle/>
          <a:p>
            <a:pPr algn="ctr" rtl="0"/>
            <a:r>
              <a:rPr lang="tr" sz="1000" b="1" i="0" u="none" strike="noStrike" dirty="0">
                <a:solidFill>
                  <a:srgbClr val="000000"/>
                </a:solidFill>
                <a:latin typeface="Calibri"/>
              </a:rPr>
              <a:t>2. Adım: Proje kapsamının belirlenmesi</a:t>
            </a:r>
            <a:endParaRPr lang="en-GB" sz="1000" b="1" dirty="0">
              <a:solidFill>
                <a:schemeClr val="tx1"/>
              </a:solidFill>
            </a:endParaRPr>
          </a:p>
        </p:txBody>
      </p:sp>
      <p:sp>
        <p:nvSpPr>
          <p:cNvPr id="10" name="TextBox 9">
            <a:extLst>
              <a:ext uri="{FF2B5EF4-FFF2-40B4-BE49-F238E27FC236}">
                <a16:creationId xmlns:a16="http://schemas.microsoft.com/office/drawing/2014/main" id="{17637658-AB5E-6CB3-B628-425D4976C741}"/>
              </a:ext>
            </a:extLst>
          </p:cNvPr>
          <p:cNvSpPr txBox="1"/>
          <p:nvPr/>
        </p:nvSpPr>
        <p:spPr>
          <a:xfrm>
            <a:off x="895052" y="3956808"/>
            <a:ext cx="1552874" cy="523220"/>
          </a:xfrm>
          <a:prstGeom prst="rect">
            <a:avLst/>
          </a:prstGeom>
        </p:spPr>
        <p:style>
          <a:lnRef idx="2">
            <a:schemeClr val="dk1"/>
          </a:lnRef>
          <a:fillRef idx="1">
            <a:schemeClr val="lt1"/>
          </a:fillRef>
          <a:effectRef idx="0">
            <a:schemeClr val="dk1"/>
          </a:effectRef>
          <a:fontRef idx="minor">
            <a:schemeClr val="dk1"/>
          </a:fontRef>
        </p:style>
        <p:txBody>
          <a:bodyPr wrap="square">
            <a:noAutofit/>
          </a:bodyPr>
          <a:lstStyle/>
          <a:p>
            <a:pPr algn="ctr" rtl="0"/>
            <a:r>
              <a:rPr lang="tr" sz="1200" b="1" i="0" u="none" strike="noStrike" dirty="0">
                <a:solidFill>
                  <a:srgbClr val="000000"/>
                </a:solidFill>
                <a:latin typeface="Calibri"/>
              </a:rPr>
              <a:t>3. Adım: Direnç değerlendirmesi</a:t>
            </a:r>
            <a:endParaRPr lang="en-GB" sz="1200" b="1" dirty="0">
              <a:solidFill>
                <a:schemeClr val="tx1"/>
              </a:solidFill>
            </a:endParaRPr>
          </a:p>
        </p:txBody>
      </p:sp>
      <p:sp>
        <p:nvSpPr>
          <p:cNvPr id="11" name="TextBox 10">
            <a:extLst>
              <a:ext uri="{FF2B5EF4-FFF2-40B4-BE49-F238E27FC236}">
                <a16:creationId xmlns:a16="http://schemas.microsoft.com/office/drawing/2014/main" id="{6B6A550D-8323-B4E9-EFAC-182C79C13141}"/>
              </a:ext>
            </a:extLst>
          </p:cNvPr>
          <p:cNvSpPr txBox="1"/>
          <p:nvPr/>
        </p:nvSpPr>
        <p:spPr>
          <a:xfrm>
            <a:off x="895052" y="4769672"/>
            <a:ext cx="1552874" cy="523220"/>
          </a:xfrm>
          <a:prstGeom prst="rect">
            <a:avLst/>
          </a:prstGeom>
        </p:spPr>
        <p:style>
          <a:lnRef idx="2">
            <a:schemeClr val="accent5"/>
          </a:lnRef>
          <a:fillRef idx="1">
            <a:schemeClr val="lt1"/>
          </a:fillRef>
          <a:effectRef idx="0">
            <a:schemeClr val="accent5"/>
          </a:effectRef>
          <a:fontRef idx="minor">
            <a:schemeClr val="dk1"/>
          </a:fontRef>
        </p:style>
        <p:txBody>
          <a:bodyPr wrap="square">
            <a:noAutofit/>
          </a:bodyPr>
          <a:lstStyle/>
          <a:p>
            <a:pPr algn="ctr" rtl="0"/>
            <a:r>
              <a:rPr lang="tr" sz="1200" b="1" i="0" u="none" strike="noStrike" dirty="0">
                <a:solidFill>
                  <a:srgbClr val="000000"/>
                </a:solidFill>
                <a:latin typeface="Calibri"/>
              </a:rPr>
              <a:t>4. Adım: Risk değerlendirmesi</a:t>
            </a:r>
            <a:endParaRPr lang="en-GB" sz="1200" b="1" dirty="0">
              <a:solidFill>
                <a:schemeClr val="tx1"/>
              </a:solidFill>
            </a:endParaRPr>
          </a:p>
        </p:txBody>
      </p:sp>
      <p:sp>
        <p:nvSpPr>
          <p:cNvPr id="17" name="TextBox 16">
            <a:extLst>
              <a:ext uri="{FF2B5EF4-FFF2-40B4-BE49-F238E27FC236}">
                <a16:creationId xmlns:a16="http://schemas.microsoft.com/office/drawing/2014/main" id="{8E26C3B2-DF7C-13B8-92F2-BB81F8F81798}"/>
              </a:ext>
            </a:extLst>
          </p:cNvPr>
          <p:cNvSpPr txBox="1"/>
          <p:nvPr/>
        </p:nvSpPr>
        <p:spPr>
          <a:xfrm>
            <a:off x="895052" y="5587000"/>
            <a:ext cx="1552874" cy="523220"/>
          </a:xfrm>
          <a:prstGeom prst="rect">
            <a:avLst/>
          </a:prstGeom>
        </p:spPr>
        <p:style>
          <a:lnRef idx="2">
            <a:schemeClr val="accent4"/>
          </a:lnRef>
          <a:fillRef idx="1">
            <a:schemeClr val="lt1"/>
          </a:fillRef>
          <a:effectRef idx="0">
            <a:schemeClr val="accent4"/>
          </a:effectRef>
          <a:fontRef idx="minor">
            <a:schemeClr val="dk1"/>
          </a:fontRef>
        </p:style>
        <p:txBody>
          <a:bodyPr wrap="square">
            <a:noAutofit/>
          </a:bodyPr>
          <a:lstStyle/>
          <a:p>
            <a:pPr algn="ctr" rtl="0"/>
            <a:r>
              <a:rPr lang="tr" sz="1200" b="1" i="0" u="none" strike="noStrike" dirty="0">
                <a:solidFill>
                  <a:srgbClr val="000000"/>
                </a:solidFill>
                <a:latin typeface="Calibri"/>
              </a:rPr>
              <a:t>5. Adım: Fizibilite çalışmaları</a:t>
            </a:r>
            <a:endParaRPr lang="en-GB" sz="1200" b="1" dirty="0">
              <a:solidFill>
                <a:schemeClr val="tx1"/>
              </a:solidFill>
            </a:endParaRPr>
          </a:p>
        </p:txBody>
      </p:sp>
    </p:spTree>
    <p:extLst>
      <p:ext uri="{BB962C8B-B14F-4D97-AF65-F5344CB8AC3E}">
        <p14:creationId xmlns:p14="http://schemas.microsoft.com/office/powerpoint/2010/main" val="244353898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830817" y="1588398"/>
            <a:ext cx="4287812" cy="1372647"/>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0" i="0" u="none" strike="noStrike">
                <a:solidFill>
                  <a:srgbClr val="000000"/>
                </a:solidFill>
                <a:latin typeface="Source Sans Pro" charset="0"/>
              </a:rPr>
              <a:t>Ulaşım sistemlerindeki performans ölçütleri dirençlilik endeksi olarak tanımlanabilir.</a:t>
            </a:r>
          </a:p>
          <a:p>
            <a:pPr marL="0" indent="0" algn="just">
              <a:lnSpc>
                <a:spcPct val="150000"/>
              </a:lnSpc>
              <a:spcBef>
                <a:spcPct val="0"/>
              </a:spcBef>
            </a:pPr>
            <a:endParaRPr lang="en-US" sz="16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58</a:t>
            </a:r>
            <a:endParaRPr lang="ca-ES"/>
          </a:p>
        </p:txBody>
      </p:sp>
      <p:sp>
        <p:nvSpPr>
          <p:cNvPr id="7" name="Google Shape;192;p8"/>
          <p:cNvSpPr txBox="1"/>
          <p:nvPr/>
        </p:nvSpPr>
        <p:spPr>
          <a:xfrm>
            <a:off x="428369" y="835516"/>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Dirençlilik Endeksi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28369" y="1276626"/>
            <a:ext cx="8053554" cy="0"/>
          </a:xfrm>
          <a:prstGeom prst="straightConnector1">
            <a:avLst/>
          </a:prstGeom>
          <a:noFill/>
          <a:ln w="28575" cap="flat" cmpd="sng">
            <a:solidFill>
              <a:schemeClr val="dk1"/>
            </a:solidFill>
            <a:prstDash val="solid"/>
            <a:round/>
            <a:headEnd type="none" w="sm" len="sm"/>
            <a:tailEnd type="none" w="sm" len="sm"/>
          </a:ln>
        </p:spPr>
      </p:cxnSp>
      <p:pic>
        <p:nvPicPr>
          <p:cNvPr id="4" name="Picture 3">
            <a:extLst>
              <a:ext uri="{FF2B5EF4-FFF2-40B4-BE49-F238E27FC236}">
                <a16:creationId xmlns:a16="http://schemas.microsoft.com/office/drawing/2014/main" id="{4BD4159D-DBD1-4E6B-B0E3-CE5B453710DF}"/>
              </a:ext>
            </a:extLst>
          </p:cNvPr>
          <p:cNvPicPr>
            <a:picLocks noChangeAspect="1"/>
          </p:cNvPicPr>
          <p:nvPr/>
        </p:nvPicPr>
        <p:blipFill>
          <a:blip r:embed="rId3">
            <a:duotone>
              <a:prstClr val="black"/>
              <a:schemeClr val="accent6">
                <a:tint val="45000"/>
                <a:satMod val="400000"/>
              </a:schemeClr>
            </a:duotone>
          </a:blip>
          <a:stretch>
            <a:fillRect/>
          </a:stretch>
        </p:blipFill>
        <p:spPr>
          <a:xfrm>
            <a:off x="5384100" y="1321070"/>
            <a:ext cx="2995219" cy="5041952"/>
          </a:xfrm>
          <a:prstGeom prst="rect">
            <a:avLst/>
          </a:prstGeom>
        </p:spPr>
      </p:pic>
      <p:sp>
        <p:nvSpPr>
          <p:cNvPr id="9" name="TextBox 8">
            <a:extLst>
              <a:ext uri="{FF2B5EF4-FFF2-40B4-BE49-F238E27FC236}">
                <a16:creationId xmlns:a16="http://schemas.microsoft.com/office/drawing/2014/main" id="{5F88E5A1-372D-45C3-BEE6-EB10DC659D83}"/>
              </a:ext>
            </a:extLst>
          </p:cNvPr>
          <p:cNvSpPr txBox="1"/>
          <p:nvPr/>
        </p:nvSpPr>
        <p:spPr>
          <a:xfrm>
            <a:off x="807184" y="3400956"/>
            <a:ext cx="3800167" cy="1161472"/>
          </a:xfrm>
          <a:prstGeom prst="rect">
            <a:avLst/>
          </a:prstGeom>
          <a:noFill/>
        </p:spPr>
        <p:txBody>
          <a:bodyPr wrap="square">
            <a:noAutofit/>
          </a:bodyPr>
          <a:lstStyle/>
          <a:p>
            <a:pPr marL="0" indent="0" algn="ctr" rtl="0">
              <a:lnSpc>
                <a:spcPct val="150000"/>
              </a:lnSpc>
              <a:spcBef>
                <a:spcPct val="0"/>
              </a:spcBef>
            </a:pPr>
            <a:r>
              <a:rPr lang="tr" sz="1600" b="0" i="0" u="none" strike="noStrike">
                <a:solidFill>
                  <a:srgbClr val="000000"/>
                </a:solidFill>
                <a:latin typeface="Source Sans Pro" charset="0"/>
                <a:ea typeface="Source Sans Pro" charset="0"/>
                <a:sym typeface="Source Sans Pro" charset="0"/>
              </a:rPr>
              <a:t>Tablo, her bir dirençlilik endeksinin ölçülmesinde dikkate alınan faktörleri özetlemektedir.</a:t>
            </a:r>
          </a:p>
        </p:txBody>
      </p:sp>
      <p:sp>
        <p:nvSpPr>
          <p:cNvPr id="6" name="Arrow: Right 5">
            <a:extLst>
              <a:ext uri="{FF2B5EF4-FFF2-40B4-BE49-F238E27FC236}">
                <a16:creationId xmlns:a16="http://schemas.microsoft.com/office/drawing/2014/main" id="{6E65BBBE-3568-499B-BA92-D8552C20A6F1}"/>
              </a:ext>
            </a:extLst>
          </p:cNvPr>
          <p:cNvSpPr/>
          <p:nvPr/>
        </p:nvSpPr>
        <p:spPr>
          <a:xfrm>
            <a:off x="4754835" y="3783883"/>
            <a:ext cx="530942" cy="33429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8889265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911960DC-9F7F-4DA1-9713-32E650B97393}"/>
              </a:ext>
            </a:extLst>
          </p:cNvPr>
          <p:cNvGraphicFramePr/>
          <p:nvPr>
            <p:extLst>
              <p:ext uri="{D42A27DB-BD31-4B8C-83A1-F6EECF244321}">
                <p14:modId xmlns:p14="http://schemas.microsoft.com/office/powerpoint/2010/main" val="4148646896"/>
              </p:ext>
            </p:extLst>
          </p:nvPr>
        </p:nvGraphicFramePr>
        <p:xfrm>
          <a:off x="613434" y="1974171"/>
          <a:ext cx="7910110" cy="41742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59</a:t>
            </a:r>
            <a:endParaRPr lang="ca-ES"/>
          </a:p>
        </p:txBody>
      </p:sp>
      <p:sp>
        <p:nvSpPr>
          <p:cNvPr id="7" name="Google Shape;192;p8"/>
          <p:cNvSpPr txBox="1"/>
          <p:nvPr/>
        </p:nvSpPr>
        <p:spPr>
          <a:xfrm>
            <a:off x="289445" y="947379"/>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Sisteminde Dirençliliğin Özellikleri  </a:t>
            </a:r>
          </a:p>
          <a:p>
            <a:endParaRPr lang="en-US"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289445" y="1388489"/>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E0C912C4-1887-44AB-AB10-C236D2EB3687}"/>
              </a:ext>
            </a:extLst>
          </p:cNvPr>
          <p:cNvSpPr txBox="1"/>
          <p:nvPr/>
        </p:nvSpPr>
        <p:spPr>
          <a:xfrm>
            <a:off x="2279892" y="1531598"/>
            <a:ext cx="4577194" cy="369332"/>
          </a:xfrm>
          <a:prstGeom prst="rect">
            <a:avLst/>
          </a:prstGeom>
          <a:noFill/>
        </p:spPr>
        <p:txBody>
          <a:bodyPr wrap="square">
            <a:noAutofit/>
          </a:bodyPr>
          <a:lstStyle/>
          <a:p>
            <a:pPr lvl="0" rtl="0"/>
            <a:r>
              <a:rPr lang="tr" sz="1800" b="1" i="0" u="none" strike="noStrike" dirty="0">
                <a:solidFill>
                  <a:srgbClr val="FF0000"/>
                </a:solidFill>
                <a:latin typeface="Source Sans Pro" charset="0"/>
                <a:ea typeface="Source Sans Pro" charset="0"/>
              </a:rPr>
              <a:t>Ulaşım direnci neye benziyor?</a:t>
            </a:r>
            <a:endParaRPr lang="en-GB" dirty="0">
              <a:solidFill>
                <a:srgbClr val="FF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25150688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377444" y="1881923"/>
            <a:ext cx="4436608" cy="4505486"/>
          </a:xfrm>
          <a:prstGeom prst="rect">
            <a:avLst/>
          </a:prstGeom>
          <a:noFill/>
          <a:ln>
            <a:noFill/>
          </a:ln>
        </p:spPr>
        <p:txBody>
          <a:bodyPr spcFirstLastPara="1" vert="horz" wrap="square" lIns="67500" tIns="34275" rIns="67500" bIns="34275" rtlCol="0" anchor="t" anchorCtr="0">
            <a:noAutofit/>
          </a:bodyPr>
          <a:lstStyle/>
          <a:p>
            <a:pPr marL="285750" indent="-285750" algn="just" rtl="0">
              <a:lnSpc>
                <a:spcPct val="150000"/>
              </a:lnSpc>
              <a:spcBef>
                <a:spcPct val="0"/>
              </a:spcBef>
              <a:buFont typeface="Arial" pitchFamily="34" charset="0"/>
              <a:buChar char="•"/>
            </a:pPr>
            <a:r>
              <a:rPr lang="tr" sz="1600" b="1" i="0" u="none" strike="noStrike">
                <a:solidFill>
                  <a:srgbClr val="000000"/>
                </a:solidFill>
                <a:highlight>
                  <a:srgbClr val="000000">
                    <a:alpha val="0"/>
                  </a:srgbClr>
                </a:highlight>
                <a:latin typeface="Source Sans Pro" charset="0"/>
              </a:rPr>
              <a:t>Tolerans</a:t>
            </a:r>
            <a:r>
              <a:rPr lang="tr" sz="1600" b="0" i="0" u="none" strike="noStrike">
                <a:solidFill>
                  <a:srgbClr val="000000"/>
                </a:solidFill>
                <a:latin typeface="Source Sans Pro" charset="0"/>
              </a:rPr>
              <a:t>: Bir sistemin iyileşme yeteneğini kaybetmeden önce değişebileceği maksimum miktardır (bir eşiktir)</a:t>
            </a:r>
            <a:endParaRPr lang="ca-ES" sz="1600">
              <a:solidFill>
                <a:schemeClr val="dk1"/>
              </a:solidFill>
            </a:endParaRPr>
          </a:p>
          <a:p>
            <a:pPr marL="285750" indent="-285750" algn="just" rtl="0">
              <a:lnSpc>
                <a:spcPct val="150000"/>
              </a:lnSpc>
              <a:spcBef>
                <a:spcPct val="0"/>
              </a:spcBef>
              <a:buFont typeface="Arial" pitchFamily="34" charset="0"/>
              <a:buChar char="•"/>
            </a:pPr>
            <a:r>
              <a:rPr lang="tr" sz="1600" b="1" i="0" u="none" strike="noStrike">
                <a:solidFill>
                  <a:srgbClr val="000000"/>
                </a:solidFill>
                <a:highlight>
                  <a:srgbClr val="000000">
                    <a:alpha val="0"/>
                  </a:srgbClr>
                </a:highlight>
                <a:latin typeface="Source Sans Pro" charset="0"/>
              </a:rPr>
              <a:t>Direnç</a:t>
            </a:r>
            <a:r>
              <a:rPr lang="tr" sz="1600" b="0" i="0" u="none" strike="noStrike">
                <a:solidFill>
                  <a:srgbClr val="000000"/>
                </a:solidFill>
                <a:latin typeface="Source Sans Pro" charset="0"/>
              </a:rPr>
              <a:t>: Sistemi değiştirmenin kolaylığı veya zorluğudur.</a:t>
            </a:r>
            <a:endParaRPr lang="ca-ES" sz="1600">
              <a:solidFill>
                <a:schemeClr val="dk1"/>
              </a:solidFill>
            </a:endParaRPr>
          </a:p>
          <a:p>
            <a:pPr marL="285750" indent="-285750" algn="just" rtl="0">
              <a:lnSpc>
                <a:spcPct val="150000"/>
              </a:lnSpc>
              <a:spcBef>
                <a:spcPct val="0"/>
              </a:spcBef>
              <a:buFont typeface="Arial" pitchFamily="34" charset="0"/>
              <a:buChar char="•"/>
            </a:pPr>
            <a:r>
              <a:rPr lang="tr" sz="1600" b="1" i="0" u="none" strike="noStrike">
                <a:solidFill>
                  <a:srgbClr val="000000"/>
                </a:solidFill>
                <a:highlight>
                  <a:srgbClr val="000000">
                    <a:alpha val="0"/>
                  </a:srgbClr>
                </a:highlight>
                <a:latin typeface="Source Sans Pro" charset="0"/>
              </a:rPr>
              <a:t>Kesinlik</a:t>
            </a:r>
            <a:r>
              <a:rPr lang="tr" sz="1600" b="0" i="0" u="none" strike="noStrike">
                <a:solidFill>
                  <a:srgbClr val="000000"/>
                </a:solidFill>
                <a:latin typeface="Source Sans Pro" charset="0"/>
              </a:rPr>
              <a:t>: Sistemin mevcut durumunun bir sınıra veya "eşiğe" ne kadar yakın olduğudur.</a:t>
            </a:r>
            <a:endParaRPr lang="ca-ES" sz="1600">
              <a:solidFill>
                <a:schemeClr val="dk1"/>
              </a:solidFill>
            </a:endParaRPr>
          </a:p>
          <a:p>
            <a:pPr marL="285750" indent="-285750" algn="just" rtl="0">
              <a:lnSpc>
                <a:spcPct val="150000"/>
              </a:lnSpc>
              <a:spcBef>
                <a:spcPct val="0"/>
              </a:spcBef>
              <a:buFont typeface="Arial" pitchFamily="34" charset="0"/>
              <a:buChar char="•"/>
            </a:pPr>
            <a:r>
              <a:rPr lang="tr" sz="1600" b="1" i="0" u="none" strike="noStrike">
                <a:solidFill>
                  <a:srgbClr val="000000"/>
                </a:solidFill>
                <a:highlight>
                  <a:srgbClr val="000000">
                    <a:alpha val="0"/>
                  </a:srgbClr>
                </a:highlight>
                <a:latin typeface="Source Sans Pro" charset="0"/>
              </a:rPr>
              <a:t>Panarşi</a:t>
            </a:r>
            <a:r>
              <a:rPr lang="tr" sz="1600" b="0" i="0" u="none" strike="noStrike">
                <a:solidFill>
                  <a:srgbClr val="000000"/>
                </a:solidFill>
                <a:latin typeface="Source Sans Pro" charset="0"/>
              </a:rPr>
              <a:t>: Bir ekosistemin belirli bir hiyerarşik seviyesinin diğer seviyelerden etkilenme derecesidir.</a:t>
            </a:r>
          </a:p>
          <a:p>
            <a:pPr marL="0" indent="0" algn="just" rtl="0">
              <a:lnSpc>
                <a:spcPct val="150000"/>
              </a:lnSpc>
              <a:spcBef>
                <a:spcPct val="0"/>
              </a:spcBef>
            </a:pPr>
            <a:r>
              <a:rPr lang="tr" sz="1600" b="1" i="0" u="none" strike="noStrike">
                <a:solidFill>
                  <a:srgbClr val="000000"/>
                </a:solidFill>
                <a:highlight>
                  <a:srgbClr val="000000">
                    <a:alpha val="0"/>
                  </a:srgbClr>
                </a:highlight>
                <a:latin typeface="Source Sans Pro" charset="0"/>
              </a:rPr>
              <a:t>Örnekler</a:t>
            </a:r>
            <a:r>
              <a:rPr lang="tr" sz="1600" b="0" i="0" u="none" strike="noStrike">
                <a:solidFill>
                  <a:srgbClr val="000000"/>
                </a:solidFill>
                <a:latin typeface="Source Sans Pro" charset="0"/>
              </a:rPr>
              <a:t>: Orman yangınları, istilacı türler, iklim değişikliği</a:t>
            </a:r>
            <a:endParaRPr sz="16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a:t>
            </a:r>
            <a:endParaRPr lang="ca-ES"/>
          </a:p>
        </p:txBody>
      </p:sp>
      <p:sp>
        <p:nvSpPr>
          <p:cNvPr id="7" name="Google Shape;192;p8"/>
          <p:cNvSpPr txBox="1"/>
          <p:nvPr/>
        </p:nvSpPr>
        <p:spPr>
          <a:xfrm>
            <a:off x="377444" y="1011904"/>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Ekolojik dirençten kazanım elde etme</a:t>
            </a:r>
          </a:p>
        </p:txBody>
      </p:sp>
      <p:cxnSp>
        <p:nvCxnSpPr>
          <p:cNvPr id="8" name="Google Shape;193;p8"/>
          <p:cNvCxnSpPr/>
          <p:nvPr/>
        </p:nvCxnSpPr>
        <p:spPr>
          <a:xfrm>
            <a:off x="377444" y="1453013"/>
            <a:ext cx="8053554" cy="0"/>
          </a:xfrm>
          <a:prstGeom prst="straightConnector1">
            <a:avLst/>
          </a:prstGeom>
          <a:noFill/>
          <a:ln w="28575" cap="flat" cmpd="sng">
            <a:solidFill>
              <a:schemeClr val="dk1"/>
            </a:solidFill>
            <a:prstDash val="solid"/>
            <a:round/>
            <a:headEnd type="none" w="sm" len="sm"/>
            <a:tailEnd type="none" w="sm" len="sm"/>
          </a:ln>
        </p:spPr>
      </p:cxnSp>
      <p:pic>
        <p:nvPicPr>
          <p:cNvPr id="4" name="Picture 3">
            <a:extLst>
              <a:ext uri="{FF2B5EF4-FFF2-40B4-BE49-F238E27FC236}">
                <a16:creationId xmlns:a16="http://schemas.microsoft.com/office/drawing/2014/main" id="{B60E857D-5034-1D2F-F92B-05EFAEC1DB7B}"/>
              </a:ext>
            </a:extLst>
          </p:cNvPr>
          <p:cNvPicPr>
            <a:picLocks noChangeAspect="1"/>
          </p:cNvPicPr>
          <p:nvPr/>
        </p:nvPicPr>
        <p:blipFill>
          <a:blip r:embed="rId3"/>
          <a:stretch>
            <a:fillRect/>
          </a:stretch>
        </p:blipFill>
        <p:spPr>
          <a:xfrm>
            <a:off x="5411141" y="2082297"/>
            <a:ext cx="3355415" cy="3612885"/>
          </a:xfrm>
          <a:prstGeom prst="rect">
            <a:avLst/>
          </a:prstGeom>
        </p:spPr>
      </p:pic>
      <p:sp>
        <p:nvSpPr>
          <p:cNvPr id="6" name="TextBox 5">
            <a:extLst>
              <a:ext uri="{FF2B5EF4-FFF2-40B4-BE49-F238E27FC236}">
                <a16:creationId xmlns:a16="http://schemas.microsoft.com/office/drawing/2014/main" id="{7EBFE89C-4B07-D8D9-A824-A4FD73154AE3}"/>
              </a:ext>
            </a:extLst>
          </p:cNvPr>
          <p:cNvSpPr txBox="1"/>
          <p:nvPr/>
        </p:nvSpPr>
        <p:spPr>
          <a:xfrm>
            <a:off x="5620006" y="5803360"/>
            <a:ext cx="3209925" cy="369332"/>
          </a:xfrm>
          <a:prstGeom prst="rect">
            <a:avLst/>
          </a:prstGeom>
          <a:noFill/>
        </p:spPr>
        <p:txBody>
          <a:bodyPr wrap="square">
            <a:noAutofit/>
          </a:bodyPr>
          <a:lstStyle/>
          <a:p>
            <a:pPr rtl="0"/>
            <a:r>
              <a:rPr lang="tr" sz="1800" b="0" i="0" u="none" strike="noStrike">
                <a:solidFill>
                  <a:srgbClr val="000000"/>
                </a:solidFill>
                <a:latin typeface="Calibri"/>
              </a:rPr>
              <a:t>Bardakta top modeli</a:t>
            </a:r>
            <a:endParaRPr lang="es-ES"/>
          </a:p>
        </p:txBody>
      </p:sp>
    </p:spTree>
    <p:extLst>
      <p:ext uri="{BB962C8B-B14F-4D97-AF65-F5344CB8AC3E}">
        <p14:creationId xmlns:p14="http://schemas.microsoft.com/office/powerpoint/2010/main" val="98520961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839956" y="1467819"/>
            <a:ext cx="7910110" cy="1162890"/>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a:solidFill>
                  <a:srgbClr val="000000"/>
                </a:solidFill>
                <a:latin typeface="Source Sans Pro" charset="0"/>
              </a:rPr>
              <a:t>6 </a:t>
            </a:r>
            <a:r>
              <a:rPr lang="tr" sz="1600" b="1" i="0" u="none" strike="noStrike" baseline="30000">
                <a:solidFill>
                  <a:srgbClr val="000000"/>
                </a:solidFill>
                <a:highlight>
                  <a:srgbClr val="000000">
                    <a:alpha val="0"/>
                  </a:srgbClr>
                </a:highlight>
                <a:latin typeface="Source Sans Pro" charset="0"/>
              </a:rPr>
              <a:t>Kasım</a:t>
            </a:r>
            <a:r>
              <a:rPr lang="tr" sz="1600" b="1" i="0" u="none" strike="noStrike">
                <a:solidFill>
                  <a:srgbClr val="000000"/>
                </a:solidFill>
                <a:latin typeface="Source Sans Pro" charset="0"/>
              </a:rPr>
              <a:t> 2023'te Barselona'nın kırmızı metro hattı bir arıza ile karşı karşıya kaldı. Metro bir istasyonda sıkışmıştı.</a:t>
            </a:r>
          </a:p>
          <a:p>
            <a:pPr marL="0" indent="0" algn="just" rtl="0">
              <a:lnSpc>
                <a:spcPct val="150000"/>
              </a:lnSpc>
              <a:spcBef>
                <a:spcPct val="0"/>
              </a:spcBef>
            </a:pPr>
            <a:r>
              <a:rPr lang="tr" sz="1600" b="1" i="0" u="none" strike="noStrike">
                <a:solidFill>
                  <a:srgbClr val="000000"/>
                </a:solidFill>
                <a:latin typeface="Source Sans Pro" charset="0"/>
              </a:rPr>
              <a:t>Orijinal rota: 3 metro, 41 dakika.</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60</a:t>
            </a:r>
            <a:endParaRPr lang="ca-ES"/>
          </a:p>
        </p:txBody>
      </p:sp>
      <p:sp>
        <p:nvSpPr>
          <p:cNvPr id="7" name="Google Shape;192;p8"/>
          <p:cNvSpPr txBox="1"/>
          <p:nvPr/>
        </p:nvSpPr>
        <p:spPr>
          <a:xfrm>
            <a:off x="519968" y="1040409"/>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dirty="0">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21173" y="1467819"/>
            <a:ext cx="8053554" cy="0"/>
          </a:xfrm>
          <a:prstGeom prst="straightConnector1">
            <a:avLst/>
          </a:prstGeom>
          <a:noFill/>
          <a:ln w="28575" cap="flat" cmpd="sng">
            <a:solidFill>
              <a:schemeClr val="dk1"/>
            </a:solidFill>
            <a:prstDash val="solid"/>
            <a:round/>
            <a:headEnd type="none" w="sm" len="sm"/>
            <a:tailEnd type="none" w="sm" len="sm"/>
          </a:ln>
        </p:spPr>
      </p:cxnSp>
      <p:pic>
        <p:nvPicPr>
          <p:cNvPr id="5" name="Picture 4">
            <a:extLst>
              <a:ext uri="{FF2B5EF4-FFF2-40B4-BE49-F238E27FC236}">
                <a16:creationId xmlns:a16="http://schemas.microsoft.com/office/drawing/2014/main" id="{F41E45C0-3A5D-FF29-B84D-8F64C3F1709B}"/>
              </a:ext>
            </a:extLst>
          </p:cNvPr>
          <p:cNvPicPr>
            <a:picLocks noChangeAspect="1"/>
          </p:cNvPicPr>
          <p:nvPr/>
        </p:nvPicPr>
        <p:blipFill>
          <a:blip r:embed="rId3"/>
          <a:stretch>
            <a:fillRect/>
          </a:stretch>
        </p:blipFill>
        <p:spPr>
          <a:xfrm>
            <a:off x="956939" y="2677935"/>
            <a:ext cx="7910110" cy="3698788"/>
          </a:xfrm>
          <a:prstGeom prst="rect">
            <a:avLst/>
          </a:prstGeom>
        </p:spPr>
      </p:pic>
      <p:grpSp>
        <p:nvGrpSpPr>
          <p:cNvPr id="3" name="Group 2">
            <a:extLst>
              <a:ext uri="{FF2B5EF4-FFF2-40B4-BE49-F238E27FC236}">
                <a16:creationId xmlns:a16="http://schemas.microsoft.com/office/drawing/2014/main" id="{8EE0F6F2-F433-10B2-4E6F-CD0BCEE96142}"/>
              </a:ext>
            </a:extLst>
          </p:cNvPr>
          <p:cNvGrpSpPr/>
          <p:nvPr/>
        </p:nvGrpSpPr>
        <p:grpSpPr>
          <a:xfrm>
            <a:off x="23323" y="1173921"/>
            <a:ext cx="403339" cy="5682367"/>
            <a:chOff x="-111759" y="624919"/>
            <a:chExt cx="403339" cy="5682367"/>
          </a:xfrm>
        </p:grpSpPr>
        <p:sp>
          <p:nvSpPr>
            <p:cNvPr id="4" name="Rectangle: Rounded Corners 3">
              <a:extLst>
                <a:ext uri="{FF2B5EF4-FFF2-40B4-BE49-F238E27FC236}">
                  <a16:creationId xmlns:a16="http://schemas.microsoft.com/office/drawing/2014/main" id="{B654C622-81E4-65B7-CBFB-6DD55F3015B9}"/>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9" name="Rectangle: Rounded Corners 8">
              <a:extLst>
                <a:ext uri="{FF2B5EF4-FFF2-40B4-BE49-F238E27FC236}">
                  <a16:creationId xmlns:a16="http://schemas.microsoft.com/office/drawing/2014/main" id="{29ED5E4A-D148-5D0D-7978-E02B7EC44CAE}"/>
                </a:ext>
              </a:extLst>
            </p:cNvPr>
            <p:cNvSpPr/>
            <p:nvPr/>
          </p:nvSpPr>
          <p:spPr>
            <a:xfrm rot="5400000">
              <a:off x="-407412" y="3088791"/>
              <a:ext cx="989158" cy="39785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10" name="Rectangle: Rounded Corners 9">
              <a:extLst>
                <a:ext uri="{FF2B5EF4-FFF2-40B4-BE49-F238E27FC236}">
                  <a16:creationId xmlns:a16="http://schemas.microsoft.com/office/drawing/2014/main" id="{9590CE40-C457-58FD-921D-C03B5BC2AF27}"/>
                </a:ext>
              </a:extLst>
            </p:cNvPr>
            <p:cNvSpPr/>
            <p:nvPr/>
          </p:nvSpPr>
          <p:spPr>
            <a:xfrm rot="5400000">
              <a:off x="-531095" y="5490101"/>
              <a:ext cx="1236521" cy="39785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sp>
          <p:nvSpPr>
            <p:cNvPr id="11" name="Rectangle: Rounded Corners 10">
              <a:extLst>
                <a:ext uri="{FF2B5EF4-FFF2-40B4-BE49-F238E27FC236}">
                  <a16:creationId xmlns:a16="http://schemas.microsoft.com/office/drawing/2014/main" id="{4E4ECCA5-F19E-333F-6691-4EC553C52F73}"/>
                </a:ext>
              </a:extLst>
            </p:cNvPr>
            <p:cNvSpPr/>
            <p:nvPr/>
          </p:nvSpPr>
          <p:spPr>
            <a:xfrm rot="5400000">
              <a:off x="-478465" y="2081203"/>
              <a:ext cx="1131264" cy="3978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200" b="1" i="0" u="none" strike="noStrike">
                  <a:solidFill>
                    <a:srgbClr val="000000"/>
                  </a:solidFill>
                  <a:latin typeface="Calibri"/>
                </a:rPr>
                <a:t>Yedeklilik</a:t>
              </a:r>
            </a:p>
            <a:p>
              <a:pPr algn="ctr"/>
              <a:endParaRPr lang="en-GB" sz="1200" b="1">
                <a:solidFill>
                  <a:schemeClr val="tx1"/>
                </a:solidFill>
              </a:endParaRPr>
            </a:p>
          </p:txBody>
        </p:sp>
        <p:sp>
          <p:nvSpPr>
            <p:cNvPr id="18" name="Rectangle: Rounded Corners 17">
              <a:extLst>
                <a:ext uri="{FF2B5EF4-FFF2-40B4-BE49-F238E27FC236}">
                  <a16:creationId xmlns:a16="http://schemas.microsoft.com/office/drawing/2014/main" id="{E0DC2709-DB5F-F72D-48FD-6EC2C0D97E9D}"/>
                </a:ext>
              </a:extLst>
            </p:cNvPr>
            <p:cNvSpPr/>
            <p:nvPr/>
          </p:nvSpPr>
          <p:spPr>
            <a:xfrm rot="5400000">
              <a:off x="-629807" y="4227604"/>
              <a:ext cx="1433948" cy="3978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100" b="1" i="0" u="none" strike="noStrike" dirty="0">
                  <a:solidFill>
                    <a:srgbClr val="000000"/>
                  </a:solidFill>
                  <a:latin typeface="Calibri"/>
                </a:rPr>
                <a:t>Cevap verebilirlik</a:t>
              </a:r>
            </a:p>
            <a:p>
              <a:pPr algn="ctr"/>
              <a:endParaRPr lang="en-GB" sz="1400" b="1" dirty="0">
                <a:solidFill>
                  <a:schemeClr val="tx1"/>
                </a:solidFill>
              </a:endParaRPr>
            </a:p>
          </p:txBody>
        </p:sp>
      </p:grpSp>
    </p:spTree>
    <p:extLst>
      <p:ext uri="{BB962C8B-B14F-4D97-AF65-F5344CB8AC3E}">
        <p14:creationId xmlns:p14="http://schemas.microsoft.com/office/powerpoint/2010/main" val="367210752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834468" y="1511258"/>
            <a:ext cx="8180842" cy="2184835"/>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0" i="0" u="none" strike="noStrike">
                <a:solidFill>
                  <a:srgbClr val="000000"/>
                </a:solidFill>
                <a:latin typeface="Source Sans Pro" charset="0"/>
              </a:rPr>
              <a:t>Olağan güzergâhta (41 dakikalık yolculuğun) 18 dakika ilerledikten sonra metro sıkışır. Tüm yolculardan vagonları terk etmeleri istenir.</a:t>
            </a:r>
          </a:p>
          <a:p>
            <a:pPr marL="0" indent="0" algn="just" rtl="0">
              <a:lnSpc>
                <a:spcPct val="150000"/>
              </a:lnSpc>
              <a:spcBef>
                <a:spcPct val="0"/>
              </a:spcBef>
            </a:pPr>
            <a:r>
              <a:rPr lang="tr" sz="1600" b="0" i="0" u="none" strike="noStrike">
                <a:solidFill>
                  <a:srgbClr val="000000"/>
                </a:solidFill>
                <a:latin typeface="Source Sans Pro" charset="0"/>
              </a:rPr>
              <a:t>Seçenekler:</a:t>
            </a:r>
          </a:p>
          <a:p>
            <a:pPr marL="285750" indent="-285750" algn="just" rtl="0">
              <a:spcBef>
                <a:spcPct val="0"/>
              </a:spcBef>
              <a:buFont typeface="Arial" pitchFamily="34" charset="0"/>
              <a:buChar char="•"/>
            </a:pPr>
            <a:r>
              <a:rPr lang="tr" sz="1600" b="0" i="0" u="none" strike="noStrike">
                <a:solidFill>
                  <a:srgbClr val="000000"/>
                </a:solidFill>
                <a:latin typeface="Source Sans Pro" charset="0"/>
              </a:rPr>
              <a:t>Otobüse 37 dakika boyunca binin (toplam seyahat süresini 14 dakika artırın)</a:t>
            </a:r>
          </a:p>
          <a:p>
            <a:pPr marL="285750" indent="-285750" algn="just" rtl="0">
              <a:spcBef>
                <a:spcPct val="0"/>
              </a:spcBef>
              <a:buFont typeface="Arial" pitchFamily="34" charset="0"/>
              <a:buChar char="•"/>
            </a:pPr>
            <a:r>
              <a:rPr lang="tr" sz="1600" b="0" i="0" u="none" strike="noStrike">
                <a:solidFill>
                  <a:srgbClr val="000000"/>
                </a:solidFill>
                <a:latin typeface="Source Sans Pro" charset="0"/>
              </a:rPr>
              <a:t>20 dakikalık yolculuk için elektrikli bisiklete binin (orijinal rota seçimine kıyasla 3 dakika tasarruf edin)</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61</a:t>
            </a:r>
            <a:endParaRPr lang="ca-ES"/>
          </a:p>
        </p:txBody>
      </p:sp>
      <p:sp>
        <p:nvSpPr>
          <p:cNvPr id="7" name="Google Shape;192;p8"/>
          <p:cNvSpPr txBox="1"/>
          <p:nvPr/>
        </p:nvSpPr>
        <p:spPr>
          <a:xfrm>
            <a:off x="421174" y="966324"/>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21174" y="1407434"/>
            <a:ext cx="8053554" cy="0"/>
          </a:xfrm>
          <a:prstGeom prst="straightConnector1">
            <a:avLst/>
          </a:prstGeom>
          <a:noFill/>
          <a:ln w="28575" cap="flat" cmpd="sng">
            <a:solidFill>
              <a:schemeClr val="dk1"/>
            </a:solidFill>
            <a:prstDash val="solid"/>
            <a:round/>
            <a:headEnd type="none" w="sm" len="sm"/>
            <a:tailEnd type="none" w="sm" len="sm"/>
          </a:ln>
        </p:spPr>
      </p:cxnSp>
      <p:pic>
        <p:nvPicPr>
          <p:cNvPr id="9" name="Picture 8">
            <a:extLst>
              <a:ext uri="{FF2B5EF4-FFF2-40B4-BE49-F238E27FC236}">
                <a16:creationId xmlns:a16="http://schemas.microsoft.com/office/drawing/2014/main" id="{4C11FE48-1576-3ADB-05AB-3EDA9C767573}"/>
              </a:ext>
            </a:extLst>
          </p:cNvPr>
          <p:cNvPicPr>
            <a:picLocks noChangeAspect="1"/>
          </p:cNvPicPr>
          <p:nvPr/>
        </p:nvPicPr>
        <p:blipFill>
          <a:blip r:embed="rId3"/>
          <a:srcRect r="36675"/>
          <a:stretch>
            <a:fillRect/>
          </a:stretch>
        </p:blipFill>
        <p:spPr>
          <a:xfrm>
            <a:off x="905122" y="3437248"/>
            <a:ext cx="3817637" cy="2811913"/>
          </a:xfrm>
          <a:prstGeom prst="rect">
            <a:avLst/>
          </a:prstGeom>
        </p:spPr>
      </p:pic>
      <p:pic>
        <p:nvPicPr>
          <p:cNvPr id="4" name="Picture 3">
            <a:extLst>
              <a:ext uri="{FF2B5EF4-FFF2-40B4-BE49-F238E27FC236}">
                <a16:creationId xmlns:a16="http://schemas.microsoft.com/office/drawing/2014/main" id="{9EE6D5C7-F3A6-C159-DC1C-99B073EE742E}"/>
              </a:ext>
            </a:extLst>
          </p:cNvPr>
          <p:cNvPicPr>
            <a:picLocks noChangeAspect="1"/>
          </p:cNvPicPr>
          <p:nvPr/>
        </p:nvPicPr>
        <p:blipFill>
          <a:blip r:embed="rId4"/>
          <a:srcRect r="36740"/>
          <a:stretch>
            <a:fillRect/>
          </a:stretch>
        </p:blipFill>
        <p:spPr>
          <a:xfrm>
            <a:off x="4891100" y="3430019"/>
            <a:ext cx="4171493" cy="2789251"/>
          </a:xfrm>
          <a:prstGeom prst="rect">
            <a:avLst/>
          </a:prstGeom>
        </p:spPr>
      </p:pic>
      <p:grpSp>
        <p:nvGrpSpPr>
          <p:cNvPr id="5" name="Group 4">
            <a:extLst>
              <a:ext uri="{FF2B5EF4-FFF2-40B4-BE49-F238E27FC236}">
                <a16:creationId xmlns:a16="http://schemas.microsoft.com/office/drawing/2014/main" id="{E6E8E5D9-99BF-E021-C5C0-A03B44138098}"/>
              </a:ext>
            </a:extLst>
          </p:cNvPr>
          <p:cNvGrpSpPr/>
          <p:nvPr/>
        </p:nvGrpSpPr>
        <p:grpSpPr>
          <a:xfrm>
            <a:off x="23323" y="1173921"/>
            <a:ext cx="403339" cy="5682367"/>
            <a:chOff x="-111759" y="624919"/>
            <a:chExt cx="403339" cy="5682367"/>
          </a:xfrm>
        </p:grpSpPr>
        <p:sp>
          <p:nvSpPr>
            <p:cNvPr id="6" name="Rectangle: Rounded Corners 5">
              <a:extLst>
                <a:ext uri="{FF2B5EF4-FFF2-40B4-BE49-F238E27FC236}">
                  <a16:creationId xmlns:a16="http://schemas.microsoft.com/office/drawing/2014/main" id="{7F305014-DD43-7449-AD45-698767D879BF}"/>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10" name="Rectangle: Rounded Corners 9">
              <a:extLst>
                <a:ext uri="{FF2B5EF4-FFF2-40B4-BE49-F238E27FC236}">
                  <a16:creationId xmlns:a16="http://schemas.microsoft.com/office/drawing/2014/main" id="{0BB7BAEF-A767-6E80-0468-7504AB4892C4}"/>
                </a:ext>
              </a:extLst>
            </p:cNvPr>
            <p:cNvSpPr/>
            <p:nvPr/>
          </p:nvSpPr>
          <p:spPr>
            <a:xfrm rot="5400000">
              <a:off x="-407412" y="3088791"/>
              <a:ext cx="989158" cy="39785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11" name="Rectangle: Rounded Corners 10">
              <a:extLst>
                <a:ext uri="{FF2B5EF4-FFF2-40B4-BE49-F238E27FC236}">
                  <a16:creationId xmlns:a16="http://schemas.microsoft.com/office/drawing/2014/main" id="{25EF0C6E-0E3E-6C39-47AC-22255148EBA7}"/>
                </a:ext>
              </a:extLst>
            </p:cNvPr>
            <p:cNvSpPr/>
            <p:nvPr/>
          </p:nvSpPr>
          <p:spPr>
            <a:xfrm rot="5400000">
              <a:off x="-531095" y="5490101"/>
              <a:ext cx="1236521" cy="39785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sp>
          <p:nvSpPr>
            <p:cNvPr id="18" name="Rectangle: Rounded Corners 17">
              <a:extLst>
                <a:ext uri="{FF2B5EF4-FFF2-40B4-BE49-F238E27FC236}">
                  <a16:creationId xmlns:a16="http://schemas.microsoft.com/office/drawing/2014/main" id="{4BB32CAF-BE50-D1BB-EC73-7B2B0C229654}"/>
                </a:ext>
              </a:extLst>
            </p:cNvPr>
            <p:cNvSpPr/>
            <p:nvPr/>
          </p:nvSpPr>
          <p:spPr>
            <a:xfrm rot="5400000">
              <a:off x="-478465" y="2081203"/>
              <a:ext cx="1131264" cy="3978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200" b="1" i="0" u="none" strike="noStrike">
                  <a:solidFill>
                    <a:srgbClr val="000000"/>
                  </a:solidFill>
                  <a:latin typeface="Calibri"/>
                </a:rPr>
                <a:t>Yedeklilik</a:t>
              </a:r>
            </a:p>
            <a:p>
              <a:pPr algn="ctr"/>
              <a:endParaRPr lang="en-GB" sz="1200" b="1">
                <a:solidFill>
                  <a:schemeClr val="tx1"/>
                </a:solidFill>
              </a:endParaRPr>
            </a:p>
          </p:txBody>
        </p:sp>
        <p:sp>
          <p:nvSpPr>
            <p:cNvPr id="19" name="Rectangle: Rounded Corners 18">
              <a:extLst>
                <a:ext uri="{FF2B5EF4-FFF2-40B4-BE49-F238E27FC236}">
                  <a16:creationId xmlns:a16="http://schemas.microsoft.com/office/drawing/2014/main" id="{82ECA969-63CD-8B58-A152-8D3B97167706}"/>
                </a:ext>
              </a:extLst>
            </p:cNvPr>
            <p:cNvSpPr/>
            <p:nvPr/>
          </p:nvSpPr>
          <p:spPr>
            <a:xfrm rot="5400000">
              <a:off x="-629807" y="4227604"/>
              <a:ext cx="1433948" cy="397850"/>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100" b="1" i="0" u="none" strike="noStrike" dirty="0">
                  <a:solidFill>
                    <a:srgbClr val="000000"/>
                  </a:solidFill>
                  <a:latin typeface="Calibri"/>
                </a:rPr>
                <a:t>Cevap verebilirlik</a:t>
              </a:r>
            </a:p>
            <a:p>
              <a:pPr algn="ctr"/>
              <a:endParaRPr lang="en-GB" sz="1400" b="1" dirty="0">
                <a:solidFill>
                  <a:schemeClr val="tx1"/>
                </a:solidFill>
              </a:endParaRPr>
            </a:p>
          </p:txBody>
        </p:sp>
      </p:grpSp>
    </p:spTree>
    <p:extLst>
      <p:ext uri="{BB962C8B-B14F-4D97-AF65-F5344CB8AC3E}">
        <p14:creationId xmlns:p14="http://schemas.microsoft.com/office/powerpoint/2010/main" val="341293433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839956" y="1547996"/>
            <a:ext cx="7910110" cy="900413"/>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a:solidFill>
                  <a:srgbClr val="000000"/>
                </a:solidFill>
                <a:latin typeface="Source Sans Pro" charset="0"/>
              </a:rPr>
              <a:t>Yerleşik sensör ağları, önemli ulaşım altyapılarının çevresindeki trafik ve çevre şartlarının takibini yapar: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62</a:t>
            </a:r>
            <a:endParaRPr lang="ca-ES"/>
          </a:p>
        </p:txBody>
      </p:sp>
      <p:sp>
        <p:nvSpPr>
          <p:cNvPr id="7" name="Google Shape;192;p8"/>
          <p:cNvSpPr txBox="1"/>
          <p:nvPr/>
        </p:nvSpPr>
        <p:spPr>
          <a:xfrm>
            <a:off x="426662" y="1003061"/>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26662" y="1444171"/>
            <a:ext cx="8053554" cy="0"/>
          </a:xfrm>
          <a:prstGeom prst="straightConnector1">
            <a:avLst/>
          </a:prstGeom>
          <a:noFill/>
          <a:ln w="28575" cap="flat" cmpd="sng">
            <a:solidFill>
              <a:schemeClr val="dk1"/>
            </a:solidFill>
            <a:prstDash val="solid"/>
            <a:round/>
            <a:headEnd type="none" w="sm" len="sm"/>
            <a:tailEnd type="none" w="sm" len="sm"/>
          </a:ln>
        </p:spPr>
      </p:cxnSp>
      <p:pic>
        <p:nvPicPr>
          <p:cNvPr id="4" name="Picture 3">
            <a:extLst>
              <a:ext uri="{FF2B5EF4-FFF2-40B4-BE49-F238E27FC236}">
                <a16:creationId xmlns:a16="http://schemas.microsoft.com/office/drawing/2014/main" id="{BB3184D2-B8A5-495A-934D-147BDD236BA7}"/>
              </a:ext>
            </a:extLst>
          </p:cNvPr>
          <p:cNvPicPr>
            <a:picLocks noChangeAspect="1"/>
          </p:cNvPicPr>
          <p:nvPr/>
        </p:nvPicPr>
        <p:blipFill>
          <a:blip r:embed="rId3"/>
          <a:stretch>
            <a:fillRect/>
          </a:stretch>
        </p:blipFill>
        <p:spPr>
          <a:xfrm>
            <a:off x="7108723" y="4089785"/>
            <a:ext cx="1906587" cy="2266386"/>
          </a:xfrm>
          <a:prstGeom prst="rect">
            <a:avLst/>
          </a:prstGeom>
        </p:spPr>
      </p:pic>
      <p:sp>
        <p:nvSpPr>
          <p:cNvPr id="9" name="TextBox 8">
            <a:extLst>
              <a:ext uri="{FF2B5EF4-FFF2-40B4-BE49-F238E27FC236}">
                <a16:creationId xmlns:a16="http://schemas.microsoft.com/office/drawing/2014/main" id="{9911575B-84F6-48B7-B984-5F87DFCC7BAB}"/>
              </a:ext>
            </a:extLst>
          </p:cNvPr>
          <p:cNvSpPr txBox="1"/>
          <p:nvPr/>
        </p:nvSpPr>
        <p:spPr>
          <a:xfrm>
            <a:off x="727363" y="2433039"/>
            <a:ext cx="7831312" cy="1538883"/>
          </a:xfrm>
          <a:prstGeom prst="rect">
            <a:avLst/>
          </a:prstGeom>
          <a:noFill/>
        </p:spPr>
        <p:txBody>
          <a:bodyPr wrap="square">
            <a:noAutofit/>
          </a:bodyPr>
          <a:lstStyle/>
          <a:p>
            <a:pPr marL="171450" indent="-171450" algn="just" rtl="0">
              <a:spcBef>
                <a:spcPct val="0"/>
              </a:spcBef>
              <a:spcAft>
                <a:spcPts val="1200"/>
              </a:spcAft>
              <a:buFont typeface="Arial" pitchFamily="34" charset="0"/>
              <a:buChar char="•"/>
            </a:pPr>
            <a:r>
              <a:rPr lang="tr" sz="1400" b="1" i="0" u="none" strike="noStrike" dirty="0">
                <a:solidFill>
                  <a:srgbClr val="000000"/>
                </a:solidFill>
                <a:highlight>
                  <a:srgbClr val="000000">
                    <a:alpha val="0"/>
                  </a:srgbClr>
                </a:highlight>
                <a:latin typeface="Source Sans Pro" charset="0"/>
                <a:ea typeface="Source Sans Pro" charset="0"/>
              </a:rPr>
              <a:t>Radar teknolojileri</a:t>
            </a:r>
            <a:r>
              <a:rPr lang="tr" sz="1400" b="0" i="0" u="none" strike="noStrike" dirty="0">
                <a:solidFill>
                  <a:srgbClr val="000000"/>
                </a:solidFill>
                <a:latin typeface="Source Sans Pro" charset="0"/>
                <a:ea typeface="Source Sans Pro" charset="0"/>
              </a:rPr>
              <a:t>; geçen araçları saymak, duran trafiği belirlemek ve bisikletlileri, motosikletleri ve yayaları tespit etmek için önemli ulaşım kavşaklarının etrafına kurulabilir. Yol kaplamasının altına gömülü olan indüksiyon döngü teknolojileri de benzer bir amaç için kullanılmaktadır. </a:t>
            </a:r>
          </a:p>
          <a:p>
            <a:pPr marL="171450" indent="-171450" algn="just" rtl="0">
              <a:spcBef>
                <a:spcPct val="0"/>
              </a:spcBef>
              <a:spcAft>
                <a:spcPts val="1200"/>
              </a:spcAft>
              <a:buFont typeface="Arial" pitchFamily="34" charset="0"/>
              <a:buChar char="•"/>
            </a:pPr>
            <a:r>
              <a:rPr lang="tr" sz="1400" b="1" i="0" u="none" strike="noStrike" dirty="0">
                <a:solidFill>
                  <a:srgbClr val="000000"/>
                </a:solidFill>
                <a:highlight>
                  <a:srgbClr val="000000">
                    <a:alpha val="0"/>
                  </a:srgbClr>
                </a:highlight>
                <a:latin typeface="Source Sans Pro" charset="0"/>
                <a:ea typeface="Source Sans Pro" charset="0"/>
              </a:rPr>
              <a:t>Yerleşik sensörler</a:t>
            </a:r>
            <a:r>
              <a:rPr lang="tr" sz="1400" b="0" i="0" u="none" strike="noStrike" dirty="0">
                <a:solidFill>
                  <a:srgbClr val="000000"/>
                </a:solidFill>
                <a:latin typeface="Source Sans Pro" charset="0"/>
                <a:ea typeface="Source Sans Pro" charset="0"/>
              </a:rPr>
              <a:t>; seyahat hızları, araç tipleri ve araçlar arasındaki mesafenin yanı sıra hava koşulları ve kirlilik verilerine ilişkin veri toplayabilir. Araçlara ilişkin bilgilerin artması, kavşaklarda daha fazla sinyal kontrolü yapılmasına olanak tanıyarak şehirdeki trafik akışının iyileştirilmesine yardımcı olur. </a:t>
            </a:r>
          </a:p>
        </p:txBody>
      </p:sp>
      <p:grpSp>
        <p:nvGrpSpPr>
          <p:cNvPr id="12" name="Group 11">
            <a:extLst>
              <a:ext uri="{FF2B5EF4-FFF2-40B4-BE49-F238E27FC236}">
                <a16:creationId xmlns:a16="http://schemas.microsoft.com/office/drawing/2014/main" id="{40B26022-F7D7-41E8-8BDB-6E5B250D8D3D}"/>
              </a:ext>
            </a:extLst>
          </p:cNvPr>
          <p:cNvGrpSpPr/>
          <p:nvPr/>
        </p:nvGrpSpPr>
        <p:grpSpPr>
          <a:xfrm>
            <a:off x="23322" y="1159790"/>
            <a:ext cx="403340" cy="5682367"/>
            <a:chOff x="-111760" y="624919"/>
            <a:chExt cx="403340" cy="5682367"/>
          </a:xfrm>
        </p:grpSpPr>
        <p:sp>
          <p:nvSpPr>
            <p:cNvPr id="13" name="Rectangle: Rounded Corners 12">
              <a:extLst>
                <a:ext uri="{FF2B5EF4-FFF2-40B4-BE49-F238E27FC236}">
                  <a16:creationId xmlns:a16="http://schemas.microsoft.com/office/drawing/2014/main" id="{B6123DBE-0FFA-45C3-97D9-D75E8DF98FCC}"/>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14" name="Rectangle: Rounded Corners 13">
              <a:extLst>
                <a:ext uri="{FF2B5EF4-FFF2-40B4-BE49-F238E27FC236}">
                  <a16:creationId xmlns:a16="http://schemas.microsoft.com/office/drawing/2014/main" id="{72DB0BE0-5F1E-42D2-9F66-210A8C226C7A}"/>
                </a:ext>
              </a:extLst>
            </p:cNvPr>
            <p:cNvSpPr/>
            <p:nvPr/>
          </p:nvSpPr>
          <p:spPr>
            <a:xfrm rot="5400000">
              <a:off x="-475721" y="2078459"/>
              <a:ext cx="1131264"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sp>
          <p:nvSpPr>
            <p:cNvPr id="15" name="Rectangle: Rounded Corners 14">
              <a:extLst>
                <a:ext uri="{FF2B5EF4-FFF2-40B4-BE49-F238E27FC236}">
                  <a16:creationId xmlns:a16="http://schemas.microsoft.com/office/drawing/2014/main" id="{173DC2C5-C29C-482F-A816-C70C3B3E7F9F}"/>
                </a:ext>
              </a:extLst>
            </p:cNvPr>
            <p:cNvSpPr/>
            <p:nvPr/>
          </p:nvSpPr>
          <p:spPr>
            <a:xfrm rot="5400000">
              <a:off x="-404668" y="3086047"/>
              <a:ext cx="989158"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1" i="0" u="none" strike="noStrike">
                  <a:solidFill>
                    <a:srgbClr val="000000"/>
                  </a:solidFill>
                  <a:latin typeface="Calibri"/>
                </a:rPr>
                <a:t>Esneklik</a:t>
              </a:r>
            </a:p>
            <a:p>
              <a:pPr algn="ctr"/>
              <a:endParaRPr lang="en-GB" sz="1400" b="1">
                <a:solidFill>
                  <a:schemeClr val="tx1"/>
                </a:solidFill>
              </a:endParaRPr>
            </a:p>
          </p:txBody>
        </p:sp>
        <p:sp>
          <p:nvSpPr>
            <p:cNvPr id="16" name="Rectangle: Rounded Corners 15">
              <a:extLst>
                <a:ext uri="{FF2B5EF4-FFF2-40B4-BE49-F238E27FC236}">
                  <a16:creationId xmlns:a16="http://schemas.microsoft.com/office/drawing/2014/main" id="{762FC2AA-993B-498B-A3DF-A596CE200E82}"/>
                </a:ext>
              </a:extLst>
            </p:cNvPr>
            <p:cNvSpPr/>
            <p:nvPr/>
          </p:nvSpPr>
          <p:spPr>
            <a:xfrm rot="5400000">
              <a:off x="-627063" y="4224860"/>
              <a:ext cx="1433948"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100" b="1" i="0" u="none" strike="noStrike" dirty="0">
                  <a:solidFill>
                    <a:srgbClr val="000000"/>
                  </a:solidFill>
                  <a:latin typeface="Calibri"/>
                </a:rPr>
                <a:t>Cevap verebilirlik</a:t>
              </a:r>
            </a:p>
            <a:p>
              <a:pPr algn="ctr"/>
              <a:endParaRPr lang="en-GB" sz="1400" b="1" dirty="0">
                <a:solidFill>
                  <a:schemeClr val="tx1"/>
                </a:solidFill>
              </a:endParaRPr>
            </a:p>
          </p:txBody>
        </p:sp>
        <p:sp>
          <p:nvSpPr>
            <p:cNvPr id="17" name="Rectangle: Rounded Corners 16">
              <a:extLst>
                <a:ext uri="{FF2B5EF4-FFF2-40B4-BE49-F238E27FC236}">
                  <a16:creationId xmlns:a16="http://schemas.microsoft.com/office/drawing/2014/main" id="{F3C05BA5-B97E-42C7-86B2-14BF9DDF347F}"/>
                </a:ext>
              </a:extLst>
            </p:cNvPr>
            <p:cNvSpPr/>
            <p:nvPr/>
          </p:nvSpPr>
          <p:spPr>
            <a:xfrm rot="5400000">
              <a:off x="-528352" y="5487357"/>
              <a:ext cx="1236521" cy="403337"/>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1" i="0" u="none" strike="noStrike">
                  <a:solidFill>
                    <a:srgbClr val="000000"/>
                  </a:solidFill>
                  <a:latin typeface="Calibri"/>
                </a:rPr>
                <a:t>Koordinasyon</a:t>
              </a:r>
            </a:p>
            <a:p>
              <a:pPr algn="ctr"/>
              <a:endParaRPr lang="en-GB" sz="1400" b="1">
                <a:solidFill>
                  <a:schemeClr val="tx1"/>
                </a:solidFill>
              </a:endParaRPr>
            </a:p>
          </p:txBody>
        </p:sp>
      </p:grpSp>
      <p:sp>
        <p:nvSpPr>
          <p:cNvPr id="19" name="TextBox 18">
            <a:extLst>
              <a:ext uri="{FF2B5EF4-FFF2-40B4-BE49-F238E27FC236}">
                <a16:creationId xmlns:a16="http://schemas.microsoft.com/office/drawing/2014/main" id="{4585F273-BE73-4BD1-B198-267E98366F2E}"/>
              </a:ext>
            </a:extLst>
          </p:cNvPr>
          <p:cNvSpPr txBox="1"/>
          <p:nvPr/>
        </p:nvSpPr>
        <p:spPr>
          <a:xfrm>
            <a:off x="839956" y="4244426"/>
            <a:ext cx="6151678" cy="1569660"/>
          </a:xfrm>
          <a:prstGeom prst="rect">
            <a:avLst/>
          </a:prstGeom>
          <a:noFill/>
        </p:spPr>
        <p:txBody>
          <a:bodyPr wrap="square">
            <a:noAutofit/>
          </a:bodyPr>
          <a:lstStyle/>
          <a:p>
            <a:pPr marL="0" indent="0" algn="just" rtl="0">
              <a:spcBef>
                <a:spcPct val="0"/>
              </a:spcBef>
            </a:pPr>
            <a:r>
              <a:rPr lang="tr" sz="1600" b="1" i="0" u="none" strike="noStrike" dirty="0">
                <a:solidFill>
                  <a:srgbClr val="000000"/>
                </a:solidFill>
                <a:latin typeface="Source Sans Pro" charset="0"/>
                <a:ea typeface="Source Sans Pro" charset="0"/>
              </a:rPr>
              <a:t>Örnek Olay İncelemesi:</a:t>
            </a:r>
          </a:p>
          <a:p>
            <a:pPr marL="0" indent="0" algn="just" rtl="0">
              <a:spcBef>
                <a:spcPct val="0"/>
              </a:spcBef>
            </a:pPr>
            <a:r>
              <a:rPr lang="tr" sz="1600" b="0" i="0" u="none" strike="noStrike" dirty="0">
                <a:solidFill>
                  <a:srgbClr val="000000"/>
                </a:solidFill>
                <a:latin typeface="Source Sans Pro" charset="0"/>
                <a:ea typeface="Source Sans Pro" charset="0"/>
              </a:rPr>
              <a:t>Radar;</a:t>
            </a:r>
          </a:p>
          <a:p>
            <a:pPr marL="285750" indent="-285750" algn="just" rtl="0">
              <a:spcBef>
                <a:spcPct val="0"/>
              </a:spcBef>
              <a:buFont typeface="Wingdings" panose="05000000000000000000" pitchFamily="2" charset="2"/>
              <a:buChar char="à"/>
            </a:pPr>
            <a:r>
              <a:rPr lang="tr" sz="1600" b="1" i="0" u="none" strike="noStrike" dirty="0">
                <a:solidFill>
                  <a:srgbClr val="F79646"/>
                </a:solidFill>
                <a:highlight>
                  <a:srgbClr val="000000">
                    <a:alpha val="0"/>
                  </a:srgbClr>
                </a:highlight>
                <a:latin typeface="Source Sans Pro" charset="0"/>
                <a:ea typeface="Source Sans Pro" charset="0"/>
              </a:rPr>
              <a:t>İsveç'teki Sodra Lanken Tüneli'nde</a:t>
            </a:r>
            <a:r>
              <a:rPr lang="tr" sz="1600" b="0" i="0" u="none" strike="noStrike" dirty="0">
                <a:solidFill>
                  <a:srgbClr val="000000"/>
                </a:solidFill>
                <a:latin typeface="Source Sans Pro" charset="0"/>
                <a:ea typeface="Source Sans Pro" charset="0"/>
              </a:rPr>
              <a:t> trafik olaylarının tespiti için,</a:t>
            </a:r>
          </a:p>
          <a:p>
            <a:pPr marL="285750" indent="-285750" algn="just" rtl="0">
              <a:spcBef>
                <a:spcPct val="0"/>
              </a:spcBef>
              <a:buFont typeface="Wingdings" panose="05000000000000000000" pitchFamily="2" charset="2"/>
              <a:buChar char="à"/>
            </a:pPr>
            <a:r>
              <a:rPr lang="tr" sz="1600" b="1" i="0" u="none" strike="noStrike" dirty="0">
                <a:solidFill>
                  <a:srgbClr val="F79646"/>
                </a:solidFill>
                <a:highlight>
                  <a:srgbClr val="000000">
                    <a:alpha val="0"/>
                  </a:srgbClr>
                </a:highlight>
                <a:latin typeface="Source Sans Pro" charset="0"/>
                <a:ea typeface="Source Sans Pro" charset="0"/>
              </a:rPr>
              <a:t>Birleşik Krallık'ta</a:t>
            </a:r>
            <a:r>
              <a:rPr lang="tr" sz="1600" b="0" i="0" u="none" strike="noStrike" dirty="0">
                <a:solidFill>
                  <a:srgbClr val="000000"/>
                </a:solidFill>
                <a:latin typeface="Source Sans Pro" charset="0"/>
                <a:ea typeface="Source Sans Pro" charset="0"/>
              </a:rPr>
              <a:t> ise kavşaklarda duran araçların tespiti için kullanılmıştır. </a:t>
            </a:r>
          </a:p>
          <a:p>
            <a:pPr marL="285750" indent="-285750" algn="just" rtl="0">
              <a:spcBef>
                <a:spcPct val="0"/>
              </a:spcBef>
              <a:buFont typeface="Wingdings" panose="05000000000000000000" pitchFamily="2" charset="2"/>
              <a:buChar char="à"/>
            </a:pPr>
            <a:r>
              <a:rPr lang="tr" sz="1600" b="0" i="0" u="none" strike="noStrike" dirty="0">
                <a:solidFill>
                  <a:srgbClr val="000000"/>
                </a:solidFill>
                <a:latin typeface="Source Sans Pro" charset="0"/>
                <a:ea typeface="Source Sans Pro" charset="0"/>
              </a:rPr>
              <a:t>Daha küçük ölçekte ise </a:t>
            </a:r>
            <a:r>
              <a:rPr lang="tr" sz="1600" b="1" i="0" u="none" strike="noStrike" dirty="0">
                <a:solidFill>
                  <a:srgbClr val="000000"/>
                </a:solidFill>
                <a:highlight>
                  <a:srgbClr val="000000">
                    <a:alpha val="0"/>
                  </a:srgbClr>
                </a:highlight>
                <a:latin typeface="Source Sans Pro" charset="0"/>
                <a:ea typeface="Source Sans Pro" charset="0"/>
              </a:rPr>
              <a:t>mikro radar teknolojileri</a:t>
            </a:r>
            <a:r>
              <a:rPr lang="tr" sz="1600" b="0" i="0" u="none" strike="noStrike" dirty="0">
                <a:solidFill>
                  <a:srgbClr val="000000"/>
                </a:solidFill>
                <a:latin typeface="Source Sans Pro" charset="0"/>
                <a:ea typeface="Source Sans Pro" charset="0"/>
              </a:rPr>
              <a:t>, şehirlerdeki parklanma noktalarının yönetimi için de kullanılabilir.</a:t>
            </a:r>
          </a:p>
        </p:txBody>
      </p:sp>
    </p:spTree>
    <p:extLst>
      <p:ext uri="{BB962C8B-B14F-4D97-AF65-F5344CB8AC3E}">
        <p14:creationId xmlns:p14="http://schemas.microsoft.com/office/powerpoint/2010/main" val="1781761936"/>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629095" y="1410512"/>
            <a:ext cx="7827796" cy="782112"/>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300" b="1" i="0" u="none" strike="noStrike" dirty="0">
                <a:solidFill>
                  <a:srgbClr val="000000"/>
                </a:solidFill>
                <a:latin typeface="Source Sans Pro" charset="0"/>
              </a:rPr>
              <a:t>Uzaktan aktif izleme, hizmet koşullarındaki veya altyapı işlevselliğindeki ani değişikliklerin karşılanmasına olanak sağlar.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63</a:t>
            </a:r>
            <a:endParaRPr lang="ca-ES"/>
          </a:p>
        </p:txBody>
      </p:sp>
      <p:sp>
        <p:nvSpPr>
          <p:cNvPr id="7" name="Google Shape;192;p8"/>
          <p:cNvSpPr txBox="1"/>
          <p:nvPr/>
        </p:nvSpPr>
        <p:spPr>
          <a:xfrm>
            <a:off x="403337" y="924257"/>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03337" y="1365367"/>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493174" y="1911055"/>
            <a:ext cx="8288931" cy="2967415"/>
          </a:xfrm>
          <a:prstGeom prst="rect">
            <a:avLst/>
          </a:prstGeom>
          <a:noFill/>
        </p:spPr>
        <p:txBody>
          <a:bodyPr wrap="square">
            <a:noAutofit/>
          </a:bodyPr>
          <a:lstStyle/>
          <a:p>
            <a:pPr marL="171450" indent="-171450" algn="just" rtl="0">
              <a:lnSpc>
                <a:spcPct val="150000"/>
              </a:lnSpc>
              <a:spcBef>
                <a:spcPct val="0"/>
              </a:spcBef>
              <a:buFont typeface="Arial" pitchFamily="34" charset="0"/>
              <a:buChar char="•"/>
            </a:pPr>
            <a:r>
              <a:rPr lang="tr" sz="1400" b="1" i="0" u="none" strike="noStrike" dirty="0">
                <a:solidFill>
                  <a:srgbClr val="F79646"/>
                </a:solidFill>
                <a:highlight>
                  <a:srgbClr val="000000">
                    <a:alpha val="0"/>
                  </a:srgbClr>
                </a:highlight>
                <a:latin typeface="Calibri"/>
              </a:rPr>
              <a:t>Malezya'nın Kuala Lumpur kentinde</a:t>
            </a:r>
            <a:r>
              <a:rPr lang="tr" sz="1400" b="0" i="0" u="none" strike="noStrike" dirty="0">
                <a:solidFill>
                  <a:srgbClr val="000000"/>
                </a:solidFill>
                <a:latin typeface="Calibri"/>
              </a:rPr>
              <a:t> </a:t>
            </a:r>
            <a:r>
              <a:rPr lang="tr" sz="1400" b="1" i="0" u="none" strike="noStrike" dirty="0">
                <a:solidFill>
                  <a:srgbClr val="000000"/>
                </a:solidFill>
                <a:highlight>
                  <a:srgbClr val="000000">
                    <a:alpha val="0"/>
                  </a:srgbClr>
                </a:highlight>
                <a:latin typeface="Calibri"/>
              </a:rPr>
              <a:t>bütünleşik Yağmur Suyu Yönetimi ve Yol Tüneli (Storm Water Management and Road Tunnel (SMART)) sistemi</a:t>
            </a:r>
            <a:r>
              <a:rPr lang="tr" sz="1400" b="0" i="0" u="none" strike="noStrike" dirty="0">
                <a:solidFill>
                  <a:srgbClr val="000000"/>
                </a:solidFill>
                <a:latin typeface="Calibri"/>
              </a:rPr>
              <a:t>; şehrin çevresinde rutin hâle gelen yağmur suyu taşkınları ve yoğun trafik sıkışıklığının yarattığı ortak sorunları hafifletmek üzere tasarlanmıştır.  Sistem; sel sularını bir tutma havuzu, baypas tüneli ve depolama rezervuarı vasıtasıyla Klang Nehri'nin sele eğilimli bir kesiminden uzaklaştırmaktadır. </a:t>
            </a:r>
          </a:p>
          <a:p>
            <a:pPr marL="171450" indent="-171450" algn="just" rtl="0">
              <a:lnSpc>
                <a:spcPct val="150000"/>
              </a:lnSpc>
              <a:spcBef>
                <a:spcPct val="0"/>
              </a:spcBef>
              <a:buFont typeface="Arial" pitchFamily="34" charset="0"/>
              <a:buChar char="•"/>
            </a:pPr>
            <a:r>
              <a:rPr lang="tr" sz="1400" b="1" i="0" u="none" strike="noStrike" dirty="0">
                <a:solidFill>
                  <a:srgbClr val="000000"/>
                </a:solidFill>
                <a:highlight>
                  <a:srgbClr val="000000">
                    <a:alpha val="0"/>
                  </a:srgbClr>
                </a:highlight>
                <a:latin typeface="Calibri"/>
              </a:rPr>
              <a:t>SMART</a:t>
            </a:r>
            <a:r>
              <a:rPr lang="tr" sz="1400" b="0" i="0" u="none" strike="noStrike" dirty="0">
                <a:solidFill>
                  <a:srgbClr val="000000"/>
                </a:solidFill>
                <a:latin typeface="Calibri"/>
              </a:rPr>
              <a:t>, tünelin ne zaman kapatılacağını saptamak için yağış ve su seviyelerini tespit ve tahmin eden bir su baskını tanıma sistemi ile tünel içindeki ve çevresindeki kentsel trafiği izleyen ve yöneten bir trafik yönetim ve kontrol sistemi kullanmaktadır. Otomatik Olay Tespit teknolojisine sahip CCTV, araç hızlarını ve tünel doluluğunu izlerken, Denetleyici Kontrol ve Veri Toplama (Supervisory Control and Data Acquisition (SCADA)) sistemleri gerçek zamanlı trafik verilerini toplar ve analiz eder. Değişken Mesaj İşaretleri (Variable Message Signs (VMS)) kara yolu kullanıcılarını gelecekteki kapanmalar konusunda uyarır.</a:t>
            </a:r>
          </a:p>
        </p:txBody>
      </p:sp>
      <p:grpSp>
        <p:nvGrpSpPr>
          <p:cNvPr id="10" name="Group 9">
            <a:extLst>
              <a:ext uri="{FF2B5EF4-FFF2-40B4-BE49-F238E27FC236}">
                <a16:creationId xmlns:a16="http://schemas.microsoft.com/office/drawing/2014/main" id="{397FBFD7-BD72-4C76-8FAD-BF94407DB6F9}"/>
              </a:ext>
            </a:extLst>
          </p:cNvPr>
          <p:cNvGrpSpPr/>
          <p:nvPr/>
        </p:nvGrpSpPr>
        <p:grpSpPr>
          <a:xfrm>
            <a:off x="0" y="1173921"/>
            <a:ext cx="403339" cy="5682367"/>
            <a:chOff x="-111759" y="624919"/>
            <a:chExt cx="403339" cy="5682367"/>
          </a:xfrm>
        </p:grpSpPr>
        <p:sp>
          <p:nvSpPr>
            <p:cNvPr id="12" name="Rectangle: Rounded Corners 11">
              <a:extLst>
                <a:ext uri="{FF2B5EF4-FFF2-40B4-BE49-F238E27FC236}">
                  <a16:creationId xmlns:a16="http://schemas.microsoft.com/office/drawing/2014/main" id="{11CF73A7-E13A-42C9-903B-06D7749101BD}"/>
                </a:ext>
              </a:extLst>
            </p:cNvPr>
            <p:cNvSpPr/>
            <p:nvPr/>
          </p:nvSpPr>
          <p:spPr>
            <a:xfrm rot="5400000">
              <a:off x="-475721" y="2078459"/>
              <a:ext cx="1131264"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sp>
          <p:nvSpPr>
            <p:cNvPr id="13" name="Rectangle: Rounded Corners 12">
              <a:extLst>
                <a:ext uri="{FF2B5EF4-FFF2-40B4-BE49-F238E27FC236}">
                  <a16:creationId xmlns:a16="http://schemas.microsoft.com/office/drawing/2014/main" id="{75CFB4AB-3AB1-41A3-8759-0C9BECDBD45E}"/>
                </a:ext>
              </a:extLst>
            </p:cNvPr>
            <p:cNvSpPr/>
            <p:nvPr/>
          </p:nvSpPr>
          <p:spPr>
            <a:xfrm rot="5400000">
              <a:off x="-404668" y="3086047"/>
              <a:ext cx="989158"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15" name="Rectangle: Rounded Corners 14">
              <a:extLst>
                <a:ext uri="{FF2B5EF4-FFF2-40B4-BE49-F238E27FC236}">
                  <a16:creationId xmlns:a16="http://schemas.microsoft.com/office/drawing/2014/main" id="{E9714FEF-16D8-494D-8F95-AE721DA6D882}"/>
                </a:ext>
              </a:extLst>
            </p:cNvPr>
            <p:cNvSpPr/>
            <p:nvPr/>
          </p:nvSpPr>
          <p:spPr>
            <a:xfrm rot="5400000">
              <a:off x="-528351" y="5487357"/>
              <a:ext cx="1236521" cy="4033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sp>
          <p:nvSpPr>
            <p:cNvPr id="11" name="Rectangle: Rounded Corners 10">
              <a:extLst>
                <a:ext uri="{FF2B5EF4-FFF2-40B4-BE49-F238E27FC236}">
                  <a16:creationId xmlns:a16="http://schemas.microsoft.com/office/drawing/2014/main" id="{2A7BCAB1-E227-455E-9B2B-3998D6B0F96C}"/>
                </a:ext>
              </a:extLst>
            </p:cNvPr>
            <p:cNvSpPr/>
            <p:nvPr/>
          </p:nvSpPr>
          <p:spPr>
            <a:xfrm rot="5400000">
              <a:off x="-475722" y="988882"/>
              <a:ext cx="1131265"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14" name="Rectangle: Rounded Corners 13">
              <a:extLst>
                <a:ext uri="{FF2B5EF4-FFF2-40B4-BE49-F238E27FC236}">
                  <a16:creationId xmlns:a16="http://schemas.microsoft.com/office/drawing/2014/main" id="{92F9D69D-017F-40E7-98A6-55FE829E1D50}"/>
                </a:ext>
              </a:extLst>
            </p:cNvPr>
            <p:cNvSpPr/>
            <p:nvPr/>
          </p:nvSpPr>
          <p:spPr>
            <a:xfrm rot="5400000">
              <a:off x="-627063" y="4224860"/>
              <a:ext cx="1433948"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100" b="0" i="0" u="none" strike="noStrike" dirty="0">
                  <a:solidFill>
                    <a:srgbClr val="000000"/>
                  </a:solidFill>
                  <a:latin typeface="Calibri"/>
                </a:rPr>
                <a:t>Cevap verebilirlik</a:t>
              </a:r>
            </a:p>
            <a:p>
              <a:pPr algn="ctr"/>
              <a:endParaRPr lang="en-GB" sz="1400" dirty="0">
                <a:solidFill>
                  <a:schemeClr val="tx1"/>
                </a:solidFill>
              </a:endParaRPr>
            </a:p>
          </p:txBody>
        </p:sp>
      </p:grpSp>
      <p:sp>
        <p:nvSpPr>
          <p:cNvPr id="6" name="TextBox 5">
            <a:extLst>
              <a:ext uri="{FF2B5EF4-FFF2-40B4-BE49-F238E27FC236}">
                <a16:creationId xmlns:a16="http://schemas.microsoft.com/office/drawing/2014/main" id="{4260BE7A-D082-30EB-3BA6-5BD0D4B44852}"/>
              </a:ext>
            </a:extLst>
          </p:cNvPr>
          <p:cNvSpPr txBox="1"/>
          <p:nvPr/>
        </p:nvSpPr>
        <p:spPr>
          <a:xfrm>
            <a:off x="577806" y="5438329"/>
            <a:ext cx="8119665" cy="1235395"/>
          </a:xfrm>
          <a:prstGeom prst="rect">
            <a:avLst/>
          </a:prstGeom>
          <a:noFill/>
        </p:spPr>
        <p:txBody>
          <a:bodyPr wrap="square">
            <a:noAutofit/>
          </a:bodyPr>
          <a:lstStyle/>
          <a:p>
            <a:pPr marL="171450" indent="-171450" algn="just" rtl="0">
              <a:lnSpc>
                <a:spcPct val="150000"/>
              </a:lnSpc>
              <a:spcBef>
                <a:spcPct val="0"/>
              </a:spcBef>
              <a:buFont typeface="Arial" pitchFamily="34" charset="0"/>
              <a:buChar char="•"/>
            </a:pPr>
            <a:r>
              <a:rPr lang="tr" sz="1400" b="1" i="0" u="none" strike="noStrike" dirty="0">
                <a:solidFill>
                  <a:srgbClr val="000000"/>
                </a:solidFill>
                <a:latin typeface="Calibri"/>
              </a:rPr>
              <a:t>Malezya hükûmeti, </a:t>
            </a:r>
            <a:r>
              <a:rPr lang="tr" sz="1400" b="0" i="0" u="none" strike="noStrike" dirty="0">
                <a:solidFill>
                  <a:srgbClr val="000000"/>
                </a:solidFill>
                <a:highlight>
                  <a:srgbClr val="000000">
                    <a:alpha val="0"/>
                  </a:srgbClr>
                </a:highlight>
                <a:latin typeface="Calibri"/>
              </a:rPr>
              <a:t>tünelin 30 yıllık işletme süresi boyunca</a:t>
            </a:r>
            <a:r>
              <a:rPr lang="tr" sz="1400" b="1" i="0" u="none" strike="noStrike" dirty="0">
                <a:solidFill>
                  <a:srgbClr val="000000"/>
                </a:solidFill>
                <a:latin typeface="Calibri"/>
              </a:rPr>
              <a:t> 1,6 milyar dolarlık sel zararını önleyeceğini ve trafik sıkışıklığını azaltarak 1,3 milyar dolarlık </a:t>
            </a:r>
            <a:r>
              <a:rPr lang="tr" sz="1400" b="0" i="0" u="none" strike="noStrike" dirty="0">
                <a:solidFill>
                  <a:srgbClr val="000000"/>
                </a:solidFill>
                <a:highlight>
                  <a:srgbClr val="000000">
                    <a:alpha val="0"/>
                  </a:srgbClr>
                </a:highlight>
                <a:latin typeface="Calibri"/>
              </a:rPr>
              <a:t>tasarruf sağlayacağını tahmin etmektedir.</a:t>
            </a:r>
          </a:p>
        </p:txBody>
      </p:sp>
    </p:spTree>
    <p:extLst>
      <p:ext uri="{BB962C8B-B14F-4D97-AF65-F5344CB8AC3E}">
        <p14:creationId xmlns:p14="http://schemas.microsoft.com/office/powerpoint/2010/main" val="298577598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648291" y="1641137"/>
            <a:ext cx="8273892" cy="828058"/>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dirty="0">
                <a:solidFill>
                  <a:srgbClr val="000000"/>
                </a:solidFill>
                <a:latin typeface="Source Sans Pro" charset="0"/>
              </a:rPr>
              <a:t>Anonim mobil veri konumlandırması, seyahat taleplerinin izlenmesi ve verilen hizmet kalitesinin iyileştirilmesi için kullanılabilir</a:t>
            </a:r>
            <a:r>
              <a:rPr lang="tr" sz="1600" b="1" dirty="0">
                <a:solidFill>
                  <a:srgbClr val="000000"/>
                </a:solidFill>
              </a:rPr>
              <a:t>.</a:t>
            </a:r>
            <a:endParaRPr lang="tr" sz="1600" b="1" i="0" u="none" strike="noStrike" dirty="0">
              <a:solidFill>
                <a:srgbClr val="000000"/>
              </a:solidFill>
              <a:latin typeface="Source Sans Pro" charset="0"/>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64</a:t>
            </a:r>
            <a:endParaRPr lang="ca-ES"/>
          </a:p>
        </p:txBody>
      </p:sp>
      <p:sp>
        <p:nvSpPr>
          <p:cNvPr id="7" name="Google Shape;192;p8"/>
          <p:cNvSpPr txBox="1"/>
          <p:nvPr/>
        </p:nvSpPr>
        <p:spPr>
          <a:xfrm>
            <a:off x="403337" y="1119271"/>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03337" y="1560381"/>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648291" y="2448148"/>
            <a:ext cx="7673560" cy="3290581"/>
          </a:xfrm>
          <a:prstGeom prst="rect">
            <a:avLst/>
          </a:prstGeom>
          <a:noFill/>
        </p:spPr>
        <p:txBody>
          <a:bodyPr wrap="square">
            <a:noAutofit/>
          </a:bodyPr>
          <a:lstStyle/>
          <a:p>
            <a:pPr marL="285750" indent="-285750" algn="just" rtl="0">
              <a:lnSpc>
                <a:spcPct val="150000"/>
              </a:lnSpc>
              <a:spcBef>
                <a:spcPct val="0"/>
              </a:spcBef>
              <a:buFont typeface="Arial" pitchFamily="34" charset="0"/>
              <a:buChar char="•"/>
            </a:pPr>
            <a:r>
              <a:rPr lang="tr" sz="1400" b="1" i="0" u="none" strike="noStrike" dirty="0">
                <a:solidFill>
                  <a:srgbClr val="000000"/>
                </a:solidFill>
                <a:highlight>
                  <a:srgbClr val="000000">
                    <a:alpha val="0"/>
                  </a:srgbClr>
                </a:highlight>
                <a:latin typeface="Calibri"/>
              </a:rPr>
              <a:t>Hücresel izleme; toplu taşıma yolcu sayısı, trafik sıkışıklığı ve olaylar dâhil olmak üzere şehrin dört bir yanındaki hareketleri izlemek için mobil hücresel ağlardan alınan gerçek zamanlı anonimleştirilmiş verileri kullanır</a:t>
            </a:r>
            <a:r>
              <a:rPr lang="tr" sz="1400" b="0" i="0" u="none" strike="noStrike" dirty="0">
                <a:solidFill>
                  <a:srgbClr val="000000"/>
                </a:solidFill>
                <a:latin typeface="Calibri"/>
              </a:rPr>
              <a:t>. Ulaşım ağındaki olası sorunların tespit edilmesi, sistem operatörlerinin sorunların giderilmesi için uygun tedbirlerin alınmasını sağlar. </a:t>
            </a:r>
          </a:p>
          <a:p>
            <a:pPr marL="285750" indent="-285750" algn="just" rtl="0">
              <a:lnSpc>
                <a:spcPct val="150000"/>
              </a:lnSpc>
              <a:spcBef>
                <a:spcPct val="0"/>
              </a:spcBef>
              <a:buFont typeface="Arial" pitchFamily="34" charset="0"/>
              <a:buChar char="•"/>
            </a:pPr>
            <a:r>
              <a:rPr lang="tr" sz="1400" b="1" i="0" u="none" strike="noStrike" dirty="0">
                <a:solidFill>
                  <a:srgbClr val="000000"/>
                </a:solidFill>
                <a:highlight>
                  <a:srgbClr val="000000">
                    <a:alpha val="0"/>
                  </a:srgbClr>
                </a:highlight>
                <a:latin typeface="Calibri"/>
              </a:rPr>
              <a:t>Hücresel izleme</a:t>
            </a:r>
            <a:r>
              <a:rPr lang="tr" sz="1400" b="0" i="0" u="none" strike="noStrike" dirty="0">
                <a:solidFill>
                  <a:srgbClr val="000000"/>
                </a:solidFill>
                <a:latin typeface="Calibri"/>
              </a:rPr>
              <a:t>, ağ üzerindeki bağımsız hücrelerden geçen telefon sinyallerinden elde edilen kaynak konum verilerini kullanır ve böylece bireysel veri noktalarının ve toplu veri akışlarının mekân üzerinde izlenmesine olanak tanır. Veriler, şehirdeki tıkanıklık modellerini ve insan akışlarını modellemek için kullanılabilir, gerçek zamanlı müdahalelere olanak sağlarken aynı zamanda gelecekteki ulaşım planlaması hakkında bilgi verir. </a:t>
            </a:r>
          </a:p>
          <a:p>
            <a:pPr marL="285750" indent="-285750" algn="just" rtl="0">
              <a:lnSpc>
                <a:spcPct val="150000"/>
              </a:lnSpc>
              <a:spcBef>
                <a:spcPct val="0"/>
              </a:spcBef>
              <a:buFont typeface="Arial" pitchFamily="34" charset="0"/>
              <a:buChar char="•"/>
            </a:pPr>
            <a:r>
              <a:rPr lang="tr" sz="1400" b="1" i="0" u="none" strike="noStrike" dirty="0">
                <a:solidFill>
                  <a:srgbClr val="F79646"/>
                </a:solidFill>
                <a:highlight>
                  <a:srgbClr val="000000">
                    <a:alpha val="0"/>
                  </a:srgbClr>
                </a:highlight>
                <a:latin typeface="Calibri"/>
              </a:rPr>
              <a:t>Fildişi Sahili'nin Abidjan kentinde</a:t>
            </a:r>
            <a:r>
              <a:rPr lang="tr" sz="1400" b="0" i="0" u="none" strike="noStrike" dirty="0">
                <a:solidFill>
                  <a:srgbClr val="000000"/>
                </a:solidFill>
                <a:latin typeface="Calibri"/>
              </a:rPr>
              <a:t> mobil veriler, nüfus hareketleri hakkındaki bilgileri esas alarak şehirdeki otobüs hatlarını yeniden konumlandırmak için kullanılmıştır. </a:t>
            </a:r>
          </a:p>
        </p:txBody>
      </p:sp>
      <p:grpSp>
        <p:nvGrpSpPr>
          <p:cNvPr id="10" name="Group 9">
            <a:extLst>
              <a:ext uri="{FF2B5EF4-FFF2-40B4-BE49-F238E27FC236}">
                <a16:creationId xmlns:a16="http://schemas.microsoft.com/office/drawing/2014/main" id="{1850CF62-9F8D-4D3F-A9C7-484A66160D5F}"/>
              </a:ext>
            </a:extLst>
          </p:cNvPr>
          <p:cNvGrpSpPr/>
          <p:nvPr/>
        </p:nvGrpSpPr>
        <p:grpSpPr>
          <a:xfrm>
            <a:off x="0" y="1160341"/>
            <a:ext cx="403339" cy="5682367"/>
            <a:chOff x="-111759" y="624919"/>
            <a:chExt cx="403339" cy="5682367"/>
          </a:xfrm>
        </p:grpSpPr>
        <p:sp>
          <p:nvSpPr>
            <p:cNvPr id="11" name="Rectangle: Rounded Corners 10">
              <a:extLst>
                <a:ext uri="{FF2B5EF4-FFF2-40B4-BE49-F238E27FC236}">
                  <a16:creationId xmlns:a16="http://schemas.microsoft.com/office/drawing/2014/main" id="{4CC6FC0F-CF4C-402C-BC11-66B748AE0285}"/>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12" name="Rectangle: Rounded Corners 11">
              <a:extLst>
                <a:ext uri="{FF2B5EF4-FFF2-40B4-BE49-F238E27FC236}">
                  <a16:creationId xmlns:a16="http://schemas.microsoft.com/office/drawing/2014/main" id="{B7E1F0CC-5D51-4759-9C2D-9819C6B3880E}"/>
                </a:ext>
              </a:extLst>
            </p:cNvPr>
            <p:cNvSpPr/>
            <p:nvPr/>
          </p:nvSpPr>
          <p:spPr>
            <a:xfrm rot="5400000">
              <a:off x="-475721" y="2078459"/>
              <a:ext cx="1131264"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sp>
          <p:nvSpPr>
            <p:cNvPr id="13" name="Rectangle: Rounded Corners 12">
              <a:extLst>
                <a:ext uri="{FF2B5EF4-FFF2-40B4-BE49-F238E27FC236}">
                  <a16:creationId xmlns:a16="http://schemas.microsoft.com/office/drawing/2014/main" id="{E63ACA4C-23F1-49FC-B302-7D445E4F1B9A}"/>
                </a:ext>
              </a:extLst>
            </p:cNvPr>
            <p:cNvSpPr/>
            <p:nvPr/>
          </p:nvSpPr>
          <p:spPr>
            <a:xfrm rot="5400000">
              <a:off x="-404668" y="3086047"/>
              <a:ext cx="989158"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14" name="Rectangle: Rounded Corners 13">
              <a:extLst>
                <a:ext uri="{FF2B5EF4-FFF2-40B4-BE49-F238E27FC236}">
                  <a16:creationId xmlns:a16="http://schemas.microsoft.com/office/drawing/2014/main" id="{6A297D84-AF07-4F2D-9B8A-95E038DF6117}"/>
                </a:ext>
              </a:extLst>
            </p:cNvPr>
            <p:cNvSpPr/>
            <p:nvPr/>
          </p:nvSpPr>
          <p:spPr>
            <a:xfrm rot="5400000">
              <a:off x="-627063" y="4224860"/>
              <a:ext cx="1433948"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200" b="0" i="0" u="none" strike="noStrike" dirty="0">
                  <a:solidFill>
                    <a:srgbClr val="000000"/>
                  </a:solidFill>
                  <a:latin typeface="Calibri"/>
                </a:rPr>
                <a:t>Cevap verebilirlik</a:t>
              </a:r>
            </a:p>
            <a:p>
              <a:pPr algn="ctr"/>
              <a:endParaRPr lang="en-GB" sz="1400" dirty="0">
                <a:solidFill>
                  <a:schemeClr val="tx1"/>
                </a:solidFill>
              </a:endParaRPr>
            </a:p>
          </p:txBody>
        </p:sp>
        <p:sp>
          <p:nvSpPr>
            <p:cNvPr id="15" name="Rectangle: Rounded Corners 14">
              <a:extLst>
                <a:ext uri="{FF2B5EF4-FFF2-40B4-BE49-F238E27FC236}">
                  <a16:creationId xmlns:a16="http://schemas.microsoft.com/office/drawing/2014/main" id="{26856431-E0A3-4191-BA40-C895EB4C3307}"/>
                </a:ext>
              </a:extLst>
            </p:cNvPr>
            <p:cNvSpPr/>
            <p:nvPr/>
          </p:nvSpPr>
          <p:spPr>
            <a:xfrm rot="5400000">
              <a:off x="-528351" y="5487357"/>
              <a:ext cx="1236521" cy="403337"/>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grpSp>
    </p:spTree>
    <p:extLst>
      <p:ext uri="{BB962C8B-B14F-4D97-AF65-F5344CB8AC3E}">
        <p14:creationId xmlns:p14="http://schemas.microsoft.com/office/powerpoint/2010/main" val="120988842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744683" y="1547795"/>
            <a:ext cx="7910110" cy="966360"/>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dirty="0">
                <a:solidFill>
                  <a:srgbClr val="000000"/>
                </a:solidFill>
                <a:latin typeface="Source Sans Pro" charset="0"/>
              </a:rPr>
              <a:t>İletişim tabanlı demir yolu sinyalizasyon sistemleri, demir yolu altyapısının kullanımını artırırken güvenlik sınırlarını korur ve genel yönetime yardımcı olur.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65</a:t>
            </a:r>
            <a:endParaRPr lang="ca-ES"/>
          </a:p>
        </p:txBody>
      </p:sp>
      <p:sp>
        <p:nvSpPr>
          <p:cNvPr id="7" name="Google Shape;192;p8"/>
          <p:cNvSpPr txBox="1"/>
          <p:nvPr/>
        </p:nvSpPr>
        <p:spPr>
          <a:xfrm>
            <a:off x="411957" y="978545"/>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11957" y="1419655"/>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744683" y="2514155"/>
            <a:ext cx="7910110" cy="3661772"/>
          </a:xfrm>
          <a:prstGeom prst="rect">
            <a:avLst/>
          </a:prstGeom>
          <a:noFill/>
        </p:spPr>
        <p:txBody>
          <a:bodyPr wrap="square">
            <a:noAutofit/>
          </a:bodyPr>
          <a:lstStyle/>
          <a:p>
            <a:pPr marL="171450" indent="-171450" algn="just" rtl="0">
              <a:lnSpc>
                <a:spcPct val="150000"/>
              </a:lnSpc>
              <a:spcBef>
                <a:spcPct val="0"/>
              </a:spcBef>
              <a:buFont typeface="Arial" pitchFamily="34" charset="0"/>
              <a:buChar char="•"/>
            </a:pPr>
            <a:r>
              <a:rPr lang="tr" sz="1300" b="1" i="0" u="none" strike="noStrike" dirty="0">
                <a:solidFill>
                  <a:srgbClr val="000000"/>
                </a:solidFill>
                <a:highlight>
                  <a:srgbClr val="000000">
                    <a:alpha val="0"/>
                  </a:srgbClr>
                </a:highlight>
                <a:latin typeface="Source Sans Pro" charset="0"/>
                <a:ea typeface="Source Sans Pro" charset="0"/>
              </a:rPr>
              <a:t>Sinyalizasyon sistemleri</a:t>
            </a:r>
            <a:r>
              <a:rPr lang="tr" sz="1300" b="0" i="0" u="none" strike="noStrike" dirty="0">
                <a:solidFill>
                  <a:srgbClr val="000000"/>
                </a:solidFill>
                <a:latin typeface="Source Sans Pro" charset="0"/>
                <a:ea typeface="Source Sans Pro" charset="0"/>
              </a:rPr>
              <a:t>, demir yolu ağındaki yolcu kapasitesini artırabilir ve birbirini izleyen trenler arasındaki süreyi azaltarak işletme verimliliğini artırabilir. Geleneksel sinyalizasyon sistemleri, rayların sabit bölümlerindeki (veya 'bloklarındaki') trenleri tespit eder ve tüm bloğu diğer araçların girmesine karşı korur. </a:t>
            </a:r>
          </a:p>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Bu da trenler arasındaki minimum süreyi ve toplam yolcu kapasitesini kısıtlamaktadır. İletişim tabanlı ('hareketli blok') sistemlerde, trenler sürekli olarak tam konumlarını bildirirler.</a:t>
            </a:r>
          </a:p>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Bu bilgi diğer trenlere otomatik olarak iletilir, böylece güvenlik sağlanırken trenlerin hızları da ayarlanır. Bu da trenler arasındaki mesafenin azalmasına ve ağdaki kapasitenin artmasına imkân tanır. </a:t>
            </a:r>
            <a:endParaRPr lang="en-US" sz="1300" dirty="0">
              <a:solidFill>
                <a:schemeClr val="dk1"/>
              </a:solidFill>
              <a:latin typeface="Source Sans Pro" panose="020B0503030403020204" pitchFamily="34" charset="0"/>
              <a:ea typeface="Source Sans Pro" panose="020B0503030403020204" pitchFamily="34" charset="0"/>
            </a:endParaRPr>
          </a:p>
          <a:p>
            <a:pPr marL="171450" indent="-171450" algn="just" rtl="0">
              <a:lnSpc>
                <a:spcPct val="150000"/>
              </a:lnSpc>
              <a:spcBef>
                <a:spcPct val="0"/>
              </a:spcBef>
              <a:buFont typeface="Arial" pitchFamily="34" charset="0"/>
              <a:buChar char="•"/>
            </a:pPr>
            <a:r>
              <a:rPr lang="tr" sz="1300" b="1" i="0" u="none" strike="noStrike" dirty="0">
                <a:solidFill>
                  <a:srgbClr val="F79646"/>
                </a:solidFill>
                <a:highlight>
                  <a:srgbClr val="000000">
                    <a:alpha val="0"/>
                  </a:srgbClr>
                </a:highlight>
                <a:latin typeface="Source Sans Pro" charset="0"/>
                <a:ea typeface="Source Sans Pro" charset="0"/>
              </a:rPr>
              <a:t>San Francisco Belediyesi Demiryolları (Muni)</a:t>
            </a:r>
            <a:r>
              <a:rPr lang="tr" sz="1300" b="0" i="0" u="none" strike="noStrike" dirty="0">
                <a:solidFill>
                  <a:srgbClr val="000000"/>
                </a:solidFill>
                <a:latin typeface="Source Sans Pro" charset="0"/>
                <a:ea typeface="Source Sans Pro" charset="0"/>
              </a:rPr>
              <a:t>, hafif raylı sistem altyapısının kapasitesini yerleşik blok sinyalizasyon sistemi altında saatte yaklaşık 25 trenden, iletişim tabanlı teknoloji kullanarak saatte 50 vasıtaya çıkarmıştır. Güçlendirme, yoğun seyahat dönemleri için ek kapasitenin yaratılmasını ve trafik akışının günden güne iyileştirilmesini sağlamıştır.</a:t>
            </a:r>
          </a:p>
        </p:txBody>
      </p:sp>
      <p:grpSp>
        <p:nvGrpSpPr>
          <p:cNvPr id="19" name="Group 18">
            <a:extLst>
              <a:ext uri="{FF2B5EF4-FFF2-40B4-BE49-F238E27FC236}">
                <a16:creationId xmlns:a16="http://schemas.microsoft.com/office/drawing/2014/main" id="{4F4C3CDA-BA99-40E8-B266-3DF0526D6CD9}"/>
              </a:ext>
            </a:extLst>
          </p:cNvPr>
          <p:cNvGrpSpPr/>
          <p:nvPr/>
        </p:nvGrpSpPr>
        <p:grpSpPr>
          <a:xfrm>
            <a:off x="8620" y="1173921"/>
            <a:ext cx="403339" cy="5682367"/>
            <a:chOff x="-111759" y="624919"/>
            <a:chExt cx="403339" cy="5682367"/>
          </a:xfrm>
        </p:grpSpPr>
        <p:sp>
          <p:nvSpPr>
            <p:cNvPr id="5" name="Rectangle: Rounded Corners 4">
              <a:extLst>
                <a:ext uri="{FF2B5EF4-FFF2-40B4-BE49-F238E27FC236}">
                  <a16:creationId xmlns:a16="http://schemas.microsoft.com/office/drawing/2014/main" id="{A03696B5-0E84-4B8A-9BAA-3815270FB62B}"/>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21" name="Rectangle: Rounded Corners 20">
              <a:extLst>
                <a:ext uri="{FF2B5EF4-FFF2-40B4-BE49-F238E27FC236}">
                  <a16:creationId xmlns:a16="http://schemas.microsoft.com/office/drawing/2014/main" id="{5DDA33CE-592E-4180-AE9C-5A753AD219B2}"/>
                </a:ext>
              </a:extLst>
            </p:cNvPr>
            <p:cNvSpPr/>
            <p:nvPr/>
          </p:nvSpPr>
          <p:spPr>
            <a:xfrm rot="5400000">
              <a:off x="-404668" y="3086047"/>
              <a:ext cx="989158"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22" name="Rectangle: Rounded Corners 21">
              <a:extLst>
                <a:ext uri="{FF2B5EF4-FFF2-40B4-BE49-F238E27FC236}">
                  <a16:creationId xmlns:a16="http://schemas.microsoft.com/office/drawing/2014/main" id="{6F21D73E-D04F-4261-8403-478F21D56980}"/>
                </a:ext>
              </a:extLst>
            </p:cNvPr>
            <p:cNvSpPr/>
            <p:nvPr/>
          </p:nvSpPr>
          <p:spPr>
            <a:xfrm rot="5400000">
              <a:off x="-627063" y="4224860"/>
              <a:ext cx="1433948" cy="40333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Cevap verebilirlik</a:t>
              </a:r>
            </a:p>
            <a:p>
              <a:pPr algn="ctr"/>
              <a:endParaRPr lang="en-GB" sz="1400">
                <a:solidFill>
                  <a:schemeClr val="tx1"/>
                </a:solidFill>
              </a:endParaRPr>
            </a:p>
          </p:txBody>
        </p:sp>
        <p:sp>
          <p:nvSpPr>
            <p:cNvPr id="23" name="Rectangle: Rounded Corners 22">
              <a:extLst>
                <a:ext uri="{FF2B5EF4-FFF2-40B4-BE49-F238E27FC236}">
                  <a16:creationId xmlns:a16="http://schemas.microsoft.com/office/drawing/2014/main" id="{B5429305-E8C7-40F3-8190-E029A2915120}"/>
                </a:ext>
              </a:extLst>
            </p:cNvPr>
            <p:cNvSpPr/>
            <p:nvPr/>
          </p:nvSpPr>
          <p:spPr>
            <a:xfrm rot="5400000">
              <a:off x="-528351" y="5487357"/>
              <a:ext cx="1236521" cy="403337"/>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sp>
          <p:nvSpPr>
            <p:cNvPr id="20" name="Rectangle: Rounded Corners 19">
              <a:extLst>
                <a:ext uri="{FF2B5EF4-FFF2-40B4-BE49-F238E27FC236}">
                  <a16:creationId xmlns:a16="http://schemas.microsoft.com/office/drawing/2014/main" id="{EFFE93D0-9FF6-44C1-B5AA-BA10BF8613EE}"/>
                </a:ext>
              </a:extLst>
            </p:cNvPr>
            <p:cNvSpPr/>
            <p:nvPr/>
          </p:nvSpPr>
          <p:spPr>
            <a:xfrm rot="5400000">
              <a:off x="-475721" y="2078459"/>
              <a:ext cx="1131264"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grpSp>
    </p:spTree>
    <p:extLst>
      <p:ext uri="{BB962C8B-B14F-4D97-AF65-F5344CB8AC3E}">
        <p14:creationId xmlns:p14="http://schemas.microsoft.com/office/powerpoint/2010/main" val="243993151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706213" y="1493462"/>
            <a:ext cx="7910110" cy="792278"/>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dirty="0">
                <a:solidFill>
                  <a:srgbClr val="000000"/>
                </a:solidFill>
                <a:latin typeface="Source Sans Pro" charset="0"/>
              </a:rPr>
              <a:t>Kentsel ulaşımın gerçek zamanlı koordinasyonu, öngörülemeyen olaylar karşısında daha hızlı harekete geçilmesini sağlar.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66</a:t>
            </a:r>
            <a:endParaRPr lang="ca-ES"/>
          </a:p>
        </p:txBody>
      </p:sp>
      <p:sp>
        <p:nvSpPr>
          <p:cNvPr id="7" name="Google Shape;192;p8"/>
          <p:cNvSpPr txBox="1"/>
          <p:nvPr/>
        </p:nvSpPr>
        <p:spPr>
          <a:xfrm>
            <a:off x="403337" y="958593"/>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03337" y="1399703"/>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527677" y="2201579"/>
            <a:ext cx="8487633" cy="4259436"/>
          </a:xfrm>
          <a:prstGeom prst="rect">
            <a:avLst/>
          </a:prstGeom>
          <a:noFill/>
        </p:spPr>
        <p:txBody>
          <a:bodyPr wrap="square">
            <a:noAutofit/>
          </a:bodyPr>
          <a:lstStyle/>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Trafik kontrol merkezleri; ulaşım ağı genelinde veri toplama, analiz, tahmine dayalı modelleme ve karar verme için merkezi bir bağlantı noktası sunar. Kontrol merkezleri; ağ boyunca güzergâhlardaki trafik akışlarının ve tıkanıklıkların görünürlüğünü sağlayarak sistem operatörlerinin talebi aktif bir şekilde yönetmesine ve sistem kapasitesini optimize etmesine olanak tanır. </a:t>
            </a:r>
          </a:p>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Kontrol merkezlerinin etkinliğinin sağlanması, mevcut koşulların izlenmesi için şehir genelinde ulaşım arterleri boyunca kurulan güçlü operasyonel ve bilgi teknolojilerinin varlığına bağlıdır.</a:t>
            </a:r>
          </a:p>
          <a:p>
            <a:pPr marL="171450" indent="-171450" algn="just" rtl="0">
              <a:lnSpc>
                <a:spcPct val="150000"/>
              </a:lnSpc>
              <a:spcBef>
                <a:spcPct val="0"/>
              </a:spcBef>
              <a:buFont typeface="Arial" pitchFamily="34" charset="0"/>
              <a:buChar char="•"/>
            </a:pPr>
            <a:r>
              <a:rPr lang="tr" sz="1300" b="1" i="0" u="none" strike="noStrike" dirty="0">
                <a:solidFill>
                  <a:srgbClr val="F79646"/>
                </a:solidFill>
                <a:highlight>
                  <a:srgbClr val="000000">
                    <a:alpha val="0"/>
                  </a:srgbClr>
                </a:highlight>
                <a:latin typeface="Source Sans Pro" charset="0"/>
                <a:ea typeface="Source Sans Pro" charset="0"/>
              </a:rPr>
              <a:t>Pekin Trafik Kontrol Merkezi (The Beijing Traffic Control Centre (BTCC))</a:t>
            </a:r>
            <a:r>
              <a:rPr lang="tr" sz="1300" b="0" i="0" u="none" strike="noStrike" dirty="0">
                <a:solidFill>
                  <a:srgbClr val="000000"/>
                </a:solidFill>
                <a:latin typeface="Source Sans Pro" charset="0"/>
                <a:ea typeface="Source Sans Pro" charset="0"/>
              </a:rPr>
              <a:t>, Çin'de faaliyet gösteren çeşitli demir yolu hatları için 50 adet küçük Operasyonel Kontrol Merkezinden oluşan bir ağın takibini yapmaktadır. BTCC; gerçek zamanlı bilgileri almak ve toplamak için SCADA, operatör bilgileri, CCTV, yolcu verileri, karar destek ve olay değerlendirme gibi sistemleri birbirine bağlarken aynı zamanda demir yolu hattı verilerini, demir yolu hattı videolarını ve raporlarını ağdaki diğer paydaşlarla paylaşmaktadır. </a:t>
            </a:r>
          </a:p>
          <a:p>
            <a:pPr marL="171450" indent="-171450" algn="just" rtl="0">
              <a:lnSpc>
                <a:spcPct val="150000"/>
              </a:lnSpc>
              <a:spcBef>
                <a:spcPct val="0"/>
              </a:spcBef>
              <a:buFont typeface="Arial" pitchFamily="34" charset="0"/>
              <a:buChar char="•"/>
            </a:pPr>
            <a:r>
              <a:rPr lang="tr" sz="1300" b="1" i="0" u="none" strike="noStrike" dirty="0">
                <a:solidFill>
                  <a:srgbClr val="F79646"/>
                </a:solidFill>
                <a:highlight>
                  <a:srgbClr val="000000">
                    <a:alpha val="0"/>
                  </a:srgbClr>
                </a:highlight>
                <a:latin typeface="Source Sans Pro" charset="0"/>
                <a:ea typeface="Source Sans Pro" charset="0"/>
              </a:rPr>
              <a:t>Birleşik Krallık'ın Glasgow kentinde</a:t>
            </a:r>
            <a:r>
              <a:rPr lang="tr" sz="1300" b="0" i="0" u="none" strike="noStrike" dirty="0">
                <a:solidFill>
                  <a:srgbClr val="000000"/>
                </a:solidFill>
                <a:latin typeface="Source Sans Pro" charset="0"/>
                <a:ea typeface="Source Sans Pro" charset="0"/>
              </a:rPr>
              <a:t> geliştirilen </a:t>
            </a:r>
            <a:r>
              <a:rPr lang="tr" sz="1300" b="1" i="0" u="none" strike="noStrike" dirty="0">
                <a:solidFill>
                  <a:srgbClr val="000000"/>
                </a:solidFill>
                <a:highlight>
                  <a:srgbClr val="000000">
                    <a:alpha val="0"/>
                  </a:srgbClr>
                </a:highlight>
                <a:latin typeface="Source Sans Pro" charset="0"/>
                <a:ea typeface="Source Sans Pro" charset="0"/>
              </a:rPr>
              <a:t>operasyon merkezi</a:t>
            </a:r>
            <a:r>
              <a:rPr lang="tr" sz="1300" b="0" i="0" u="none" strike="noStrike" dirty="0">
                <a:solidFill>
                  <a:srgbClr val="000000"/>
                </a:solidFill>
                <a:latin typeface="Source Sans Pro" charset="0"/>
                <a:ea typeface="Source Sans Pro" charset="0"/>
              </a:rPr>
              <a:t>; trafiği, acil durum hizmetlerini ve kamu güvenliğini tek bir yerden izlemek için şehir genelinde 400'den fazla gelişmiş dijital kamera kullanmaktadır.</a:t>
            </a:r>
          </a:p>
        </p:txBody>
      </p:sp>
      <p:grpSp>
        <p:nvGrpSpPr>
          <p:cNvPr id="19" name="Group 18">
            <a:extLst>
              <a:ext uri="{FF2B5EF4-FFF2-40B4-BE49-F238E27FC236}">
                <a16:creationId xmlns:a16="http://schemas.microsoft.com/office/drawing/2014/main" id="{4F4C3CDA-BA99-40E8-B266-3DF0526D6CD9}"/>
              </a:ext>
            </a:extLst>
          </p:cNvPr>
          <p:cNvGrpSpPr/>
          <p:nvPr/>
        </p:nvGrpSpPr>
        <p:grpSpPr>
          <a:xfrm>
            <a:off x="0" y="1173920"/>
            <a:ext cx="403339" cy="5682367"/>
            <a:chOff x="-111759" y="624919"/>
            <a:chExt cx="403339" cy="5682367"/>
          </a:xfrm>
        </p:grpSpPr>
        <p:sp>
          <p:nvSpPr>
            <p:cNvPr id="5" name="Rectangle: Rounded Corners 4">
              <a:extLst>
                <a:ext uri="{FF2B5EF4-FFF2-40B4-BE49-F238E27FC236}">
                  <a16:creationId xmlns:a16="http://schemas.microsoft.com/office/drawing/2014/main" id="{A03696B5-0E84-4B8A-9BAA-3815270FB62B}"/>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20" name="Rectangle: Rounded Corners 19">
              <a:extLst>
                <a:ext uri="{FF2B5EF4-FFF2-40B4-BE49-F238E27FC236}">
                  <a16:creationId xmlns:a16="http://schemas.microsoft.com/office/drawing/2014/main" id="{EFFE93D0-9FF6-44C1-B5AA-BA10BF8613EE}"/>
                </a:ext>
              </a:extLst>
            </p:cNvPr>
            <p:cNvSpPr/>
            <p:nvPr/>
          </p:nvSpPr>
          <p:spPr>
            <a:xfrm rot="5400000">
              <a:off x="-475721" y="2078459"/>
              <a:ext cx="1131264"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sp>
          <p:nvSpPr>
            <p:cNvPr id="21" name="Rectangle: Rounded Corners 20">
              <a:extLst>
                <a:ext uri="{FF2B5EF4-FFF2-40B4-BE49-F238E27FC236}">
                  <a16:creationId xmlns:a16="http://schemas.microsoft.com/office/drawing/2014/main" id="{5DDA33CE-592E-4180-AE9C-5A753AD219B2}"/>
                </a:ext>
              </a:extLst>
            </p:cNvPr>
            <p:cNvSpPr/>
            <p:nvPr/>
          </p:nvSpPr>
          <p:spPr>
            <a:xfrm rot="5400000">
              <a:off x="-404668" y="3086047"/>
              <a:ext cx="989158"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22" name="Rectangle: Rounded Corners 21">
              <a:extLst>
                <a:ext uri="{FF2B5EF4-FFF2-40B4-BE49-F238E27FC236}">
                  <a16:creationId xmlns:a16="http://schemas.microsoft.com/office/drawing/2014/main" id="{6F21D73E-D04F-4261-8403-478F21D56980}"/>
                </a:ext>
              </a:extLst>
            </p:cNvPr>
            <p:cNvSpPr/>
            <p:nvPr/>
          </p:nvSpPr>
          <p:spPr>
            <a:xfrm rot="5400000">
              <a:off x="-627063" y="4224860"/>
              <a:ext cx="1433948" cy="40333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200" b="0" i="0" u="none" strike="noStrike" dirty="0">
                  <a:solidFill>
                    <a:srgbClr val="000000"/>
                  </a:solidFill>
                  <a:latin typeface="Calibri"/>
                </a:rPr>
                <a:t>Cevap verebilirlik</a:t>
              </a:r>
            </a:p>
            <a:p>
              <a:pPr algn="ctr"/>
              <a:endParaRPr lang="en-GB" sz="1400" dirty="0">
                <a:solidFill>
                  <a:schemeClr val="tx1"/>
                </a:solidFill>
              </a:endParaRPr>
            </a:p>
          </p:txBody>
        </p:sp>
        <p:sp>
          <p:nvSpPr>
            <p:cNvPr id="23" name="Rectangle: Rounded Corners 22">
              <a:extLst>
                <a:ext uri="{FF2B5EF4-FFF2-40B4-BE49-F238E27FC236}">
                  <a16:creationId xmlns:a16="http://schemas.microsoft.com/office/drawing/2014/main" id="{B5429305-E8C7-40F3-8190-E029A2915120}"/>
                </a:ext>
              </a:extLst>
            </p:cNvPr>
            <p:cNvSpPr/>
            <p:nvPr/>
          </p:nvSpPr>
          <p:spPr>
            <a:xfrm rot="5400000">
              <a:off x="-528351" y="5487357"/>
              <a:ext cx="1236521" cy="403337"/>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grpSp>
    </p:spTree>
    <p:extLst>
      <p:ext uri="{BB962C8B-B14F-4D97-AF65-F5344CB8AC3E}">
        <p14:creationId xmlns:p14="http://schemas.microsoft.com/office/powerpoint/2010/main" val="327625149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736063" y="1475875"/>
            <a:ext cx="7910110" cy="565374"/>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a:solidFill>
                  <a:srgbClr val="000000"/>
                </a:solidFill>
                <a:latin typeface="Source Sans Pro" charset="0"/>
              </a:rPr>
              <a:t>Yoğun kara yolu trafiğinin yönetimi araç akışını iyileştirir ve araç trafiği kalitesini artırır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67</a:t>
            </a:r>
            <a:endParaRPr lang="ca-ES"/>
          </a:p>
        </p:txBody>
      </p:sp>
      <p:sp>
        <p:nvSpPr>
          <p:cNvPr id="7" name="Google Shape;192;p8"/>
          <p:cNvSpPr txBox="1"/>
          <p:nvPr/>
        </p:nvSpPr>
        <p:spPr>
          <a:xfrm>
            <a:off x="403337" y="944782"/>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03337" y="1385892"/>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572031" y="2081112"/>
            <a:ext cx="6625960" cy="4259436"/>
          </a:xfrm>
          <a:prstGeom prst="rect">
            <a:avLst/>
          </a:prstGeom>
          <a:noFill/>
        </p:spPr>
        <p:txBody>
          <a:bodyPr wrap="square">
            <a:noAutofit/>
          </a:bodyPr>
          <a:lstStyle/>
          <a:p>
            <a:pPr marL="285750" indent="-285750" algn="just" rtl="0">
              <a:lnSpc>
                <a:spcPct val="150000"/>
              </a:lnSpc>
              <a:spcBef>
                <a:spcPct val="0"/>
              </a:spcBef>
              <a:buFont typeface="Arial" pitchFamily="34" charset="0"/>
              <a:buChar char="•"/>
            </a:pPr>
            <a:r>
              <a:rPr lang="tr" sz="1400" b="1" i="0" u="none" strike="noStrike">
                <a:solidFill>
                  <a:srgbClr val="000000"/>
                </a:solidFill>
                <a:highlight>
                  <a:srgbClr val="000000">
                    <a:alpha val="0"/>
                  </a:srgbClr>
                </a:highlight>
                <a:latin typeface="Source Sans Pro" charset="0"/>
                <a:ea typeface="Source Sans Pro" charset="0"/>
              </a:rPr>
              <a:t>Trafik sıkışıklığı ücretlendirmesi</a:t>
            </a:r>
            <a:r>
              <a:rPr lang="tr" sz="1400" b="0" i="0" u="none" strike="noStrike">
                <a:solidFill>
                  <a:srgbClr val="000000"/>
                </a:solidFill>
                <a:latin typeface="Source Sans Pro" charset="0"/>
                <a:ea typeface="Source Sans Pro" charset="0"/>
              </a:rPr>
              <a:t>, şehir yetkililerinin araç akışını iyileştirmek ve şehri hareket hâlinde tutmak için şehir yollarındaki trafik hacmini yönetebildiği bir mekanizmadır. Diğer faydalar arasında gelirlerin artırılması ve toplu taşıma araçlarının kullanımının teşvik edilmesi yer almaktadır. </a:t>
            </a:r>
          </a:p>
          <a:p>
            <a:pPr marL="285750" indent="-285750" algn="just" rtl="0">
              <a:lnSpc>
                <a:spcPct val="150000"/>
              </a:lnSpc>
              <a:spcBef>
                <a:spcPct val="0"/>
              </a:spcBef>
              <a:buFont typeface="Arial" pitchFamily="34" charset="0"/>
              <a:buChar char="•"/>
            </a:pPr>
            <a:r>
              <a:rPr lang="tr" sz="1400" b="0" i="0" u="none" strike="noStrike">
                <a:solidFill>
                  <a:srgbClr val="000000"/>
                </a:solidFill>
                <a:latin typeface="Source Sans Pro" charset="0"/>
                <a:ea typeface="Source Sans Pro" charset="0"/>
              </a:rPr>
              <a:t>Sıkışıklık ücretlendirmesi </a:t>
            </a:r>
            <a:r>
              <a:rPr lang="tr" sz="1400" b="1" i="0" u="none" strike="noStrike">
                <a:solidFill>
                  <a:srgbClr val="F79646"/>
                </a:solidFill>
                <a:highlight>
                  <a:srgbClr val="000000">
                    <a:alpha val="0"/>
                  </a:srgbClr>
                </a:highlight>
                <a:latin typeface="Source Sans Pro" charset="0"/>
                <a:ea typeface="Source Sans Pro" charset="0"/>
              </a:rPr>
              <a:t>Londra, Stockholm, Oslo, Singapur ve Milano</a:t>
            </a:r>
            <a:r>
              <a:rPr lang="tr" sz="1400" b="0" i="0" u="none" strike="noStrike">
                <a:solidFill>
                  <a:srgbClr val="000000"/>
                </a:solidFill>
                <a:latin typeface="Source Sans Pro" charset="0"/>
                <a:ea typeface="Source Sans Pro" charset="0"/>
              </a:rPr>
              <a:t> gibi şehirlerde uygulanmaktadır. Uygulama, araçları ve sahiplerini tespit etmek için Otomatik Plaka Tanıma (ANPR) ile CCTV gibi bir dizi akıllı teknolojiyi kullanabilir ve sıkışıklık ücretini ödeyenlere ilişkin bir veri tabanıyla karşılaştırma yapabilir.</a:t>
            </a:r>
          </a:p>
          <a:p>
            <a:pPr marL="285750" indent="-285750" algn="just" rtl="0">
              <a:lnSpc>
                <a:spcPct val="150000"/>
              </a:lnSpc>
              <a:spcBef>
                <a:spcPct val="0"/>
              </a:spcBef>
              <a:buFont typeface="Arial" pitchFamily="34" charset="0"/>
              <a:buChar char="•"/>
            </a:pPr>
            <a:r>
              <a:rPr lang="tr" sz="1400" b="1" i="0" u="none" strike="noStrike">
                <a:solidFill>
                  <a:srgbClr val="F79646"/>
                </a:solidFill>
                <a:highlight>
                  <a:srgbClr val="000000">
                    <a:alpha val="0"/>
                  </a:srgbClr>
                </a:highlight>
                <a:latin typeface="Source Sans Pro" charset="0"/>
                <a:ea typeface="Source Sans Pro" charset="0"/>
              </a:rPr>
              <a:t>Singapur'da</a:t>
            </a:r>
            <a:r>
              <a:rPr lang="tr" sz="1400" b="0" i="0" u="none" strike="noStrike">
                <a:solidFill>
                  <a:srgbClr val="000000"/>
                </a:solidFill>
                <a:latin typeface="Source Sans Pro" charset="0"/>
                <a:ea typeface="Source Sans Pro" charset="0"/>
              </a:rPr>
              <a:t> trafik sıkışıklığı fiyatlandırması ilk olarak 1975 yılında uygulamaya konmuştur. 1998 yılından bu yana trafik %15 daha azalmış ve toplu taşıma kullanımı %65'in üzerine çıkmıştır. Toplam gelirin yaklaşık %20-30'u artık sistemin işletilmesine ayrılmakta ve yıllık gelir 100 milyon doları aşmaktadır.</a:t>
            </a:r>
          </a:p>
        </p:txBody>
      </p:sp>
      <p:grpSp>
        <p:nvGrpSpPr>
          <p:cNvPr id="19" name="Group 18">
            <a:extLst>
              <a:ext uri="{FF2B5EF4-FFF2-40B4-BE49-F238E27FC236}">
                <a16:creationId xmlns:a16="http://schemas.microsoft.com/office/drawing/2014/main" id="{4F4C3CDA-BA99-40E8-B266-3DF0526D6CD9}"/>
              </a:ext>
            </a:extLst>
          </p:cNvPr>
          <p:cNvGrpSpPr/>
          <p:nvPr/>
        </p:nvGrpSpPr>
        <p:grpSpPr>
          <a:xfrm>
            <a:off x="0" y="1175633"/>
            <a:ext cx="403339" cy="5682367"/>
            <a:chOff x="-111759" y="624919"/>
            <a:chExt cx="403339" cy="5682367"/>
          </a:xfrm>
        </p:grpSpPr>
        <p:sp>
          <p:nvSpPr>
            <p:cNvPr id="5" name="Rectangle: Rounded Corners 4">
              <a:extLst>
                <a:ext uri="{FF2B5EF4-FFF2-40B4-BE49-F238E27FC236}">
                  <a16:creationId xmlns:a16="http://schemas.microsoft.com/office/drawing/2014/main" id="{A03696B5-0E84-4B8A-9BAA-3815270FB62B}"/>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20" name="Rectangle: Rounded Corners 19">
              <a:extLst>
                <a:ext uri="{FF2B5EF4-FFF2-40B4-BE49-F238E27FC236}">
                  <a16:creationId xmlns:a16="http://schemas.microsoft.com/office/drawing/2014/main" id="{EFFE93D0-9FF6-44C1-B5AA-BA10BF8613EE}"/>
                </a:ext>
              </a:extLst>
            </p:cNvPr>
            <p:cNvSpPr/>
            <p:nvPr/>
          </p:nvSpPr>
          <p:spPr>
            <a:xfrm rot="5400000">
              <a:off x="-475721" y="2078459"/>
              <a:ext cx="1131264"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sp>
          <p:nvSpPr>
            <p:cNvPr id="21" name="Rectangle: Rounded Corners 20">
              <a:extLst>
                <a:ext uri="{FF2B5EF4-FFF2-40B4-BE49-F238E27FC236}">
                  <a16:creationId xmlns:a16="http://schemas.microsoft.com/office/drawing/2014/main" id="{5DDA33CE-592E-4180-AE9C-5A753AD219B2}"/>
                </a:ext>
              </a:extLst>
            </p:cNvPr>
            <p:cNvSpPr/>
            <p:nvPr/>
          </p:nvSpPr>
          <p:spPr>
            <a:xfrm rot="5400000">
              <a:off x="-404668" y="3086047"/>
              <a:ext cx="989158"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22" name="Rectangle: Rounded Corners 21">
              <a:extLst>
                <a:ext uri="{FF2B5EF4-FFF2-40B4-BE49-F238E27FC236}">
                  <a16:creationId xmlns:a16="http://schemas.microsoft.com/office/drawing/2014/main" id="{6F21D73E-D04F-4261-8403-478F21D56980}"/>
                </a:ext>
              </a:extLst>
            </p:cNvPr>
            <p:cNvSpPr/>
            <p:nvPr/>
          </p:nvSpPr>
          <p:spPr>
            <a:xfrm rot="5400000">
              <a:off x="-627063" y="4224860"/>
              <a:ext cx="1433948" cy="40333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200" b="0" i="0" u="none" strike="noStrike" dirty="0">
                  <a:solidFill>
                    <a:srgbClr val="000000"/>
                  </a:solidFill>
                  <a:latin typeface="Calibri"/>
                </a:rPr>
                <a:t>Cevap verebilirlik</a:t>
              </a:r>
            </a:p>
            <a:p>
              <a:pPr algn="ctr"/>
              <a:endParaRPr lang="en-GB" sz="1400" dirty="0">
                <a:solidFill>
                  <a:schemeClr val="tx1"/>
                </a:solidFill>
              </a:endParaRPr>
            </a:p>
          </p:txBody>
        </p:sp>
        <p:sp>
          <p:nvSpPr>
            <p:cNvPr id="23" name="Rectangle: Rounded Corners 22">
              <a:extLst>
                <a:ext uri="{FF2B5EF4-FFF2-40B4-BE49-F238E27FC236}">
                  <a16:creationId xmlns:a16="http://schemas.microsoft.com/office/drawing/2014/main" id="{B5429305-E8C7-40F3-8190-E029A2915120}"/>
                </a:ext>
              </a:extLst>
            </p:cNvPr>
            <p:cNvSpPr/>
            <p:nvPr/>
          </p:nvSpPr>
          <p:spPr>
            <a:xfrm rot="5400000">
              <a:off x="-528351" y="5487357"/>
              <a:ext cx="1236521" cy="403337"/>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grpSp>
      <p:pic>
        <p:nvPicPr>
          <p:cNvPr id="4" name="Picture 3">
            <a:extLst>
              <a:ext uri="{FF2B5EF4-FFF2-40B4-BE49-F238E27FC236}">
                <a16:creationId xmlns:a16="http://schemas.microsoft.com/office/drawing/2014/main" id="{0057E29D-BCDF-462A-A7F0-88DE455F158B}"/>
              </a:ext>
            </a:extLst>
          </p:cNvPr>
          <p:cNvPicPr>
            <a:picLocks noChangeAspect="1"/>
          </p:cNvPicPr>
          <p:nvPr/>
        </p:nvPicPr>
        <p:blipFill>
          <a:blip r:embed="rId3"/>
          <a:stretch>
            <a:fillRect/>
          </a:stretch>
        </p:blipFill>
        <p:spPr>
          <a:xfrm>
            <a:off x="7209244" y="2851659"/>
            <a:ext cx="1934756" cy="2016219"/>
          </a:xfrm>
          <a:prstGeom prst="rect">
            <a:avLst/>
          </a:prstGeom>
        </p:spPr>
      </p:pic>
    </p:spTree>
    <p:extLst>
      <p:ext uri="{BB962C8B-B14F-4D97-AF65-F5344CB8AC3E}">
        <p14:creationId xmlns:p14="http://schemas.microsoft.com/office/powerpoint/2010/main" val="421836658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1088599" y="1646021"/>
            <a:ext cx="6326261" cy="494779"/>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a:solidFill>
                  <a:srgbClr val="000000"/>
                </a:solidFill>
                <a:latin typeface="Source Sans Pro" charset="0"/>
              </a:rPr>
              <a:t>Londra için Ulaşım (TfL) Ulaşım Koordinasyon Merkezi (TCC)</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68</a:t>
            </a:r>
            <a:endParaRPr lang="ca-ES"/>
          </a:p>
        </p:txBody>
      </p:sp>
      <p:sp>
        <p:nvSpPr>
          <p:cNvPr id="7" name="Google Shape;192;p8"/>
          <p:cNvSpPr txBox="1"/>
          <p:nvPr/>
        </p:nvSpPr>
        <p:spPr>
          <a:xfrm>
            <a:off x="496644" y="1029074"/>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dirty="0">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03338" y="1452796"/>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727362" y="2128838"/>
            <a:ext cx="6154347" cy="4259436"/>
          </a:xfrm>
          <a:prstGeom prst="rect">
            <a:avLst/>
          </a:prstGeom>
          <a:noFill/>
        </p:spPr>
        <p:txBody>
          <a:bodyPr wrap="square">
            <a:noAutofit/>
          </a:bodyPr>
          <a:lstStyle/>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2012 Olimpiyatları sırasında </a:t>
            </a:r>
            <a:r>
              <a:rPr lang="tr" sz="1300" b="1" i="0" u="none" strike="noStrike" dirty="0">
                <a:solidFill>
                  <a:srgbClr val="F79646"/>
                </a:solidFill>
                <a:highlight>
                  <a:srgbClr val="000000">
                    <a:alpha val="0"/>
                  </a:srgbClr>
                </a:highlight>
                <a:latin typeface="Source Sans Pro" charset="0"/>
                <a:ea typeface="Source Sans Pro" charset="0"/>
              </a:rPr>
              <a:t>Londra'da ilk kez uygulanan "Londra için Ulaşım,</a:t>
            </a:r>
            <a:r>
              <a:rPr lang="tr" sz="1300" b="0" i="0" u="none" strike="noStrike" dirty="0">
                <a:solidFill>
                  <a:srgbClr val="000000"/>
                </a:solidFill>
                <a:latin typeface="Source Sans Pro" charset="0"/>
                <a:ea typeface="Source Sans Pro" charset="0"/>
              </a:rPr>
              <a:t>" ulaşımın tüm yönlerini tek bir çatı altında toplamak ve denetlemek amacıyla çok sayıda ulaşım operatörünü ve İngiliz Ulaşım Polisini bir araya getirmiştir. </a:t>
            </a:r>
          </a:p>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Bu birliktelik, daha önce hiç birlikte çalışmamış gruplar arasındaki koordinasyonun güçlenmesine yol açmış, bu da </a:t>
            </a:r>
            <a:r>
              <a:rPr lang="tr" sz="1300" b="1" i="0" u="none" strike="noStrike" dirty="0">
                <a:solidFill>
                  <a:srgbClr val="000000"/>
                </a:solidFill>
                <a:highlight>
                  <a:srgbClr val="000000">
                    <a:alpha val="0"/>
                  </a:srgbClr>
                </a:highlight>
                <a:latin typeface="Source Sans Pro" charset="0"/>
                <a:ea typeface="Source Sans Pro" charset="0"/>
              </a:rPr>
              <a:t>tüm sistemin, öngörülemeyen olaylar, tıkanıklıklar durumunda artan yedeklilik ve yanıt verme kapasitesi ile sorunsuz bir şekilde çalışma kapasitesini artırmıştır.</a:t>
            </a:r>
            <a:r>
              <a:rPr lang="tr" sz="1300" b="0" i="0" u="none" strike="noStrike" dirty="0">
                <a:solidFill>
                  <a:srgbClr val="000000"/>
                </a:solidFill>
                <a:latin typeface="Source Sans Pro" charset="0"/>
                <a:ea typeface="Source Sans Pro" charset="0"/>
              </a:rPr>
              <a:t> </a:t>
            </a:r>
          </a:p>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Kontrol merkezinin başarısı için </a:t>
            </a:r>
            <a:r>
              <a:rPr lang="tr" sz="1300" b="1" i="0" u="none" strike="noStrike" dirty="0">
                <a:solidFill>
                  <a:srgbClr val="000000"/>
                </a:solidFill>
                <a:highlight>
                  <a:srgbClr val="000000">
                    <a:alpha val="0"/>
                  </a:srgbClr>
                </a:highlight>
                <a:latin typeface="Source Sans Pro" charset="0"/>
                <a:ea typeface="Source Sans Pro" charset="0"/>
              </a:rPr>
              <a:t>birden fazla teknolojinin birbirine entegre edilmesi</a:t>
            </a:r>
            <a:r>
              <a:rPr lang="tr" sz="1300" b="0" i="0" u="none" strike="noStrike" dirty="0">
                <a:solidFill>
                  <a:srgbClr val="000000"/>
                </a:solidFill>
                <a:latin typeface="Source Sans Pro" charset="0"/>
                <a:ea typeface="Source Sans Pro" charset="0"/>
              </a:rPr>
              <a:t> şarttı. CCTV, VMS, yol sensörleri, gerçek zamanlı veri paylaşım cihazları, SCOOT ve diğer teknolojiler "Londra için Ulaşım"ın ulaşım ağını yönetmesine ve kullanıcıların mekânlar arasında güvenli ve verimli bir şekilde seyahat etmelerine yardımcı olurken aynı zamanda ulaşım sisteminin geri kalanının da verimli bir şekilde çalışmasını sağladı. Kontrol merkezi Londra'daki diğer büyük etkinlikler sırasında da kullanılmaya devam etmektedir.</a:t>
            </a:r>
          </a:p>
        </p:txBody>
      </p:sp>
      <p:grpSp>
        <p:nvGrpSpPr>
          <p:cNvPr id="19" name="Group 18">
            <a:extLst>
              <a:ext uri="{FF2B5EF4-FFF2-40B4-BE49-F238E27FC236}">
                <a16:creationId xmlns:a16="http://schemas.microsoft.com/office/drawing/2014/main" id="{4F4C3CDA-BA99-40E8-B266-3DF0526D6CD9}"/>
              </a:ext>
            </a:extLst>
          </p:cNvPr>
          <p:cNvGrpSpPr/>
          <p:nvPr/>
        </p:nvGrpSpPr>
        <p:grpSpPr>
          <a:xfrm>
            <a:off x="0" y="1173920"/>
            <a:ext cx="403339" cy="5682367"/>
            <a:chOff x="-111759" y="624919"/>
            <a:chExt cx="403339" cy="5682367"/>
          </a:xfrm>
        </p:grpSpPr>
        <p:sp>
          <p:nvSpPr>
            <p:cNvPr id="5" name="Rectangle: Rounded Corners 4">
              <a:extLst>
                <a:ext uri="{FF2B5EF4-FFF2-40B4-BE49-F238E27FC236}">
                  <a16:creationId xmlns:a16="http://schemas.microsoft.com/office/drawing/2014/main" id="{A03696B5-0E84-4B8A-9BAA-3815270FB62B}"/>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20" name="Rectangle: Rounded Corners 19">
              <a:extLst>
                <a:ext uri="{FF2B5EF4-FFF2-40B4-BE49-F238E27FC236}">
                  <a16:creationId xmlns:a16="http://schemas.microsoft.com/office/drawing/2014/main" id="{EFFE93D0-9FF6-44C1-B5AA-BA10BF8613EE}"/>
                </a:ext>
              </a:extLst>
            </p:cNvPr>
            <p:cNvSpPr/>
            <p:nvPr/>
          </p:nvSpPr>
          <p:spPr>
            <a:xfrm rot="5400000">
              <a:off x="-475721" y="2078459"/>
              <a:ext cx="1131264"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sp>
          <p:nvSpPr>
            <p:cNvPr id="21" name="Rectangle: Rounded Corners 20">
              <a:extLst>
                <a:ext uri="{FF2B5EF4-FFF2-40B4-BE49-F238E27FC236}">
                  <a16:creationId xmlns:a16="http://schemas.microsoft.com/office/drawing/2014/main" id="{5DDA33CE-592E-4180-AE9C-5A753AD219B2}"/>
                </a:ext>
              </a:extLst>
            </p:cNvPr>
            <p:cNvSpPr/>
            <p:nvPr/>
          </p:nvSpPr>
          <p:spPr>
            <a:xfrm rot="5400000">
              <a:off x="-404668" y="3086047"/>
              <a:ext cx="989158"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22" name="Rectangle: Rounded Corners 21">
              <a:extLst>
                <a:ext uri="{FF2B5EF4-FFF2-40B4-BE49-F238E27FC236}">
                  <a16:creationId xmlns:a16="http://schemas.microsoft.com/office/drawing/2014/main" id="{6F21D73E-D04F-4261-8403-478F21D56980}"/>
                </a:ext>
              </a:extLst>
            </p:cNvPr>
            <p:cNvSpPr/>
            <p:nvPr/>
          </p:nvSpPr>
          <p:spPr>
            <a:xfrm rot="5400000">
              <a:off x="-627063" y="4224860"/>
              <a:ext cx="1433948"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Cevap verebilirlik</a:t>
              </a:r>
            </a:p>
            <a:p>
              <a:pPr algn="ctr"/>
              <a:endParaRPr lang="en-GB" sz="1400">
                <a:solidFill>
                  <a:schemeClr val="tx1"/>
                </a:solidFill>
              </a:endParaRPr>
            </a:p>
          </p:txBody>
        </p:sp>
        <p:sp>
          <p:nvSpPr>
            <p:cNvPr id="23" name="Rectangle: Rounded Corners 22">
              <a:extLst>
                <a:ext uri="{FF2B5EF4-FFF2-40B4-BE49-F238E27FC236}">
                  <a16:creationId xmlns:a16="http://schemas.microsoft.com/office/drawing/2014/main" id="{B5429305-E8C7-40F3-8190-E029A2915120}"/>
                </a:ext>
              </a:extLst>
            </p:cNvPr>
            <p:cNvSpPr/>
            <p:nvPr/>
          </p:nvSpPr>
          <p:spPr>
            <a:xfrm rot="5400000">
              <a:off x="-528351" y="5487357"/>
              <a:ext cx="1236521"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grpSp>
      <p:pic>
        <p:nvPicPr>
          <p:cNvPr id="4" name="Picture 3">
            <a:extLst>
              <a:ext uri="{FF2B5EF4-FFF2-40B4-BE49-F238E27FC236}">
                <a16:creationId xmlns:a16="http://schemas.microsoft.com/office/drawing/2014/main" id="{203F7AE4-65C7-49D5-A46E-BA5E82193803}"/>
              </a:ext>
            </a:extLst>
          </p:cNvPr>
          <p:cNvPicPr>
            <a:picLocks noChangeAspect="1"/>
          </p:cNvPicPr>
          <p:nvPr/>
        </p:nvPicPr>
        <p:blipFill>
          <a:blip r:embed="rId3"/>
          <a:stretch>
            <a:fillRect/>
          </a:stretch>
        </p:blipFill>
        <p:spPr>
          <a:xfrm>
            <a:off x="6988601" y="1549974"/>
            <a:ext cx="2133600" cy="1427045"/>
          </a:xfrm>
          <a:prstGeom prst="rect">
            <a:avLst/>
          </a:prstGeom>
        </p:spPr>
      </p:pic>
    </p:spTree>
    <p:extLst>
      <p:ext uri="{BB962C8B-B14F-4D97-AF65-F5344CB8AC3E}">
        <p14:creationId xmlns:p14="http://schemas.microsoft.com/office/powerpoint/2010/main" val="209927482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51615" y="1599513"/>
            <a:ext cx="6363583" cy="737152"/>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dirty="0">
                <a:solidFill>
                  <a:srgbClr val="000000"/>
                </a:solidFill>
                <a:latin typeface="Source Sans Pro" charset="0"/>
              </a:rPr>
              <a:t>Gerçek zamanlı seyahat bilgileri seyahat kararlarında daha fazla esneklik sağlar ve tıkanıklığı azaltarak ağ kapasitesini artırabilir.</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69</a:t>
            </a:r>
            <a:endParaRPr lang="ca-ES"/>
          </a:p>
        </p:txBody>
      </p:sp>
      <p:sp>
        <p:nvSpPr>
          <p:cNvPr id="7" name="Google Shape;192;p8"/>
          <p:cNvSpPr txBox="1"/>
          <p:nvPr/>
        </p:nvSpPr>
        <p:spPr>
          <a:xfrm>
            <a:off x="484639" y="1095428"/>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dirty="0">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70315" y="1515646"/>
            <a:ext cx="6411395"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518126" y="2551159"/>
            <a:ext cx="8266015" cy="3941144"/>
          </a:xfrm>
          <a:prstGeom prst="rect">
            <a:avLst/>
          </a:prstGeom>
          <a:noFill/>
        </p:spPr>
        <p:txBody>
          <a:bodyPr wrap="square">
            <a:noAutofit/>
          </a:bodyPr>
          <a:lstStyle/>
          <a:p>
            <a:pPr marL="228600" indent="-228600" algn="just" rtl="0">
              <a:lnSpc>
                <a:spcPct val="150000"/>
              </a:lnSpc>
              <a:spcBef>
                <a:spcPct val="0"/>
              </a:spcBef>
              <a:buFont typeface="Arial" pitchFamily="34" charset="0"/>
              <a:buChar char="•"/>
              <a:tabLst>
                <a:tab pos="228600" algn="l"/>
              </a:tabLst>
            </a:pPr>
            <a:r>
              <a:rPr lang="tr" sz="1200" b="0" i="0" u="none" strike="noStrike" dirty="0">
                <a:solidFill>
                  <a:srgbClr val="000000"/>
                </a:solidFill>
                <a:latin typeface="Source Sans Pro" charset="0"/>
                <a:ea typeface="Source Sans Pro" charset="0"/>
              </a:rPr>
              <a:t>Ulaşım ağına kurulmuş kapsamlı bir sensör; izleme ekipmanı ve iletişim sistemleri ağı, </a:t>
            </a:r>
            <a:r>
              <a:rPr lang="tr" sz="1200" b="1" i="0" u="none" strike="noStrike" dirty="0">
                <a:solidFill>
                  <a:srgbClr val="000000"/>
                </a:solidFill>
                <a:highlight>
                  <a:srgbClr val="000000">
                    <a:alpha val="0"/>
                  </a:srgbClr>
                </a:highlight>
                <a:latin typeface="Source Sans Pro" charset="0"/>
                <a:ea typeface="Source Sans Pro" charset="0"/>
              </a:rPr>
              <a:t>verilerin gerçek zamanlı olarak toplanması ve işlenmesi</a:t>
            </a:r>
            <a:r>
              <a:rPr lang="tr" sz="1200" b="0" i="0" u="none" strike="noStrike" dirty="0">
                <a:solidFill>
                  <a:srgbClr val="000000"/>
                </a:solidFill>
                <a:latin typeface="Source Sans Pro" charset="0"/>
                <a:ea typeface="Source Sans Pro" charset="0"/>
              </a:rPr>
              <a:t> ile </a:t>
            </a:r>
            <a:r>
              <a:rPr lang="tr" sz="1200" b="1" i="0" u="none" strike="noStrike" dirty="0">
                <a:solidFill>
                  <a:srgbClr val="000000"/>
                </a:solidFill>
                <a:highlight>
                  <a:srgbClr val="000000">
                    <a:alpha val="0"/>
                  </a:srgbClr>
                </a:highlight>
                <a:latin typeface="Source Sans Pro" charset="0"/>
                <a:ea typeface="Source Sans Pro" charset="0"/>
              </a:rPr>
              <a:t>şehirdeki yolculara doğru seyahat bilgilerinin dağıtılması</a:t>
            </a:r>
            <a:r>
              <a:rPr lang="tr" sz="1200" b="0" i="0" u="none" strike="noStrike" dirty="0">
                <a:solidFill>
                  <a:srgbClr val="000000"/>
                </a:solidFill>
                <a:latin typeface="Source Sans Pro" charset="0"/>
                <a:ea typeface="Source Sans Pro" charset="0"/>
              </a:rPr>
              <a:t> için daha büyük bir fırsat yaratır. Birçok ulaşım otoritesi hâlihazırda yollarda ve diğer altyapılarda VMS kullanarak hava durumu, tıkanıklık veya güzergâhtaki tıkanıklıklar hakkında güncel bilgiler yayınlamakta ve böylece yolcuların rotalarını değiştirmelerine olanak sağlamaktadır. </a:t>
            </a:r>
          </a:p>
          <a:p>
            <a:pPr marL="285750" indent="-285750" algn="just" rtl="0">
              <a:lnSpc>
                <a:spcPct val="150000"/>
              </a:lnSpc>
              <a:spcBef>
                <a:spcPct val="0"/>
              </a:spcBef>
              <a:buFont typeface="Arial" pitchFamily="34" charset="0"/>
              <a:buChar char="•"/>
            </a:pPr>
            <a:r>
              <a:rPr lang="tr" sz="1200" b="0" i="0" u="none" strike="noStrike" dirty="0">
                <a:solidFill>
                  <a:srgbClr val="000000"/>
                </a:solidFill>
                <a:latin typeface="Source Sans Pro" charset="0"/>
                <a:ea typeface="Source Sans Pro" charset="0"/>
              </a:rPr>
              <a:t>Geleneksel anlamda radyo ve televizyon kanalları aracılığıyla da bilgi aktarılmaktadır. Tüm bunların yanı sıra, akıllı cihazların yaygınlığı arttıkça bilgi sağlayıcılar da bu bağlantıdan yararlanarak SMS, internet ve mobil uygulamalar aracılığıyla yolculuk süreleri ve rota seçenekleri hakkında gerçek zamanlı bilgiler dağıtmaktadır.</a:t>
            </a:r>
          </a:p>
          <a:p>
            <a:pPr marL="285750" indent="-285750" algn="just" rtl="0">
              <a:lnSpc>
                <a:spcPct val="150000"/>
              </a:lnSpc>
              <a:spcBef>
                <a:spcPct val="0"/>
              </a:spcBef>
              <a:buFont typeface="Arial" pitchFamily="34" charset="0"/>
              <a:buChar char="•"/>
            </a:pPr>
            <a:r>
              <a:rPr lang="tr" sz="1200" b="0" i="0" u="none" strike="noStrike" dirty="0">
                <a:solidFill>
                  <a:srgbClr val="000000"/>
                </a:solidFill>
                <a:latin typeface="Source Sans Pro" charset="0"/>
                <a:ea typeface="Source Sans Pro" charset="0"/>
              </a:rPr>
              <a:t>Bu uygulamaların çoğu, farklı kullanıcıları yeniden yönlendirmek için farklı tavsiyeler yayarak aksamaların yolcuların tek bir alternatif moda veya rotaya kitlesel olarak yönelmesine neden olmamasını sağlamaktadır.  Bu hizmetlerin işlevselliği, sensörler ve yazılımlar aracılığıyla toplanan ve akıllı telefon ve diğer cihazlar aracılığıyla yayılan verilerle sağlanmaktadır.  </a:t>
            </a:r>
          </a:p>
          <a:p>
            <a:pPr marL="285750" indent="-285750" algn="just" rtl="0">
              <a:lnSpc>
                <a:spcPct val="150000"/>
              </a:lnSpc>
              <a:spcBef>
                <a:spcPct val="0"/>
              </a:spcBef>
              <a:buFont typeface="Arial" pitchFamily="34" charset="0"/>
              <a:buChar char="•"/>
            </a:pPr>
            <a:r>
              <a:rPr lang="tr" sz="1200" b="1" i="0" u="none" strike="noStrike" dirty="0">
                <a:solidFill>
                  <a:srgbClr val="F79646"/>
                </a:solidFill>
                <a:highlight>
                  <a:srgbClr val="000000">
                    <a:alpha val="0"/>
                  </a:srgbClr>
                </a:highlight>
                <a:latin typeface="Source Sans Pro" charset="0"/>
                <a:ea typeface="Source Sans Pro" charset="0"/>
              </a:rPr>
              <a:t>Çalışmalar; bölge genelindeki trafik uyarıları yerine rotaya özgü seyahat süresi bilgilerini kullanan sürücülerin zamanında ulaşma performansını %5-13 oranında artırabildiğini, araç içi dinamik yönlendirme sistemlerinin kullanılmasının ise tıkanıklığı azaltabildiğini ve ek ağ kapasitesi sağlayabildiğini göstermektedir.</a:t>
            </a:r>
          </a:p>
        </p:txBody>
      </p:sp>
      <p:grpSp>
        <p:nvGrpSpPr>
          <p:cNvPr id="19" name="Group 18">
            <a:extLst>
              <a:ext uri="{FF2B5EF4-FFF2-40B4-BE49-F238E27FC236}">
                <a16:creationId xmlns:a16="http://schemas.microsoft.com/office/drawing/2014/main" id="{4F4C3CDA-BA99-40E8-B266-3DF0526D6CD9}"/>
              </a:ext>
            </a:extLst>
          </p:cNvPr>
          <p:cNvGrpSpPr/>
          <p:nvPr/>
        </p:nvGrpSpPr>
        <p:grpSpPr>
          <a:xfrm>
            <a:off x="0" y="1175633"/>
            <a:ext cx="403339" cy="5682367"/>
            <a:chOff x="-111759" y="624919"/>
            <a:chExt cx="403339" cy="5682367"/>
          </a:xfrm>
        </p:grpSpPr>
        <p:sp>
          <p:nvSpPr>
            <p:cNvPr id="5" name="Rectangle: Rounded Corners 4">
              <a:extLst>
                <a:ext uri="{FF2B5EF4-FFF2-40B4-BE49-F238E27FC236}">
                  <a16:creationId xmlns:a16="http://schemas.microsoft.com/office/drawing/2014/main" id="{A03696B5-0E84-4B8A-9BAA-3815270FB62B}"/>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21" name="Rectangle: Rounded Corners 20">
              <a:extLst>
                <a:ext uri="{FF2B5EF4-FFF2-40B4-BE49-F238E27FC236}">
                  <a16:creationId xmlns:a16="http://schemas.microsoft.com/office/drawing/2014/main" id="{5DDA33CE-592E-4180-AE9C-5A753AD219B2}"/>
                </a:ext>
              </a:extLst>
            </p:cNvPr>
            <p:cNvSpPr/>
            <p:nvPr/>
          </p:nvSpPr>
          <p:spPr>
            <a:xfrm rot="5400000">
              <a:off x="-404668" y="3086047"/>
              <a:ext cx="989158"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22" name="Rectangle: Rounded Corners 21">
              <a:extLst>
                <a:ext uri="{FF2B5EF4-FFF2-40B4-BE49-F238E27FC236}">
                  <a16:creationId xmlns:a16="http://schemas.microsoft.com/office/drawing/2014/main" id="{6F21D73E-D04F-4261-8403-478F21D56980}"/>
                </a:ext>
              </a:extLst>
            </p:cNvPr>
            <p:cNvSpPr/>
            <p:nvPr/>
          </p:nvSpPr>
          <p:spPr>
            <a:xfrm rot="5400000">
              <a:off x="-627063" y="4224860"/>
              <a:ext cx="1433948"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200" b="0" i="0" u="none" strike="noStrike" dirty="0">
                  <a:solidFill>
                    <a:srgbClr val="000000"/>
                  </a:solidFill>
                  <a:latin typeface="Calibri"/>
                </a:rPr>
                <a:t>Cevap verebilirlik</a:t>
              </a:r>
            </a:p>
            <a:p>
              <a:pPr algn="ctr"/>
              <a:endParaRPr lang="en-GB" sz="1400" dirty="0">
                <a:solidFill>
                  <a:schemeClr val="tx1"/>
                </a:solidFill>
              </a:endParaRPr>
            </a:p>
          </p:txBody>
        </p:sp>
        <p:sp>
          <p:nvSpPr>
            <p:cNvPr id="23" name="Rectangle: Rounded Corners 22">
              <a:extLst>
                <a:ext uri="{FF2B5EF4-FFF2-40B4-BE49-F238E27FC236}">
                  <a16:creationId xmlns:a16="http://schemas.microsoft.com/office/drawing/2014/main" id="{B5429305-E8C7-40F3-8190-E029A2915120}"/>
                </a:ext>
              </a:extLst>
            </p:cNvPr>
            <p:cNvSpPr/>
            <p:nvPr/>
          </p:nvSpPr>
          <p:spPr>
            <a:xfrm rot="5400000">
              <a:off x="-528351" y="5487357"/>
              <a:ext cx="1236521"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sp>
          <p:nvSpPr>
            <p:cNvPr id="20" name="Rectangle: Rounded Corners 19">
              <a:extLst>
                <a:ext uri="{FF2B5EF4-FFF2-40B4-BE49-F238E27FC236}">
                  <a16:creationId xmlns:a16="http://schemas.microsoft.com/office/drawing/2014/main" id="{EFFE93D0-9FF6-44C1-B5AA-BA10BF8613EE}"/>
                </a:ext>
              </a:extLst>
            </p:cNvPr>
            <p:cNvSpPr/>
            <p:nvPr/>
          </p:nvSpPr>
          <p:spPr>
            <a:xfrm rot="5400000">
              <a:off x="-475721" y="2078459"/>
              <a:ext cx="1131264"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grpSp>
      <p:pic>
        <p:nvPicPr>
          <p:cNvPr id="4" name="Picture 3">
            <a:extLst>
              <a:ext uri="{FF2B5EF4-FFF2-40B4-BE49-F238E27FC236}">
                <a16:creationId xmlns:a16="http://schemas.microsoft.com/office/drawing/2014/main" id="{8E7D567B-548D-4287-B4F0-24BC6EFE560E}"/>
              </a:ext>
            </a:extLst>
          </p:cNvPr>
          <p:cNvPicPr>
            <a:picLocks noChangeAspect="1"/>
          </p:cNvPicPr>
          <p:nvPr/>
        </p:nvPicPr>
        <p:blipFill>
          <a:blip r:embed="rId3"/>
          <a:stretch>
            <a:fillRect/>
          </a:stretch>
        </p:blipFill>
        <p:spPr>
          <a:xfrm>
            <a:off x="6996498" y="942299"/>
            <a:ext cx="1937951" cy="1642057"/>
          </a:xfrm>
          <a:prstGeom prst="rect">
            <a:avLst/>
          </a:prstGeom>
        </p:spPr>
      </p:pic>
    </p:spTree>
    <p:extLst>
      <p:ext uri="{BB962C8B-B14F-4D97-AF65-F5344CB8AC3E}">
        <p14:creationId xmlns:p14="http://schemas.microsoft.com/office/powerpoint/2010/main" val="22182664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a:t>
            </a:r>
            <a:endParaRPr lang="ca-ES"/>
          </a:p>
        </p:txBody>
      </p:sp>
      <p:sp>
        <p:nvSpPr>
          <p:cNvPr id="7" name="Google Shape;192;p8"/>
          <p:cNvSpPr txBox="1"/>
          <p:nvPr/>
        </p:nvSpPr>
        <p:spPr>
          <a:xfrm>
            <a:off x="388854" y="979074"/>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Ekolojik dirençten kazanım elde etme</a:t>
            </a:r>
          </a:p>
        </p:txBody>
      </p:sp>
      <p:cxnSp>
        <p:nvCxnSpPr>
          <p:cNvPr id="8" name="Google Shape;193;p8"/>
          <p:cNvCxnSpPr/>
          <p:nvPr/>
        </p:nvCxnSpPr>
        <p:spPr>
          <a:xfrm>
            <a:off x="388854" y="1420183"/>
            <a:ext cx="8053554" cy="0"/>
          </a:xfrm>
          <a:prstGeom prst="straightConnector1">
            <a:avLst/>
          </a:prstGeom>
          <a:noFill/>
          <a:ln w="28575" cap="flat" cmpd="sng">
            <a:solidFill>
              <a:schemeClr val="dk1"/>
            </a:solidFill>
            <a:prstDash val="solid"/>
            <a:round/>
            <a:headEnd type="none" w="sm" len="sm"/>
            <a:tailEnd type="none" w="sm" len="sm"/>
          </a:ln>
        </p:spPr>
      </p:cxnSp>
      <p:sp>
        <p:nvSpPr>
          <p:cNvPr id="6" name="TextBox 5">
            <a:extLst>
              <a:ext uri="{FF2B5EF4-FFF2-40B4-BE49-F238E27FC236}">
                <a16:creationId xmlns:a16="http://schemas.microsoft.com/office/drawing/2014/main" id="{7EBFE89C-4B07-D8D9-A824-A4FD73154AE3}"/>
              </a:ext>
            </a:extLst>
          </p:cNvPr>
          <p:cNvSpPr txBox="1"/>
          <p:nvPr/>
        </p:nvSpPr>
        <p:spPr>
          <a:xfrm>
            <a:off x="529484" y="1722486"/>
            <a:ext cx="7647901" cy="646331"/>
          </a:xfrm>
          <a:prstGeom prst="rect">
            <a:avLst/>
          </a:prstGeom>
          <a:noFill/>
        </p:spPr>
        <p:txBody>
          <a:bodyPr wrap="square">
            <a:noAutofit/>
          </a:bodyPr>
          <a:lstStyle/>
          <a:p>
            <a:pPr rtl="0"/>
            <a:r>
              <a:rPr lang="tr" sz="1800" b="0" i="0" u="none" strike="noStrike">
                <a:solidFill>
                  <a:srgbClr val="000000"/>
                </a:solidFill>
                <a:latin typeface="Calibri"/>
              </a:rPr>
              <a:t>Çayır ve mera bölgesinin, kendi kendini düzenleyebilen daha güçlü etkileşimleri barındıran ormanlık veya erozyona uğramış bir alana kıyasla zayıf bir kendi kendini düzenleyebilme durumu ve düşük direnci bulunmaktadır.</a:t>
            </a:r>
            <a:endParaRPr lang="es-ES"/>
          </a:p>
        </p:txBody>
      </p:sp>
      <p:pic>
        <p:nvPicPr>
          <p:cNvPr id="5" name="Picture 4">
            <a:extLst>
              <a:ext uri="{FF2B5EF4-FFF2-40B4-BE49-F238E27FC236}">
                <a16:creationId xmlns:a16="http://schemas.microsoft.com/office/drawing/2014/main" id="{9725A15F-C52E-152A-6DE3-5AE5795B1ADA}"/>
              </a:ext>
            </a:extLst>
          </p:cNvPr>
          <p:cNvPicPr>
            <a:picLocks noChangeAspect="1"/>
          </p:cNvPicPr>
          <p:nvPr/>
        </p:nvPicPr>
        <p:blipFill>
          <a:blip r:embed="rId3"/>
          <a:stretch>
            <a:fillRect/>
          </a:stretch>
        </p:blipFill>
        <p:spPr>
          <a:xfrm>
            <a:off x="1182182" y="2957803"/>
            <a:ext cx="3389818" cy="3081653"/>
          </a:xfrm>
          <a:prstGeom prst="rect">
            <a:avLst/>
          </a:prstGeom>
        </p:spPr>
      </p:pic>
      <p:sp>
        <p:nvSpPr>
          <p:cNvPr id="10" name="Text Placeholder 9">
            <a:extLst>
              <a:ext uri="{FF2B5EF4-FFF2-40B4-BE49-F238E27FC236}">
                <a16:creationId xmlns:a16="http://schemas.microsoft.com/office/drawing/2014/main" id="{8D1DD2BB-A8FF-DF5A-AA9B-C53912585D3C}"/>
              </a:ext>
            </a:extLst>
          </p:cNvPr>
          <p:cNvSpPr>
            <a:spLocks noGrp="1"/>
          </p:cNvSpPr>
          <p:nvPr>
            <p:ph type="body" idx="2"/>
          </p:nvPr>
        </p:nvSpPr>
        <p:spPr/>
        <p:txBody>
          <a:bodyPr>
            <a:noAutofit/>
          </a:bodyPr>
          <a:lstStyle/>
          <a:p>
            <a:endParaRPr lang="es-ES"/>
          </a:p>
        </p:txBody>
      </p:sp>
      <p:pic>
        <p:nvPicPr>
          <p:cNvPr id="12" name="Picture 11">
            <a:extLst>
              <a:ext uri="{FF2B5EF4-FFF2-40B4-BE49-F238E27FC236}">
                <a16:creationId xmlns:a16="http://schemas.microsoft.com/office/drawing/2014/main" id="{C1A8211D-95E6-23A7-905C-DA733BD8192E}"/>
              </a:ext>
            </a:extLst>
          </p:cNvPr>
          <p:cNvPicPr>
            <a:picLocks noChangeAspect="1"/>
          </p:cNvPicPr>
          <p:nvPr/>
        </p:nvPicPr>
        <p:blipFill>
          <a:blip r:embed="rId4"/>
          <a:stretch>
            <a:fillRect/>
          </a:stretch>
        </p:blipFill>
        <p:spPr>
          <a:xfrm>
            <a:off x="5099682" y="2905727"/>
            <a:ext cx="3389819" cy="3133729"/>
          </a:xfrm>
          <a:prstGeom prst="rect">
            <a:avLst/>
          </a:prstGeom>
        </p:spPr>
      </p:pic>
    </p:spTree>
    <p:extLst>
      <p:ext uri="{BB962C8B-B14F-4D97-AF65-F5344CB8AC3E}">
        <p14:creationId xmlns:p14="http://schemas.microsoft.com/office/powerpoint/2010/main" val="261584500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641871" y="1474935"/>
            <a:ext cx="8502129" cy="771109"/>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600" b="1" i="0" u="none" strike="noStrike" dirty="0">
                <a:solidFill>
                  <a:srgbClr val="000000"/>
                </a:solidFill>
                <a:latin typeface="Source Sans Pro" charset="0"/>
              </a:rPr>
              <a:t>Operatörler Arası Ücret Toplama (IFC) seyahat seçeneklerinde esneklik ve çeşitlilik sağlar. </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70</a:t>
            </a:r>
            <a:endParaRPr lang="ca-ES"/>
          </a:p>
        </p:txBody>
      </p:sp>
      <p:sp>
        <p:nvSpPr>
          <p:cNvPr id="7" name="Google Shape;192;p8"/>
          <p:cNvSpPr txBox="1"/>
          <p:nvPr/>
        </p:nvSpPr>
        <p:spPr>
          <a:xfrm>
            <a:off x="403338" y="980496"/>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Ulaşım Sistemlerinde Direnç: Örnek Olay İncelemesi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403338" y="1421606"/>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552883" y="1860489"/>
            <a:ext cx="8245884" cy="3833728"/>
          </a:xfrm>
          <a:prstGeom prst="rect">
            <a:avLst/>
          </a:prstGeom>
          <a:noFill/>
        </p:spPr>
        <p:txBody>
          <a:bodyPr wrap="square">
            <a:noAutofit/>
          </a:bodyPr>
          <a:lstStyle/>
          <a:p>
            <a:pPr marL="171450" indent="-171450" algn="just" rtl="0">
              <a:lnSpc>
                <a:spcPct val="150000"/>
              </a:lnSpc>
              <a:spcBef>
                <a:spcPct val="0"/>
              </a:spcBef>
              <a:buFont typeface="Arial" pitchFamily="34" charset="0"/>
              <a:buChar char="•"/>
            </a:pPr>
            <a:r>
              <a:rPr lang="tr" sz="1300" b="1" i="0" u="none" strike="noStrike" dirty="0">
                <a:solidFill>
                  <a:srgbClr val="000000"/>
                </a:solidFill>
                <a:highlight>
                  <a:srgbClr val="000000">
                    <a:alpha val="0"/>
                  </a:srgbClr>
                </a:highlight>
                <a:latin typeface="Calibri"/>
              </a:rPr>
              <a:t>Operatörler Arası Ücret Toplama</a:t>
            </a:r>
            <a:r>
              <a:rPr lang="tr" sz="1300" b="0" i="0" u="none" strike="noStrike" dirty="0">
                <a:solidFill>
                  <a:srgbClr val="000000"/>
                </a:solidFill>
                <a:latin typeface="Calibri"/>
              </a:rPr>
              <a:t> veya </a:t>
            </a:r>
            <a:r>
              <a:rPr lang="tr" sz="1300" b="1" i="0" u="none" strike="noStrike" dirty="0">
                <a:solidFill>
                  <a:srgbClr val="000000"/>
                </a:solidFill>
                <a:highlight>
                  <a:srgbClr val="000000">
                    <a:alpha val="0"/>
                  </a:srgbClr>
                </a:highlight>
                <a:latin typeface="Calibri"/>
              </a:rPr>
              <a:t>akıllı bilet sistemleri,</a:t>
            </a:r>
            <a:r>
              <a:rPr lang="tr" sz="1300" b="0" i="0" u="none" strike="noStrike" dirty="0">
                <a:solidFill>
                  <a:srgbClr val="000000"/>
                </a:solidFill>
                <a:latin typeface="Calibri"/>
              </a:rPr>
              <a:t> yolcuların bilet kuyruğuna girmeden ulaşım modları arasında aktarma yapabilmeleri için kullanıcı dostu ve sorunsuz bir yol sunarak değişen seyahat ihtiyaçlarına veya hizmet koşullarına göre esnekliği ve uyum sağlama kabiliyetini destekler.  Akıllı biletleme; hizmet sağlayıcılara da fayda sağlayarak ağın farklı bölgelerindeki yolcu sayılarını izlemelerine, bunlara göre planlama yapmalarına, hizmet vermelerine ve koordineli bir merkezi arka ofis muhasebe sistemi aracılığıyla ücretleri yönetmelerine de olanak tanır. </a:t>
            </a:r>
          </a:p>
          <a:p>
            <a:pPr marL="171450" indent="-171450" algn="just" rtl="0">
              <a:lnSpc>
                <a:spcPct val="150000"/>
              </a:lnSpc>
              <a:spcBef>
                <a:spcPct val="0"/>
              </a:spcBef>
              <a:buFont typeface="Arial" pitchFamily="34" charset="0"/>
              <a:buChar char="•"/>
            </a:pPr>
            <a:r>
              <a:rPr lang="tr" sz="1300" b="1" i="0" u="none" strike="noStrike" dirty="0">
                <a:solidFill>
                  <a:srgbClr val="000000"/>
                </a:solidFill>
                <a:highlight>
                  <a:srgbClr val="000000">
                    <a:alpha val="0"/>
                  </a:srgbClr>
                </a:highlight>
                <a:latin typeface="Calibri"/>
              </a:rPr>
              <a:t>Akıllı biletler</a:t>
            </a:r>
            <a:r>
              <a:rPr lang="tr" sz="1300" b="0" i="0" u="none" strike="noStrike" dirty="0">
                <a:solidFill>
                  <a:srgbClr val="000000"/>
                </a:solidFill>
                <a:latin typeface="Calibri"/>
              </a:rPr>
              <a:t>, kişinin yolculuğunun başında ve sonunda akıllı kartını bir erişim kontrol sistemine aktif olarak okutmasını gerektirebilir. ("Check-in/Check-out" sistemi veya yolcuların biletlerini aktif olarak okutmadan ulaşım ağına girip çıkabilecekleri şekilde temassız olabilir (şu anda İsviçre Federal Demiryolları tarafından deneme aşamasında olan "</a:t>
            </a:r>
            <a:r>
              <a:rPr lang="tr" sz="1300" b="1" i="0" u="none" strike="noStrike" dirty="0">
                <a:solidFill>
                  <a:srgbClr val="000000"/>
                </a:solidFill>
                <a:highlight>
                  <a:srgbClr val="000000">
                    <a:alpha val="0"/>
                  </a:srgbClr>
                </a:highlight>
                <a:latin typeface="Calibri"/>
              </a:rPr>
              <a:t>Be-in/Be-out" sistemi</a:t>
            </a:r>
            <a:r>
              <a:rPr lang="tr" sz="1300" b="0" i="0" u="none" strike="noStrike" dirty="0">
                <a:solidFill>
                  <a:srgbClr val="000000"/>
                </a:solidFill>
                <a:latin typeface="Calibri"/>
              </a:rPr>
              <a:t>). Yolcunun giriş ve çıkış noktalarının yanı sıra yolculuğun farklı aşamalarındaki konumu da radyo frekansı aracılığıyla otomatik olarak kaydedilir. </a:t>
            </a:r>
          </a:p>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Calibri"/>
              </a:rPr>
              <a:t>Her </a:t>
            </a:r>
            <a:r>
              <a:rPr lang="tr" sz="1300" b="1" i="0" u="none" strike="noStrike" dirty="0">
                <a:solidFill>
                  <a:srgbClr val="000000"/>
                </a:solidFill>
                <a:highlight>
                  <a:srgbClr val="000000">
                    <a:alpha val="0"/>
                  </a:srgbClr>
                </a:highlight>
                <a:latin typeface="Calibri"/>
              </a:rPr>
              <a:t>eBilet</a:t>
            </a:r>
            <a:r>
              <a:rPr lang="tr" sz="1300" b="0" i="0" u="none" strike="noStrike" dirty="0">
                <a:solidFill>
                  <a:srgbClr val="000000"/>
                </a:solidFill>
                <a:latin typeface="Calibri"/>
              </a:rPr>
              <a:t>, akıllı karttaki ilgili tüm bilet bilgileriyle birlikte kayıtlı olan bir seyahat iznini içerir. Biletin kontrolü sırasında eBilet mobil okuyucular veya yerleşik kontrol terminalleri kullanılarak okunur. Ödeme; kredi bakiyesi, otomatik ödeme veya kredi kartı ile ya da faturalı veya ön ödemeli ödeme seçenekleri kullanılarak anonim olarak alınabilir.</a:t>
            </a:r>
          </a:p>
        </p:txBody>
      </p:sp>
      <p:grpSp>
        <p:nvGrpSpPr>
          <p:cNvPr id="19" name="Group 18">
            <a:extLst>
              <a:ext uri="{FF2B5EF4-FFF2-40B4-BE49-F238E27FC236}">
                <a16:creationId xmlns:a16="http://schemas.microsoft.com/office/drawing/2014/main" id="{4F4C3CDA-BA99-40E8-B266-3DF0526D6CD9}"/>
              </a:ext>
            </a:extLst>
          </p:cNvPr>
          <p:cNvGrpSpPr/>
          <p:nvPr/>
        </p:nvGrpSpPr>
        <p:grpSpPr>
          <a:xfrm>
            <a:off x="0" y="1175633"/>
            <a:ext cx="403339" cy="5682367"/>
            <a:chOff x="-111759" y="624919"/>
            <a:chExt cx="403339" cy="5682367"/>
          </a:xfrm>
        </p:grpSpPr>
        <p:sp>
          <p:nvSpPr>
            <p:cNvPr id="5" name="Rectangle: Rounded Corners 4">
              <a:extLst>
                <a:ext uri="{FF2B5EF4-FFF2-40B4-BE49-F238E27FC236}">
                  <a16:creationId xmlns:a16="http://schemas.microsoft.com/office/drawing/2014/main" id="{A03696B5-0E84-4B8A-9BAA-3815270FB62B}"/>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20" name="Rectangle: Rounded Corners 19">
              <a:extLst>
                <a:ext uri="{FF2B5EF4-FFF2-40B4-BE49-F238E27FC236}">
                  <a16:creationId xmlns:a16="http://schemas.microsoft.com/office/drawing/2014/main" id="{EFFE93D0-9FF6-44C1-B5AA-BA10BF8613EE}"/>
                </a:ext>
              </a:extLst>
            </p:cNvPr>
            <p:cNvSpPr/>
            <p:nvPr/>
          </p:nvSpPr>
          <p:spPr>
            <a:xfrm rot="5400000">
              <a:off x="-475721" y="2078459"/>
              <a:ext cx="1131264"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sp>
          <p:nvSpPr>
            <p:cNvPr id="21" name="Rectangle: Rounded Corners 20">
              <a:extLst>
                <a:ext uri="{FF2B5EF4-FFF2-40B4-BE49-F238E27FC236}">
                  <a16:creationId xmlns:a16="http://schemas.microsoft.com/office/drawing/2014/main" id="{5DDA33CE-592E-4180-AE9C-5A753AD219B2}"/>
                </a:ext>
              </a:extLst>
            </p:cNvPr>
            <p:cNvSpPr/>
            <p:nvPr/>
          </p:nvSpPr>
          <p:spPr>
            <a:xfrm rot="5400000">
              <a:off x="-404668" y="3086047"/>
              <a:ext cx="989158"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22" name="Rectangle: Rounded Corners 21">
              <a:extLst>
                <a:ext uri="{FF2B5EF4-FFF2-40B4-BE49-F238E27FC236}">
                  <a16:creationId xmlns:a16="http://schemas.microsoft.com/office/drawing/2014/main" id="{6F21D73E-D04F-4261-8403-478F21D56980}"/>
                </a:ext>
              </a:extLst>
            </p:cNvPr>
            <p:cNvSpPr/>
            <p:nvPr/>
          </p:nvSpPr>
          <p:spPr>
            <a:xfrm rot="5400000">
              <a:off x="-627063" y="4224860"/>
              <a:ext cx="1433948" cy="40333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200" b="0" i="0" u="none" strike="noStrike" dirty="0">
                  <a:solidFill>
                    <a:srgbClr val="000000"/>
                  </a:solidFill>
                  <a:latin typeface="Calibri"/>
                </a:rPr>
                <a:t>Cevap verebilirlik</a:t>
              </a:r>
            </a:p>
            <a:p>
              <a:pPr algn="ctr"/>
              <a:endParaRPr lang="en-GB" sz="1400" dirty="0">
                <a:solidFill>
                  <a:schemeClr val="tx1"/>
                </a:solidFill>
              </a:endParaRPr>
            </a:p>
          </p:txBody>
        </p:sp>
        <p:sp>
          <p:nvSpPr>
            <p:cNvPr id="23" name="Rectangle: Rounded Corners 22">
              <a:extLst>
                <a:ext uri="{FF2B5EF4-FFF2-40B4-BE49-F238E27FC236}">
                  <a16:creationId xmlns:a16="http://schemas.microsoft.com/office/drawing/2014/main" id="{B5429305-E8C7-40F3-8190-E029A2915120}"/>
                </a:ext>
              </a:extLst>
            </p:cNvPr>
            <p:cNvSpPr/>
            <p:nvPr/>
          </p:nvSpPr>
          <p:spPr>
            <a:xfrm rot="5400000">
              <a:off x="-528351" y="5487357"/>
              <a:ext cx="1236521"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grpSp>
    </p:spTree>
    <p:extLst>
      <p:ext uri="{BB962C8B-B14F-4D97-AF65-F5344CB8AC3E}">
        <p14:creationId xmlns:p14="http://schemas.microsoft.com/office/powerpoint/2010/main" val="3286472190"/>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71</a:t>
            </a:r>
            <a:endParaRPr lang="ca-ES"/>
          </a:p>
        </p:txBody>
      </p:sp>
      <p:sp>
        <p:nvSpPr>
          <p:cNvPr id="7" name="Google Shape;192;p8"/>
          <p:cNvSpPr txBox="1"/>
          <p:nvPr/>
        </p:nvSpPr>
        <p:spPr>
          <a:xfrm>
            <a:off x="403300" y="930749"/>
            <a:ext cx="679465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Octopus card (Ahtapot kart), Hong Kong</a:t>
            </a:r>
          </a:p>
        </p:txBody>
      </p:sp>
      <p:cxnSp>
        <p:nvCxnSpPr>
          <p:cNvPr id="8" name="Google Shape;193;p8"/>
          <p:cNvCxnSpPr/>
          <p:nvPr/>
        </p:nvCxnSpPr>
        <p:spPr>
          <a:xfrm>
            <a:off x="403300" y="1371859"/>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570348" y="1767957"/>
            <a:ext cx="7886506" cy="4905767"/>
          </a:xfrm>
          <a:prstGeom prst="rect">
            <a:avLst/>
          </a:prstGeom>
          <a:noFill/>
        </p:spPr>
        <p:txBody>
          <a:bodyPr wrap="square">
            <a:noAutofit/>
          </a:bodyPr>
          <a:lstStyle/>
          <a:p>
            <a:pPr marL="171450" indent="-171450" algn="just" rtl="0">
              <a:lnSpc>
                <a:spcPct val="150000"/>
              </a:lnSpc>
              <a:spcBef>
                <a:spcPct val="0"/>
              </a:spcBef>
              <a:buFont typeface="Arial" pitchFamily="34" charset="0"/>
              <a:buChar char="•"/>
            </a:pPr>
            <a:r>
              <a:rPr lang="tr" sz="1300" b="1" i="0" u="none" strike="noStrike" dirty="0">
                <a:solidFill>
                  <a:srgbClr val="F79646"/>
                </a:solidFill>
                <a:highlight>
                  <a:srgbClr val="000000">
                    <a:alpha val="0"/>
                  </a:srgbClr>
                </a:highlight>
                <a:latin typeface="Source Sans Pro" charset="0"/>
                <a:ea typeface="Source Sans Pro" charset="0"/>
              </a:rPr>
              <a:t>Hong Kong'daki</a:t>
            </a:r>
            <a:r>
              <a:rPr lang="tr" sz="1300" b="0" i="0" u="none" strike="noStrike" dirty="0">
                <a:solidFill>
                  <a:srgbClr val="000000"/>
                </a:solidFill>
                <a:latin typeface="Source Sans Pro" charset="0"/>
                <a:ea typeface="Source Sans Pro" charset="0"/>
              </a:rPr>
              <a:t> </a:t>
            </a:r>
            <a:r>
              <a:rPr lang="tr" sz="1300" b="1" i="0" u="none" strike="noStrike" dirty="0">
                <a:solidFill>
                  <a:srgbClr val="000000"/>
                </a:solidFill>
                <a:highlight>
                  <a:srgbClr val="000000">
                    <a:alpha val="0"/>
                  </a:srgbClr>
                </a:highlight>
                <a:latin typeface="Source Sans Pro" charset="0"/>
                <a:ea typeface="Source Sans Pro" charset="0"/>
              </a:rPr>
              <a:t>Octopus biletleme sistemi</a:t>
            </a:r>
            <a:r>
              <a:rPr lang="tr" sz="1300" b="0" i="0" u="none" strike="noStrike" dirty="0">
                <a:solidFill>
                  <a:srgbClr val="000000"/>
                </a:solidFill>
                <a:latin typeface="Source Sans Pro" charset="0"/>
                <a:ea typeface="Source Sans Pro" charset="0"/>
              </a:rPr>
              <a:t>; kullanıcıların tüm toplu taşıma araçlarına erişim sağlama, araç parkmetreleri, otoparklar, marketler, restoranlar ve süpermarketler için ödeme yapmanın yanı sıra konut ve ticari binalara erişim için temassız akıllı kart kullanmalarına olanak tanımaktadır.</a:t>
            </a:r>
          </a:p>
          <a:p>
            <a:pPr marL="171450" indent="-171450" algn="just" rtl="0">
              <a:lnSpc>
                <a:spcPct val="150000"/>
              </a:lnSpc>
              <a:spcBef>
                <a:spcPct val="0"/>
              </a:spcBef>
              <a:buFont typeface="Arial" pitchFamily="34" charset="0"/>
              <a:buChar char="•"/>
            </a:pPr>
            <a:r>
              <a:rPr lang="tr" sz="1300" b="1" i="0" u="none" strike="noStrike" dirty="0">
                <a:solidFill>
                  <a:srgbClr val="000000"/>
                </a:solidFill>
                <a:latin typeface="Source Sans Pro" charset="0"/>
                <a:ea typeface="Source Sans Pro" charset="0"/>
              </a:rPr>
              <a:t>Octopus sistemi birbirinden bağımsız ancak etkileşim hâlindeki dört merkezden oluşmaktadır: </a:t>
            </a:r>
          </a:p>
          <a:p>
            <a:pPr marL="228600" indent="-228600" algn="just" rtl="0">
              <a:lnSpc>
                <a:spcPct val="150000"/>
              </a:lnSpc>
              <a:spcBef>
                <a:spcPct val="0"/>
              </a:spcBef>
              <a:buFont typeface="+mj-lt"/>
              <a:buAutoNum type="arabicPeriod"/>
            </a:pPr>
            <a:r>
              <a:rPr lang="tr" sz="1300" b="0" i="0" u="none" strike="noStrike" dirty="0">
                <a:solidFill>
                  <a:srgbClr val="000000"/>
                </a:solidFill>
                <a:latin typeface="Source Sans Pro" charset="0"/>
                <a:ea typeface="Source Sans Pro" charset="0"/>
              </a:rPr>
              <a:t>Merkezi (İşlem) Takas Bürosu (CCHS), </a:t>
            </a:r>
          </a:p>
          <a:p>
            <a:pPr marL="228600" indent="-228600" algn="just" rtl="0">
              <a:lnSpc>
                <a:spcPct val="150000"/>
              </a:lnSpc>
              <a:spcBef>
                <a:spcPct val="0"/>
              </a:spcBef>
              <a:buFont typeface="+mj-lt"/>
              <a:buAutoNum type="arabicPeriod"/>
            </a:pPr>
            <a:r>
              <a:rPr lang="tr" sz="1300" b="0" i="0" u="none" strike="noStrike" dirty="0">
                <a:solidFill>
                  <a:srgbClr val="000000"/>
                </a:solidFill>
                <a:latin typeface="Source Sans Pro" charset="0"/>
                <a:ea typeface="Source Sans Pro" charset="0"/>
              </a:rPr>
              <a:t>Hizmet Sağlayıcılar Merkezi Bilgisayar Bilgi İşlem Sistemi (SPCC), </a:t>
            </a:r>
          </a:p>
          <a:p>
            <a:pPr marL="228600" indent="-228600" algn="just" rtl="0">
              <a:lnSpc>
                <a:spcPct val="150000"/>
              </a:lnSpc>
              <a:spcBef>
                <a:spcPct val="0"/>
              </a:spcBef>
              <a:buFont typeface="+mj-lt"/>
              <a:buAutoNum type="arabicPeriod"/>
            </a:pPr>
            <a:r>
              <a:rPr lang="tr" sz="1300" b="0" i="0" u="none" strike="noStrike" dirty="0">
                <a:solidFill>
                  <a:srgbClr val="000000"/>
                </a:solidFill>
                <a:latin typeface="Source Sans Pro" charset="0"/>
                <a:ea typeface="Source Sans Pro" charset="0"/>
              </a:rPr>
              <a:t>Hizmet Sağlayıcılar Yerel Veri İşleme Ekipmanı (LDP), </a:t>
            </a:r>
          </a:p>
          <a:p>
            <a:pPr marL="228600" indent="-228600" algn="just" rtl="0">
              <a:lnSpc>
                <a:spcPct val="150000"/>
              </a:lnSpc>
              <a:spcBef>
                <a:spcPct val="0"/>
              </a:spcBef>
              <a:buFont typeface="+mj-lt"/>
              <a:buAutoNum type="arabicPeriod"/>
            </a:pPr>
            <a:r>
              <a:rPr lang="tr" sz="1300" b="0" i="0" u="none" strike="noStrike" dirty="0">
                <a:solidFill>
                  <a:srgbClr val="000000"/>
                </a:solidFill>
                <a:latin typeface="Source Sans Pro" charset="0"/>
                <a:ea typeface="Source Sans Pro" charset="0"/>
              </a:rPr>
              <a:t>Temassız Akıllı Kart İşlem Ekipmanları. </a:t>
            </a:r>
            <a:endParaRPr lang="en-US" sz="1300" dirty="0">
              <a:solidFill>
                <a:schemeClr val="dk1"/>
              </a:solidFill>
              <a:latin typeface="Source Sans Pro" panose="020B0503030403020204" pitchFamily="34" charset="0"/>
              <a:ea typeface="Source Sans Pro" panose="020B0503030403020204" pitchFamily="34" charset="0"/>
            </a:endParaRPr>
          </a:p>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Sistemin faydaları arasında, daha önce ulaşım hizmeti sağlayıcısına tüm gelirin yaklaşık %1'ine mâl olan nakit işleme ihtiyacının azalması da yer almaktadır.</a:t>
            </a:r>
          </a:p>
          <a:p>
            <a:pPr marL="171450" indent="-171450" algn="just" rtl="0">
              <a:lnSpc>
                <a:spcPct val="150000"/>
              </a:lnSpc>
              <a:spcBef>
                <a:spcPct val="0"/>
              </a:spcBef>
              <a:buFont typeface="Arial" pitchFamily="34" charset="0"/>
              <a:buChar char="•"/>
            </a:pPr>
            <a:r>
              <a:rPr lang="tr" sz="1300" b="0" i="0" u="none" strike="noStrike" dirty="0">
                <a:solidFill>
                  <a:srgbClr val="000000"/>
                </a:solidFill>
                <a:latin typeface="Source Sans Pro" charset="0"/>
                <a:ea typeface="Source Sans Pro" charset="0"/>
              </a:rPr>
              <a:t>Çoklu kanallar arasında yüksek düzeyde entegrasyon ve uyum, acil bir durum sırasında yolculara esneklik sağlayan ve sistem operatörlerinin ağın farklı bölümlerindeki yolcu sayılarını uzaktan izlemelerine ve beklenmedik olaylar sırasında müdahalelerini önceliklendirmelerine olanak tanıyan sağlam bir sistem ortaya çıkarmıştır. </a:t>
            </a:r>
          </a:p>
        </p:txBody>
      </p:sp>
      <p:grpSp>
        <p:nvGrpSpPr>
          <p:cNvPr id="19" name="Group 18">
            <a:extLst>
              <a:ext uri="{FF2B5EF4-FFF2-40B4-BE49-F238E27FC236}">
                <a16:creationId xmlns:a16="http://schemas.microsoft.com/office/drawing/2014/main" id="{4F4C3CDA-BA99-40E8-B266-3DF0526D6CD9}"/>
              </a:ext>
            </a:extLst>
          </p:cNvPr>
          <p:cNvGrpSpPr/>
          <p:nvPr/>
        </p:nvGrpSpPr>
        <p:grpSpPr>
          <a:xfrm>
            <a:off x="-38" y="1173920"/>
            <a:ext cx="403339" cy="5682367"/>
            <a:chOff x="-111759" y="624919"/>
            <a:chExt cx="403339" cy="5682367"/>
          </a:xfrm>
        </p:grpSpPr>
        <p:sp>
          <p:nvSpPr>
            <p:cNvPr id="5" name="Rectangle: Rounded Corners 4">
              <a:extLst>
                <a:ext uri="{FF2B5EF4-FFF2-40B4-BE49-F238E27FC236}">
                  <a16:creationId xmlns:a16="http://schemas.microsoft.com/office/drawing/2014/main" id="{A03696B5-0E84-4B8A-9BAA-3815270FB62B}"/>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21" name="Rectangle: Rounded Corners 20">
              <a:extLst>
                <a:ext uri="{FF2B5EF4-FFF2-40B4-BE49-F238E27FC236}">
                  <a16:creationId xmlns:a16="http://schemas.microsoft.com/office/drawing/2014/main" id="{5DDA33CE-592E-4180-AE9C-5A753AD219B2}"/>
                </a:ext>
              </a:extLst>
            </p:cNvPr>
            <p:cNvSpPr/>
            <p:nvPr/>
          </p:nvSpPr>
          <p:spPr>
            <a:xfrm rot="5400000">
              <a:off x="-404668" y="3086047"/>
              <a:ext cx="989158"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22" name="Rectangle: Rounded Corners 21">
              <a:extLst>
                <a:ext uri="{FF2B5EF4-FFF2-40B4-BE49-F238E27FC236}">
                  <a16:creationId xmlns:a16="http://schemas.microsoft.com/office/drawing/2014/main" id="{6F21D73E-D04F-4261-8403-478F21D56980}"/>
                </a:ext>
              </a:extLst>
            </p:cNvPr>
            <p:cNvSpPr/>
            <p:nvPr/>
          </p:nvSpPr>
          <p:spPr>
            <a:xfrm rot="5400000">
              <a:off x="-627063" y="4224860"/>
              <a:ext cx="1433948" cy="40333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200" b="0" i="0" u="none" strike="noStrike" dirty="0">
                  <a:solidFill>
                    <a:srgbClr val="000000"/>
                  </a:solidFill>
                  <a:latin typeface="Calibri"/>
                </a:rPr>
                <a:t>Cevap verebilirlik</a:t>
              </a:r>
            </a:p>
            <a:p>
              <a:pPr algn="ctr"/>
              <a:endParaRPr lang="en-GB" sz="1400" dirty="0">
                <a:solidFill>
                  <a:schemeClr val="tx1"/>
                </a:solidFill>
              </a:endParaRPr>
            </a:p>
          </p:txBody>
        </p:sp>
        <p:sp>
          <p:nvSpPr>
            <p:cNvPr id="23" name="Rectangle: Rounded Corners 22">
              <a:extLst>
                <a:ext uri="{FF2B5EF4-FFF2-40B4-BE49-F238E27FC236}">
                  <a16:creationId xmlns:a16="http://schemas.microsoft.com/office/drawing/2014/main" id="{B5429305-E8C7-40F3-8190-E029A2915120}"/>
                </a:ext>
              </a:extLst>
            </p:cNvPr>
            <p:cNvSpPr/>
            <p:nvPr/>
          </p:nvSpPr>
          <p:spPr>
            <a:xfrm rot="5400000">
              <a:off x="-528351" y="5487357"/>
              <a:ext cx="1236521" cy="4033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sp>
          <p:nvSpPr>
            <p:cNvPr id="20" name="Rectangle: Rounded Corners 19">
              <a:extLst>
                <a:ext uri="{FF2B5EF4-FFF2-40B4-BE49-F238E27FC236}">
                  <a16:creationId xmlns:a16="http://schemas.microsoft.com/office/drawing/2014/main" id="{EFFE93D0-9FF6-44C1-B5AA-BA10BF8613EE}"/>
                </a:ext>
              </a:extLst>
            </p:cNvPr>
            <p:cNvSpPr/>
            <p:nvPr/>
          </p:nvSpPr>
          <p:spPr>
            <a:xfrm rot="5400000">
              <a:off x="-475721" y="2078459"/>
              <a:ext cx="1131264" cy="403339"/>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grpSp>
      <p:pic>
        <p:nvPicPr>
          <p:cNvPr id="4" name="Picture 3">
            <a:extLst>
              <a:ext uri="{FF2B5EF4-FFF2-40B4-BE49-F238E27FC236}">
                <a16:creationId xmlns:a16="http://schemas.microsoft.com/office/drawing/2014/main" id="{C0517062-59AD-4F62-9874-6AB20D960DA7}"/>
              </a:ext>
            </a:extLst>
          </p:cNvPr>
          <p:cNvPicPr>
            <a:picLocks noChangeAspect="1"/>
          </p:cNvPicPr>
          <p:nvPr/>
        </p:nvPicPr>
        <p:blipFill>
          <a:blip r:embed="rId3"/>
          <a:stretch>
            <a:fillRect/>
          </a:stretch>
        </p:blipFill>
        <p:spPr>
          <a:xfrm>
            <a:off x="7862200" y="2797670"/>
            <a:ext cx="1189308" cy="1262660"/>
          </a:xfrm>
          <a:prstGeom prst="rect">
            <a:avLst/>
          </a:prstGeom>
        </p:spPr>
      </p:pic>
    </p:spTree>
    <p:extLst>
      <p:ext uri="{BB962C8B-B14F-4D97-AF65-F5344CB8AC3E}">
        <p14:creationId xmlns:p14="http://schemas.microsoft.com/office/powerpoint/2010/main" val="171846422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72</a:t>
            </a:r>
            <a:endParaRPr lang="ca-ES"/>
          </a:p>
        </p:txBody>
      </p:sp>
      <p:sp>
        <p:nvSpPr>
          <p:cNvPr id="7" name="Google Shape;192;p8"/>
          <p:cNvSpPr txBox="1"/>
          <p:nvPr/>
        </p:nvSpPr>
        <p:spPr>
          <a:xfrm>
            <a:off x="407908" y="976741"/>
            <a:ext cx="8310131"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latin typeface="Source Sans Pro" charset="0"/>
                <a:ea typeface="Source Sans Pro" charset="0"/>
                <a:cs typeface="Source Sans Pro" charset="0"/>
                <a:sym typeface="Source Sans Pro" charset="0"/>
              </a:rPr>
              <a:t>Kooperatif Yol Sistemleri trafik akışını optimize etmekte ve şehir içi ulaşım yönetiminde duyarlılığı teşvik etmektedir</a:t>
            </a:r>
          </a:p>
        </p:txBody>
      </p:sp>
      <p:cxnSp>
        <p:nvCxnSpPr>
          <p:cNvPr id="8" name="Google Shape;193;p8"/>
          <p:cNvCxnSpPr/>
          <p:nvPr/>
        </p:nvCxnSpPr>
        <p:spPr>
          <a:xfrm>
            <a:off x="407908" y="1623819"/>
            <a:ext cx="8053554" cy="0"/>
          </a:xfrm>
          <a:prstGeom prst="straightConnector1">
            <a:avLst/>
          </a:prstGeom>
          <a:noFill/>
          <a:ln w="28575" cap="flat" cmpd="sng">
            <a:solidFill>
              <a:schemeClr val="dk1"/>
            </a:solidFill>
            <a:prstDash val="solid"/>
            <a:round/>
            <a:headEnd type="none" w="sm" len="sm"/>
            <a:tailEnd type="none" w="sm" len="sm"/>
          </a:ln>
        </p:spPr>
      </p:cxnSp>
      <p:sp>
        <p:nvSpPr>
          <p:cNvPr id="9" name="TextBox 8">
            <a:extLst>
              <a:ext uri="{FF2B5EF4-FFF2-40B4-BE49-F238E27FC236}">
                <a16:creationId xmlns:a16="http://schemas.microsoft.com/office/drawing/2014/main" id="{9911575B-84F6-48B7-B984-5F87DFCC7BAB}"/>
              </a:ext>
            </a:extLst>
          </p:cNvPr>
          <p:cNvSpPr txBox="1"/>
          <p:nvPr/>
        </p:nvSpPr>
        <p:spPr>
          <a:xfrm>
            <a:off x="564588" y="1621466"/>
            <a:ext cx="8450722" cy="4218719"/>
          </a:xfrm>
          <a:prstGeom prst="rect">
            <a:avLst/>
          </a:prstGeom>
          <a:noFill/>
        </p:spPr>
        <p:txBody>
          <a:bodyPr wrap="square">
            <a:noAutofit/>
          </a:bodyPr>
          <a:lstStyle/>
          <a:p>
            <a:pPr marL="171450" indent="-171450" algn="just" rtl="0">
              <a:lnSpc>
                <a:spcPct val="150000"/>
              </a:lnSpc>
              <a:spcBef>
                <a:spcPct val="0"/>
              </a:spcBef>
              <a:buFont typeface="Arial" pitchFamily="34" charset="0"/>
              <a:buChar char="•"/>
            </a:pPr>
            <a:r>
              <a:rPr lang="tr" sz="1200" b="0" i="0" u="none" strike="noStrike">
                <a:solidFill>
                  <a:srgbClr val="000000"/>
                </a:solidFill>
                <a:latin typeface="Calibri"/>
              </a:rPr>
              <a:t>Londra'da her yıl 2,4 milyardan fazla otobüs yolculuğu yapılmaktadır. Londra için Ulaşım, araç içi dedektörlerden veri toplamak ve otobüs hizmetlerinin önceliklendirilmesini sağlamak için </a:t>
            </a:r>
            <a:r>
              <a:rPr lang="tr" sz="1200" b="1" i="0" u="none" strike="noStrike">
                <a:solidFill>
                  <a:srgbClr val="000000"/>
                </a:solidFill>
                <a:highlight>
                  <a:srgbClr val="000000">
                    <a:alpha val="0"/>
                  </a:srgbClr>
                </a:highlight>
                <a:latin typeface="Calibri"/>
              </a:rPr>
              <a:t>SCOOT</a:t>
            </a:r>
            <a:r>
              <a:rPr lang="tr" sz="1200" b="0" i="0" u="none" strike="noStrike">
                <a:solidFill>
                  <a:srgbClr val="000000"/>
                </a:solidFill>
                <a:latin typeface="Calibri"/>
              </a:rPr>
              <a:t> kullanan </a:t>
            </a:r>
            <a:r>
              <a:rPr lang="tr" sz="1200" b="1" i="0" u="none" strike="noStrike">
                <a:solidFill>
                  <a:srgbClr val="000000"/>
                </a:solidFill>
                <a:highlight>
                  <a:srgbClr val="000000">
                    <a:alpha val="0"/>
                  </a:srgbClr>
                </a:highlight>
                <a:latin typeface="Calibri"/>
              </a:rPr>
              <a:t>iBus adlı GPS tabanlı bir teknolojiyi</a:t>
            </a:r>
            <a:r>
              <a:rPr lang="tr" sz="1200" b="1" i="0" u="none" strike="noStrike">
                <a:solidFill>
                  <a:srgbClr val="F79646"/>
                </a:solidFill>
                <a:highlight>
                  <a:srgbClr val="000000">
                    <a:alpha val="0"/>
                  </a:srgbClr>
                </a:highlight>
                <a:latin typeface="Calibri"/>
              </a:rPr>
              <a:t> </a:t>
            </a:r>
            <a:r>
              <a:rPr lang="tr" sz="1200" b="0" i="0" u="none" strike="noStrike">
                <a:solidFill>
                  <a:srgbClr val="000000"/>
                </a:solidFill>
                <a:latin typeface="Calibri"/>
              </a:rPr>
              <a:t>kullanmaktadır. </a:t>
            </a:r>
          </a:p>
          <a:p>
            <a:pPr marL="171450" indent="-171450" algn="just" rtl="0">
              <a:lnSpc>
                <a:spcPct val="150000"/>
              </a:lnSpc>
              <a:spcBef>
                <a:spcPct val="0"/>
              </a:spcBef>
              <a:buFont typeface="Arial" pitchFamily="34" charset="0"/>
              <a:buChar char="•"/>
            </a:pPr>
            <a:r>
              <a:rPr lang="tr" sz="1200" b="1" i="0" u="none" strike="noStrike">
                <a:solidFill>
                  <a:srgbClr val="000000"/>
                </a:solidFill>
                <a:highlight>
                  <a:srgbClr val="000000">
                    <a:alpha val="0"/>
                  </a:srgbClr>
                </a:highlight>
                <a:latin typeface="Calibri"/>
              </a:rPr>
              <a:t>Örneğin</a:t>
            </a:r>
            <a:r>
              <a:rPr lang="tr" sz="1200" b="0" i="0" u="none" strike="noStrike">
                <a:solidFill>
                  <a:srgbClr val="000000"/>
                </a:solidFill>
                <a:latin typeface="Calibri"/>
              </a:rPr>
              <a:t>, trafik ışıkları otobüsler için daha uzun bir yeşil ışık sağlayacak şekilde kademelendirilebilir veya diğer trafik için yeşil ışık süresi azaltılabilir. Alternatif olarak, otobüs programlarının sürdürülmesine yardımcı olmak ve sıkışıklığı azaltmak için bir ışık süresinin tamamı atlanabilir.</a:t>
            </a:r>
          </a:p>
          <a:p>
            <a:pPr marL="171450" indent="-171450" algn="just" rtl="0">
              <a:lnSpc>
                <a:spcPct val="150000"/>
              </a:lnSpc>
              <a:spcBef>
                <a:spcPct val="0"/>
              </a:spcBef>
              <a:buFont typeface="Arial" pitchFamily="34" charset="0"/>
              <a:buChar char="•"/>
            </a:pPr>
            <a:r>
              <a:rPr lang="tr" sz="1200" b="0" i="0" u="none" strike="noStrike">
                <a:solidFill>
                  <a:srgbClr val="000000"/>
                </a:solidFill>
                <a:latin typeface="Calibri"/>
              </a:rPr>
              <a:t>Her bir otobüsün gerçek ve planlanan konumlarını karşılaştırmak için '</a:t>
            </a:r>
            <a:r>
              <a:rPr lang="tr" sz="1200" b="1" i="0" u="none" strike="noStrike">
                <a:solidFill>
                  <a:srgbClr val="000000"/>
                </a:solidFill>
                <a:highlight>
                  <a:srgbClr val="000000">
                    <a:alpha val="0"/>
                  </a:srgbClr>
                </a:highlight>
                <a:latin typeface="Calibri"/>
              </a:rPr>
              <a:t>sanal tespit noktaları</a:t>
            </a:r>
            <a:r>
              <a:rPr lang="tr" sz="1200" b="0" i="0" u="none" strike="noStrike">
                <a:solidFill>
                  <a:srgbClr val="000000"/>
                </a:solidFill>
                <a:latin typeface="Calibri"/>
              </a:rPr>
              <a:t>' kullanılması, sistemin geleneksel sabit altyapı sistemlerine göre daha az maliyetli ve hasara karşı daha az savunmasız olduğu anlamına gelmektedir.</a:t>
            </a:r>
          </a:p>
          <a:p>
            <a:pPr marL="171450" indent="-171450" algn="just" rtl="0">
              <a:lnSpc>
                <a:spcPct val="150000"/>
              </a:lnSpc>
              <a:spcBef>
                <a:spcPct val="0"/>
              </a:spcBef>
              <a:buFont typeface="Arial" pitchFamily="34" charset="0"/>
              <a:buChar char="•"/>
            </a:pPr>
            <a:r>
              <a:rPr lang="tr" sz="1200" b="1" i="0" u="none" strike="noStrike">
                <a:solidFill>
                  <a:srgbClr val="000000"/>
                </a:solidFill>
                <a:highlight>
                  <a:srgbClr val="000000">
                    <a:alpha val="0"/>
                  </a:srgbClr>
                </a:highlight>
                <a:latin typeface="Calibri"/>
              </a:rPr>
              <a:t>iBus</a:t>
            </a:r>
            <a:r>
              <a:rPr lang="tr" sz="1200" b="0" i="0" u="none" strike="noStrike">
                <a:solidFill>
                  <a:srgbClr val="000000"/>
                </a:solidFill>
                <a:latin typeface="Calibri"/>
              </a:rPr>
              <a:t> ayrıca otobüs ve konumu hakkındaki bilgileri merkezi bir kontrol merkezine ve otobüs duraklarındaki yolcu bilgilendirme tabelalarına ileterek sistemin izlenmesini ve gerçek zamanlı yolculuk planlamasını mümkün kılar.</a:t>
            </a:r>
          </a:p>
          <a:p>
            <a:pPr marL="171450" indent="-171450" algn="just" rtl="0">
              <a:lnSpc>
                <a:spcPct val="150000"/>
              </a:lnSpc>
              <a:spcBef>
                <a:spcPct val="0"/>
              </a:spcBef>
              <a:buFont typeface="Arial" pitchFamily="34" charset="0"/>
              <a:buChar char="•"/>
            </a:pPr>
            <a:r>
              <a:rPr lang="tr" sz="1200" b="1" i="0" u="none" strike="noStrike">
                <a:solidFill>
                  <a:srgbClr val="F79646"/>
                </a:solidFill>
                <a:highlight>
                  <a:srgbClr val="000000">
                    <a:alpha val="0"/>
                  </a:srgbClr>
                </a:highlight>
                <a:latin typeface="Calibri"/>
              </a:rPr>
              <a:t>Londra için Ulaşım</a:t>
            </a:r>
            <a:r>
              <a:rPr lang="tr" sz="1200" b="0" i="0" u="none" strike="noStrike">
                <a:solidFill>
                  <a:srgbClr val="000000"/>
                </a:solidFill>
                <a:latin typeface="Calibri"/>
              </a:rPr>
              <a:t>, otobüs öncelikli hizmetlerin 1999 yılından bu yana başkentteki otobüs kullanımını </a:t>
            </a:r>
            <a:r>
              <a:rPr lang="tr" sz="1200" b="1" i="0" u="none" strike="noStrike">
                <a:solidFill>
                  <a:srgbClr val="000000"/>
                </a:solidFill>
                <a:highlight>
                  <a:srgbClr val="000000">
                    <a:alpha val="0"/>
                  </a:srgbClr>
                </a:highlight>
                <a:latin typeface="Calibri"/>
              </a:rPr>
              <a:t>%40 oranında artırdığını</a:t>
            </a:r>
            <a:r>
              <a:rPr lang="tr" sz="1200" b="0" i="0" u="none" strike="noStrike">
                <a:solidFill>
                  <a:srgbClr val="000000"/>
                </a:solidFill>
                <a:latin typeface="Calibri"/>
              </a:rPr>
              <a:t> ve gecikme sürelerini </a:t>
            </a:r>
            <a:r>
              <a:rPr lang="tr" sz="1200" b="1" i="0" u="none" strike="noStrike">
                <a:solidFill>
                  <a:srgbClr val="000000"/>
                </a:solidFill>
                <a:highlight>
                  <a:srgbClr val="000000">
                    <a:alpha val="0"/>
                  </a:srgbClr>
                </a:highlight>
                <a:latin typeface="Calibri"/>
              </a:rPr>
              <a:t>kavşak ve otobüs sayısı başına yaklaşık 3-5 saniye</a:t>
            </a:r>
            <a:r>
              <a:rPr lang="tr" sz="1200" b="0" i="0" u="none" strike="noStrike">
                <a:solidFill>
                  <a:srgbClr val="000000"/>
                </a:solidFill>
                <a:latin typeface="Calibri"/>
              </a:rPr>
              <a:t> azalttığını ileri sürmektedir. Bu, yakıt tüketimi ve emisyonların azaltılmasına yardımcı olmanın yanı sıra otobüs sisteminin genel verimliliği ve güvenilirliğine de katkıda bulunmuştur.</a:t>
            </a:r>
          </a:p>
          <a:p>
            <a:pPr marL="171450" indent="-171450" algn="just" rtl="0">
              <a:lnSpc>
                <a:spcPct val="150000"/>
              </a:lnSpc>
              <a:spcBef>
                <a:spcPct val="0"/>
              </a:spcBef>
              <a:buFont typeface="Arial" pitchFamily="34" charset="0"/>
              <a:buChar char="•"/>
            </a:pPr>
            <a:r>
              <a:rPr lang="tr" sz="1200" b="1" i="0" u="none" strike="noStrike">
                <a:solidFill>
                  <a:srgbClr val="000000"/>
                </a:solidFill>
                <a:latin typeface="Calibri"/>
              </a:rPr>
              <a:t> Diğer faydaları aşağıdaki gibidir:</a:t>
            </a:r>
          </a:p>
          <a:p>
            <a:pPr lvl="1" algn="just" rtl="0">
              <a:lnSpc>
                <a:spcPct val="150000"/>
              </a:lnSpc>
            </a:pPr>
            <a:r>
              <a:rPr lang="tr" sz="1200" b="0" i="0" u="none" strike="noStrike">
                <a:solidFill>
                  <a:srgbClr val="000000"/>
                </a:solidFill>
                <a:latin typeface="Calibri"/>
              </a:rPr>
              <a:t>• Sistemin artan verimliliği sayesinde yolcuların fayda elde etmesi;</a:t>
            </a:r>
          </a:p>
          <a:p>
            <a:pPr lvl="1" algn="just" rtl="0">
              <a:lnSpc>
                <a:spcPct val="150000"/>
              </a:lnSpc>
            </a:pPr>
            <a:r>
              <a:rPr lang="tr" sz="1200" b="0" i="0" u="none" strike="noStrike">
                <a:solidFill>
                  <a:srgbClr val="000000"/>
                </a:solidFill>
                <a:latin typeface="Calibri"/>
              </a:rPr>
              <a:t>• Hizmet sağlayıcı tarafından elde edilen gelirler ve kısa sürede geri ödeme elde edilmesi ve</a:t>
            </a:r>
          </a:p>
          <a:p>
            <a:pPr lvl="1" algn="just" rtl="0">
              <a:lnSpc>
                <a:spcPct val="150000"/>
              </a:lnSpc>
            </a:pPr>
            <a:r>
              <a:rPr lang="tr" sz="1200" b="0" i="0" u="none" strike="noStrike">
                <a:solidFill>
                  <a:srgbClr val="000000"/>
                </a:solidFill>
                <a:latin typeface="Calibri"/>
              </a:rPr>
              <a:t>• Acil durum hizmetleri için koordinasyon ve erişilebilirliğin iyileştirilmesi.</a:t>
            </a:r>
          </a:p>
        </p:txBody>
      </p:sp>
      <p:grpSp>
        <p:nvGrpSpPr>
          <p:cNvPr id="19" name="Group 18">
            <a:extLst>
              <a:ext uri="{FF2B5EF4-FFF2-40B4-BE49-F238E27FC236}">
                <a16:creationId xmlns:a16="http://schemas.microsoft.com/office/drawing/2014/main" id="{4F4C3CDA-BA99-40E8-B266-3DF0526D6CD9}"/>
              </a:ext>
            </a:extLst>
          </p:cNvPr>
          <p:cNvGrpSpPr/>
          <p:nvPr/>
        </p:nvGrpSpPr>
        <p:grpSpPr>
          <a:xfrm>
            <a:off x="5273" y="1175633"/>
            <a:ext cx="403339" cy="5682367"/>
            <a:chOff x="-111759" y="624919"/>
            <a:chExt cx="403339" cy="5682367"/>
          </a:xfrm>
        </p:grpSpPr>
        <p:sp>
          <p:nvSpPr>
            <p:cNvPr id="5" name="Rectangle: Rounded Corners 4">
              <a:extLst>
                <a:ext uri="{FF2B5EF4-FFF2-40B4-BE49-F238E27FC236}">
                  <a16:creationId xmlns:a16="http://schemas.microsoft.com/office/drawing/2014/main" id="{A03696B5-0E84-4B8A-9BAA-3815270FB62B}"/>
                </a:ext>
              </a:extLst>
            </p:cNvPr>
            <p:cNvSpPr/>
            <p:nvPr/>
          </p:nvSpPr>
          <p:spPr>
            <a:xfrm rot="5400000">
              <a:off x="-475722" y="988882"/>
              <a:ext cx="1131265" cy="40333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Dayanıklılık</a:t>
              </a:r>
            </a:p>
            <a:p>
              <a:pPr algn="ctr"/>
              <a:endParaRPr lang="en-GB" sz="1400">
                <a:solidFill>
                  <a:schemeClr val="tx1"/>
                </a:solidFill>
              </a:endParaRPr>
            </a:p>
          </p:txBody>
        </p:sp>
        <p:sp>
          <p:nvSpPr>
            <p:cNvPr id="21" name="Rectangle: Rounded Corners 20">
              <a:extLst>
                <a:ext uri="{FF2B5EF4-FFF2-40B4-BE49-F238E27FC236}">
                  <a16:creationId xmlns:a16="http://schemas.microsoft.com/office/drawing/2014/main" id="{5DDA33CE-592E-4180-AE9C-5A753AD219B2}"/>
                </a:ext>
              </a:extLst>
            </p:cNvPr>
            <p:cNvSpPr/>
            <p:nvPr/>
          </p:nvSpPr>
          <p:spPr>
            <a:xfrm rot="5400000">
              <a:off x="-405019" y="3086398"/>
              <a:ext cx="989158" cy="4026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t">
              <a:noAutofit/>
            </a:bodyPr>
            <a:lstStyle/>
            <a:p>
              <a:pPr algn="ctr" rtl="0"/>
              <a:r>
                <a:rPr lang="tr" sz="1400" b="0" i="0" u="none" strike="noStrike">
                  <a:solidFill>
                    <a:srgbClr val="000000"/>
                  </a:solidFill>
                  <a:latin typeface="Calibri"/>
                </a:rPr>
                <a:t>Esneklik</a:t>
              </a:r>
            </a:p>
            <a:p>
              <a:pPr algn="ctr"/>
              <a:endParaRPr lang="en-GB" sz="1400">
                <a:solidFill>
                  <a:schemeClr val="tx1"/>
                </a:solidFill>
              </a:endParaRPr>
            </a:p>
          </p:txBody>
        </p:sp>
        <p:sp>
          <p:nvSpPr>
            <p:cNvPr id="22" name="Rectangle: Rounded Corners 21">
              <a:extLst>
                <a:ext uri="{FF2B5EF4-FFF2-40B4-BE49-F238E27FC236}">
                  <a16:creationId xmlns:a16="http://schemas.microsoft.com/office/drawing/2014/main" id="{6F21D73E-D04F-4261-8403-478F21D56980}"/>
                </a:ext>
              </a:extLst>
            </p:cNvPr>
            <p:cNvSpPr/>
            <p:nvPr/>
          </p:nvSpPr>
          <p:spPr>
            <a:xfrm rot="5400000">
              <a:off x="-627414" y="4225211"/>
              <a:ext cx="1433948" cy="402636"/>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Cevap verebilirlik</a:t>
              </a:r>
            </a:p>
            <a:p>
              <a:pPr algn="ctr"/>
              <a:endParaRPr lang="en-GB" sz="1400">
                <a:solidFill>
                  <a:schemeClr val="tx1"/>
                </a:solidFill>
              </a:endParaRPr>
            </a:p>
          </p:txBody>
        </p:sp>
        <p:sp>
          <p:nvSpPr>
            <p:cNvPr id="23" name="Rectangle: Rounded Corners 22">
              <a:extLst>
                <a:ext uri="{FF2B5EF4-FFF2-40B4-BE49-F238E27FC236}">
                  <a16:creationId xmlns:a16="http://schemas.microsoft.com/office/drawing/2014/main" id="{B5429305-E8C7-40F3-8190-E029A2915120}"/>
                </a:ext>
              </a:extLst>
            </p:cNvPr>
            <p:cNvSpPr/>
            <p:nvPr/>
          </p:nvSpPr>
          <p:spPr>
            <a:xfrm rot="5400000">
              <a:off x="-528702" y="5487708"/>
              <a:ext cx="1236521" cy="402636"/>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Koordinasyon</a:t>
              </a:r>
            </a:p>
            <a:p>
              <a:pPr algn="ctr"/>
              <a:endParaRPr lang="en-GB" sz="1400">
                <a:solidFill>
                  <a:schemeClr val="tx1"/>
                </a:solidFill>
              </a:endParaRPr>
            </a:p>
          </p:txBody>
        </p:sp>
        <p:sp>
          <p:nvSpPr>
            <p:cNvPr id="20" name="Rectangle: Rounded Corners 19">
              <a:extLst>
                <a:ext uri="{FF2B5EF4-FFF2-40B4-BE49-F238E27FC236}">
                  <a16:creationId xmlns:a16="http://schemas.microsoft.com/office/drawing/2014/main" id="{EFFE93D0-9FF6-44C1-B5AA-BA10BF8613EE}"/>
                </a:ext>
              </a:extLst>
            </p:cNvPr>
            <p:cNvSpPr/>
            <p:nvPr/>
          </p:nvSpPr>
          <p:spPr>
            <a:xfrm rot="5400000">
              <a:off x="-476072" y="2078810"/>
              <a:ext cx="1131264" cy="402637"/>
            </a:xfrm>
            <a:prstGeom prst="roundRect">
              <a:avLst/>
            </a:prstGeom>
          </p:spPr>
          <p:style>
            <a:lnRef idx="0">
              <a:schemeClr val="accent2"/>
            </a:lnRef>
            <a:fillRef idx="3">
              <a:schemeClr val="accent2"/>
            </a:fillRef>
            <a:effectRef idx="3">
              <a:schemeClr val="accent2"/>
            </a:effectRef>
            <a:fontRef idx="minor">
              <a:schemeClr val="lt1"/>
            </a:fontRef>
          </p:style>
          <p:txBody>
            <a:bodyPr rtlCol="0" anchor="t">
              <a:noAutofit/>
            </a:bodyPr>
            <a:lstStyle/>
            <a:p>
              <a:pPr algn="ctr" rtl="0"/>
              <a:r>
                <a:rPr lang="tr" sz="1400" b="0" i="0" u="none" strike="noStrike">
                  <a:solidFill>
                    <a:srgbClr val="000000"/>
                  </a:solidFill>
                  <a:latin typeface="Calibri"/>
                </a:rPr>
                <a:t>Yedeklilik</a:t>
              </a:r>
            </a:p>
            <a:p>
              <a:pPr algn="ctr"/>
              <a:endParaRPr lang="en-GB" sz="1400">
                <a:solidFill>
                  <a:schemeClr val="tx1"/>
                </a:solidFill>
              </a:endParaRPr>
            </a:p>
          </p:txBody>
        </p:sp>
      </p:grpSp>
      <p:sp>
        <p:nvSpPr>
          <p:cNvPr id="3" name="Oval 2">
            <a:extLst>
              <a:ext uri="{FF2B5EF4-FFF2-40B4-BE49-F238E27FC236}">
                <a16:creationId xmlns:a16="http://schemas.microsoft.com/office/drawing/2014/main" id="{2D6AE1D5-1242-FEF5-F7C5-E4D3B3733FD3}"/>
              </a:ext>
            </a:extLst>
          </p:cNvPr>
          <p:cNvSpPr/>
          <p:nvPr/>
        </p:nvSpPr>
        <p:spPr>
          <a:xfrm>
            <a:off x="8282504" y="160344"/>
            <a:ext cx="757430" cy="579014"/>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noAutofit/>
          </a:bodyPr>
          <a:lstStyle/>
          <a:p>
            <a:pPr algn="ctr"/>
            <a:endParaRPr lang="es-ES"/>
          </a:p>
        </p:txBody>
      </p:sp>
      <p:pic>
        <p:nvPicPr>
          <p:cNvPr id="6" name="Picture 5" descr="A screen on the wall of a bus&#10;&#10;Description automatically generated">
            <a:extLst>
              <a:ext uri="{FF2B5EF4-FFF2-40B4-BE49-F238E27FC236}">
                <a16:creationId xmlns:a16="http://schemas.microsoft.com/office/drawing/2014/main" id="{60C43976-0723-8192-F991-34A590DE1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756" y="5003218"/>
            <a:ext cx="1855508" cy="1236522"/>
          </a:xfrm>
          <a:prstGeom prst="rect">
            <a:avLst/>
          </a:prstGeom>
        </p:spPr>
      </p:pic>
    </p:spTree>
    <p:extLst>
      <p:ext uri="{BB962C8B-B14F-4D97-AF65-F5344CB8AC3E}">
        <p14:creationId xmlns:p14="http://schemas.microsoft.com/office/powerpoint/2010/main" val="211945133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p:nvPr>
        </p:nvSpPr>
        <p:spPr>
          <a:xfrm>
            <a:off x="457201" y="1028700"/>
            <a:ext cx="5085183" cy="1443912"/>
          </a:xfrm>
        </p:spPr>
        <p:txBody>
          <a:bodyPr>
            <a:noAutofit/>
          </a:bodyPr>
          <a:lstStyle/>
          <a:p>
            <a:pPr marL="0" indent="0" rtl="0">
              <a:buNone/>
            </a:pPr>
            <a:r>
              <a:rPr lang="tr" sz="2800" b="1" i="0" u="none" strike="noStrike">
                <a:latin typeface="Source Sans Pro" charset="0"/>
              </a:rPr>
              <a:t>Hızlı Otobüs Ulaşımı (Bus Rapid Transit (BRT)) Tanıtılması</a:t>
            </a:r>
          </a:p>
        </p:txBody>
      </p:sp>
      <p:sp>
        <p:nvSpPr>
          <p:cNvPr id="3" name="Contenidor de contingut 2"/>
          <p:cNvSpPr>
            <a:spLocks noGrp="1"/>
          </p:cNvSpPr>
          <p:nvPr>
            <p:ph idx="1"/>
          </p:nvPr>
        </p:nvSpPr>
        <p:spPr/>
        <p:txBody>
          <a:bodyPr>
            <a:noAutofit/>
          </a:bodyPr>
          <a:lstStyle/>
          <a:p>
            <a:pPr marL="171450"/>
            <a:endParaRPr lang="es-ES" b="1"/>
          </a:p>
        </p:txBody>
      </p:sp>
      <p:sp>
        <p:nvSpPr>
          <p:cNvPr id="4" name="Contenidor de text 3"/>
          <p:cNvSpPr>
            <a:spLocks noGrp="1"/>
          </p:cNvSpPr>
          <p:nvPr>
            <p:ph type="body" sz="quarter" idx="13"/>
          </p:nvPr>
        </p:nvSpPr>
        <p:spPr/>
        <p:txBody>
          <a:bodyPr>
            <a:noAutofit/>
          </a:bodyPr>
          <a:lstStyle/>
          <a:p>
            <a:endParaRPr lang="es-ES"/>
          </a:p>
        </p:txBody>
      </p:sp>
      <p:sp>
        <p:nvSpPr>
          <p:cNvPr id="5" name="Contenidor de número de diapositiva 4"/>
          <p:cNvSpPr>
            <a:spLocks noGrp="1"/>
          </p:cNvSpPr>
          <p:nvPr>
            <p:ph type="sldNum" sz="quarter" idx="12"/>
          </p:nvPr>
        </p:nvSpPr>
        <p:spPr/>
        <p:txBody>
          <a:bodyPr>
            <a:noAutofit/>
          </a:bodyPr>
          <a:lstStyle/>
          <a:p>
            <a:pPr rtl="0"/>
            <a:r>
              <a:rPr lang="tr" sz="1800" b="0" i="0" u="none" strike="noStrike" noProof="0">
                <a:latin typeface="Calibri"/>
              </a:rPr>
              <a:t>73</a:t>
            </a:r>
            <a:endParaRPr lang="ca-ES" noProof="0"/>
          </a:p>
        </p:txBody>
      </p:sp>
    </p:spTree>
    <p:extLst>
      <p:ext uri="{BB962C8B-B14F-4D97-AF65-F5344CB8AC3E}">
        <p14:creationId xmlns:p14="http://schemas.microsoft.com/office/powerpoint/2010/main" val="386592484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235722" y="1272196"/>
            <a:ext cx="8305870" cy="377239"/>
          </a:xfrm>
          <a:prstGeom prst="rect">
            <a:avLst/>
          </a:prstGeom>
          <a:noFill/>
          <a:ln>
            <a:noFill/>
          </a:ln>
        </p:spPr>
        <p:txBody>
          <a:bodyPr spcFirstLastPara="1" vert="horz" wrap="square" lIns="67500" tIns="0" rIns="67500" bIns="0" rtlCol="0" anchor="t" anchorCtr="0">
            <a:noAutofit/>
          </a:bodyPr>
          <a:lstStyle/>
          <a:p>
            <a:pPr marL="0" indent="0" algn="just" rtl="0">
              <a:lnSpc>
                <a:spcPct val="150000"/>
              </a:lnSpc>
              <a:spcBef>
                <a:spcPct val="0"/>
              </a:spcBef>
            </a:pPr>
            <a:r>
              <a:rPr lang="tr" sz="1600" b="1" i="0" u="none" strike="noStrike">
                <a:solidFill>
                  <a:srgbClr val="E46C0A"/>
                </a:solidFill>
                <a:highlight>
                  <a:srgbClr val="000000">
                    <a:alpha val="0"/>
                  </a:srgbClr>
                </a:highlight>
                <a:latin typeface="Source Sans Pro" charset="0"/>
              </a:rPr>
              <a:t>Düşük kapasiteli sistemler</a:t>
            </a:r>
            <a:r>
              <a:rPr lang="tr" sz="1600" b="1" i="0" u="none" strike="noStrike">
                <a:solidFill>
                  <a:srgbClr val="000000"/>
                </a:solidFill>
                <a:latin typeface="Source Sans Pro" charset="0"/>
              </a:rPr>
              <a:t>: Normal otobüs, troleybüs, tramvay</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74</a:t>
            </a:r>
            <a:endParaRPr lang="ca-ES"/>
          </a:p>
        </p:txBody>
      </p:sp>
      <p:sp>
        <p:nvSpPr>
          <p:cNvPr id="7" name="Google Shape;192;p8"/>
          <p:cNvSpPr txBox="1"/>
          <p:nvPr/>
        </p:nvSpPr>
        <p:spPr>
          <a:xfrm>
            <a:off x="166131" y="965805"/>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latin typeface="Source Sans Pro" charset="0"/>
                <a:ea typeface="Source Sans Pro" charset="0"/>
                <a:cs typeface="Source Sans Pro" charset="0"/>
                <a:sym typeface="Source Sans Pro" charset="0"/>
              </a:rPr>
              <a:t>Toplu taşıma araçlarının sınıflandırılması</a:t>
            </a:r>
            <a:endParaRPr lang="en-GB" sz="1950" b="1" dirty="0">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266630" y="1274509"/>
            <a:ext cx="8053554" cy="0"/>
          </a:xfrm>
          <a:prstGeom prst="straightConnector1">
            <a:avLst/>
          </a:prstGeom>
          <a:noFill/>
          <a:ln w="28575" cap="flat" cmpd="sng">
            <a:solidFill>
              <a:schemeClr val="dk1"/>
            </a:solidFill>
            <a:prstDash val="solid"/>
            <a:round/>
            <a:headEnd type="none" w="sm" len="sm"/>
            <a:tailEnd type="none" w="sm" len="sm"/>
          </a:ln>
        </p:spPr>
      </p:cxnSp>
      <p:sp>
        <p:nvSpPr>
          <p:cNvPr id="6" name="Google Shape;194;p8">
            <a:extLst>
              <a:ext uri="{FF2B5EF4-FFF2-40B4-BE49-F238E27FC236}">
                <a16:creationId xmlns:a16="http://schemas.microsoft.com/office/drawing/2014/main" id="{3BF9D347-0514-9D90-AE37-9A4FD34FC30D}"/>
              </a:ext>
            </a:extLst>
          </p:cNvPr>
          <p:cNvSpPr txBox="1"/>
          <p:nvPr/>
        </p:nvSpPr>
        <p:spPr>
          <a:xfrm>
            <a:off x="245247" y="2836008"/>
            <a:ext cx="8305870" cy="377239"/>
          </a:xfrm>
          <a:prstGeom prst="rect">
            <a:avLst/>
          </a:prstGeom>
          <a:noFill/>
          <a:ln>
            <a:noFill/>
          </a:ln>
        </p:spPr>
        <p:txBody>
          <a:bodyPr spcFirstLastPara="1" vert="horz" wrap="square" lIns="67500" tIns="0" rIns="67500" bIns="0" rtlCol="0" anchor="t" anchorCtr="0">
            <a:noAutofit/>
          </a:bodyPr>
          <a:lstStyle>
            <a:lvl1pPr marL="342900" lvl="0" indent="-171450" algn="l" defTabSz="914400" rtl="0" eaLnBrk="1" latinLnBrk="0" hangingPunct="1">
              <a:lnSpc>
                <a:spcPct val="100000"/>
              </a:lnSpc>
              <a:spcBef>
                <a:spcPts val="170"/>
              </a:spcBef>
              <a:spcAft>
                <a:spcPct val="0"/>
              </a:spcAft>
              <a:buClr>
                <a:srgbClr val="F17F09"/>
              </a:buClr>
              <a:buSzPts val="1200"/>
              <a:buFont typeface="Arial" pitchFamily="34" charset="0"/>
              <a:buNone/>
              <a:defRPr sz="847" kern="1200">
                <a:solidFill>
                  <a:srgbClr val="F17F09"/>
                </a:solidFill>
                <a:latin typeface="Source Sans Pro" charset="0"/>
                <a:ea typeface="Source Sans Pro" charset="0"/>
                <a:cs typeface="Source Sans Pro" charset="0"/>
                <a:sym typeface="Source Sans Pro" charset="0"/>
              </a:defRPr>
            </a:lvl1pPr>
            <a:lvl2pPr marL="685800" lvl="1" indent="-171450" algn="l" defTabSz="914400" rtl="0" eaLnBrk="1" latinLnBrk="0" hangingPunct="1">
              <a:lnSpc>
                <a:spcPct val="100000"/>
              </a:lnSpc>
              <a:spcBef>
                <a:spcPts val="395"/>
              </a:spcBef>
              <a:spcAft>
                <a:spcPct val="0"/>
              </a:spcAft>
              <a:buClr>
                <a:schemeClr val="dk1"/>
              </a:buClr>
              <a:buSzPts val="2800"/>
              <a:buFont typeface="Arial" pitchFamily="34" charset="0"/>
              <a:buNone/>
              <a:defRPr sz="2800" kern="1200">
                <a:solidFill>
                  <a:schemeClr val="tx1"/>
                </a:solidFill>
                <a:latin typeface="+mn-lt"/>
                <a:ea typeface="+mn-ea"/>
                <a:cs typeface="+mn-cs"/>
              </a:defRPr>
            </a:lvl2pPr>
            <a:lvl3pPr marL="1028700" lvl="2"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400" kern="1200">
                <a:solidFill>
                  <a:schemeClr val="tx1"/>
                </a:solidFill>
                <a:latin typeface="+mn-lt"/>
                <a:ea typeface="+mn-ea"/>
                <a:cs typeface="+mn-cs"/>
              </a:defRPr>
            </a:lvl3pPr>
            <a:lvl4pPr marL="1371600" lvl="3"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4pPr>
            <a:lvl5pPr marL="1714500" lvl="4"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5pPr>
            <a:lvl6pPr marL="2057400" lvl="5"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6pPr>
            <a:lvl7pPr marL="2400300" lvl="6"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7pPr>
            <a:lvl8pPr marL="2743200" lvl="7"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8pPr>
            <a:lvl9pPr marL="3086100" lvl="8"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lgn="just" rtl="0">
              <a:lnSpc>
                <a:spcPct val="150000"/>
              </a:lnSpc>
              <a:spcBef>
                <a:spcPct val="0"/>
              </a:spcBef>
            </a:pPr>
            <a:r>
              <a:rPr lang="tr" sz="1600" b="1" i="0" u="none" strike="noStrike">
                <a:solidFill>
                  <a:srgbClr val="E46C0A"/>
                </a:solidFill>
                <a:highlight>
                  <a:srgbClr val="000000">
                    <a:alpha val="0"/>
                  </a:srgbClr>
                </a:highlight>
                <a:latin typeface="Source Sans Pro" charset="0"/>
              </a:rPr>
              <a:t>Ortalama kapasite sistemleri</a:t>
            </a:r>
            <a:r>
              <a:rPr lang="tr" sz="1600" b="1" i="0" u="none" strike="noStrike">
                <a:solidFill>
                  <a:srgbClr val="000000"/>
                </a:solidFill>
                <a:latin typeface="Source Sans Pro" charset="0"/>
              </a:rPr>
              <a:t>: Hafif raylı metro, hızlı otobüs ulaşımı (BRT), kılavuzlu otobüs</a:t>
            </a:r>
          </a:p>
        </p:txBody>
      </p:sp>
      <p:sp>
        <p:nvSpPr>
          <p:cNvPr id="10" name="Google Shape;194;p8">
            <a:extLst>
              <a:ext uri="{FF2B5EF4-FFF2-40B4-BE49-F238E27FC236}">
                <a16:creationId xmlns:a16="http://schemas.microsoft.com/office/drawing/2014/main" id="{16940BC4-ED1B-E7FA-E069-E8B6E32538AB}"/>
              </a:ext>
            </a:extLst>
          </p:cNvPr>
          <p:cNvSpPr txBox="1"/>
          <p:nvPr/>
        </p:nvSpPr>
        <p:spPr>
          <a:xfrm>
            <a:off x="266630" y="4590544"/>
            <a:ext cx="8305870" cy="377239"/>
          </a:xfrm>
          <a:prstGeom prst="rect">
            <a:avLst/>
          </a:prstGeom>
          <a:noFill/>
          <a:ln>
            <a:noFill/>
          </a:ln>
        </p:spPr>
        <p:txBody>
          <a:bodyPr spcFirstLastPara="1" vert="horz" wrap="square" lIns="67500" tIns="0" rIns="67500" bIns="0" rtlCol="0" anchor="t" anchorCtr="0">
            <a:noAutofit/>
          </a:bodyPr>
          <a:lstStyle>
            <a:lvl1pPr marL="342900" lvl="0" indent="-171450" algn="l" defTabSz="914400" rtl="0" eaLnBrk="1" latinLnBrk="0" hangingPunct="1">
              <a:lnSpc>
                <a:spcPct val="100000"/>
              </a:lnSpc>
              <a:spcBef>
                <a:spcPts val="170"/>
              </a:spcBef>
              <a:spcAft>
                <a:spcPct val="0"/>
              </a:spcAft>
              <a:buClr>
                <a:srgbClr val="F17F09"/>
              </a:buClr>
              <a:buSzPts val="1200"/>
              <a:buFont typeface="Arial" pitchFamily="34" charset="0"/>
              <a:buNone/>
              <a:defRPr sz="847" kern="1200">
                <a:solidFill>
                  <a:srgbClr val="F17F09"/>
                </a:solidFill>
                <a:latin typeface="Source Sans Pro" charset="0"/>
                <a:ea typeface="Source Sans Pro" charset="0"/>
                <a:cs typeface="Source Sans Pro" charset="0"/>
                <a:sym typeface="Source Sans Pro" charset="0"/>
              </a:defRPr>
            </a:lvl1pPr>
            <a:lvl2pPr marL="685800" lvl="1" indent="-171450" algn="l" defTabSz="914400" rtl="0" eaLnBrk="1" latinLnBrk="0" hangingPunct="1">
              <a:lnSpc>
                <a:spcPct val="100000"/>
              </a:lnSpc>
              <a:spcBef>
                <a:spcPts val="395"/>
              </a:spcBef>
              <a:spcAft>
                <a:spcPct val="0"/>
              </a:spcAft>
              <a:buClr>
                <a:schemeClr val="dk1"/>
              </a:buClr>
              <a:buSzPts val="2800"/>
              <a:buFont typeface="Arial" pitchFamily="34" charset="0"/>
              <a:buNone/>
              <a:defRPr sz="2800" kern="1200">
                <a:solidFill>
                  <a:schemeClr val="tx1"/>
                </a:solidFill>
                <a:latin typeface="+mn-lt"/>
                <a:ea typeface="+mn-ea"/>
                <a:cs typeface="+mn-cs"/>
              </a:defRPr>
            </a:lvl2pPr>
            <a:lvl3pPr marL="1028700" lvl="2"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400" kern="1200">
                <a:solidFill>
                  <a:schemeClr val="tx1"/>
                </a:solidFill>
                <a:latin typeface="+mn-lt"/>
                <a:ea typeface="+mn-ea"/>
                <a:cs typeface="+mn-cs"/>
              </a:defRPr>
            </a:lvl3pPr>
            <a:lvl4pPr marL="1371600" lvl="3"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4pPr>
            <a:lvl5pPr marL="1714500" lvl="4"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5pPr>
            <a:lvl6pPr marL="2057400" lvl="5"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6pPr>
            <a:lvl7pPr marL="2400300" lvl="6"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7pPr>
            <a:lvl8pPr marL="2743200" lvl="7"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8pPr>
            <a:lvl9pPr marL="3086100" lvl="8"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lgn="just" rtl="0">
              <a:lnSpc>
                <a:spcPct val="150000"/>
              </a:lnSpc>
              <a:spcBef>
                <a:spcPct val="0"/>
              </a:spcBef>
            </a:pPr>
            <a:r>
              <a:rPr lang="tr" sz="1600" b="1" i="0" u="none" strike="noStrike">
                <a:solidFill>
                  <a:srgbClr val="E46C0A"/>
                </a:solidFill>
                <a:highlight>
                  <a:srgbClr val="000000">
                    <a:alpha val="0"/>
                  </a:srgbClr>
                </a:highlight>
                <a:latin typeface="Source Sans Pro" charset="0"/>
              </a:rPr>
              <a:t>Yüksek kapasiteli sistemler</a:t>
            </a:r>
            <a:r>
              <a:rPr lang="tr" sz="1600" b="1" i="0" u="none" strike="noStrike">
                <a:solidFill>
                  <a:srgbClr val="000000"/>
                </a:solidFill>
                <a:latin typeface="Source Sans Pro" charset="0"/>
              </a:rPr>
              <a:t>: Metro, banliyö trenleri, bölgesel trenler</a:t>
            </a:r>
          </a:p>
        </p:txBody>
      </p:sp>
      <p:pic>
        <p:nvPicPr>
          <p:cNvPr id="14" name="Picture 13" descr="A white train on the tracks&#10;&#10;Description automatically generated">
            <a:extLst>
              <a:ext uri="{FF2B5EF4-FFF2-40B4-BE49-F238E27FC236}">
                <a16:creationId xmlns:a16="http://schemas.microsoft.com/office/drawing/2014/main" id="{CF2D17A5-094A-A6C2-0E11-FA6139E50E5B}"/>
              </a:ext>
            </a:extLst>
          </p:cNvPr>
          <p:cNvPicPr>
            <a:picLocks noChangeAspect="1"/>
          </p:cNvPicPr>
          <p:nvPr/>
        </p:nvPicPr>
        <p:blipFill>
          <a:blip r:embed="rId3" cstate="print">
            <a:extLst>
              <a:ext uri="{28A0092B-C50C-407E-A947-70E740481C1C}">
                <a14:useLocalDpi xmlns:a14="http://schemas.microsoft.com/office/drawing/2010/main" val="0"/>
              </a:ext>
            </a:extLst>
          </a:blip>
          <a:srcRect l="11362"/>
          <a:stretch>
            <a:fillRect/>
          </a:stretch>
        </p:blipFill>
        <p:spPr>
          <a:xfrm>
            <a:off x="5810250" y="4945793"/>
            <a:ext cx="2849979" cy="1450196"/>
          </a:xfrm>
          <a:prstGeom prst="rect">
            <a:avLst/>
          </a:prstGeom>
        </p:spPr>
      </p:pic>
      <p:pic>
        <p:nvPicPr>
          <p:cNvPr id="16" name="Picture 15" descr="A train on the tracks&#10;&#10;Description automatically generated">
            <a:extLst>
              <a:ext uri="{FF2B5EF4-FFF2-40B4-BE49-F238E27FC236}">
                <a16:creationId xmlns:a16="http://schemas.microsoft.com/office/drawing/2014/main" id="{0B5BE16E-B6AD-30CF-6831-D512B8490F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875" y="4945793"/>
            <a:ext cx="1944880" cy="1458660"/>
          </a:xfrm>
          <a:prstGeom prst="rect">
            <a:avLst/>
          </a:prstGeom>
        </p:spPr>
      </p:pic>
      <p:pic>
        <p:nvPicPr>
          <p:cNvPr id="18" name="Picture 17" descr="A train in a station&#10;&#10;Description automatically generated">
            <a:extLst>
              <a:ext uri="{FF2B5EF4-FFF2-40B4-BE49-F238E27FC236}">
                <a16:creationId xmlns:a16="http://schemas.microsoft.com/office/drawing/2014/main" id="{0887EB76-9EF7-1B4F-D83D-64F9C7382F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596" y="4970305"/>
            <a:ext cx="1952910" cy="1381684"/>
          </a:xfrm>
          <a:prstGeom prst="rect">
            <a:avLst/>
          </a:prstGeom>
        </p:spPr>
      </p:pic>
      <p:pic>
        <p:nvPicPr>
          <p:cNvPr id="20" name="Picture 19">
            <a:extLst>
              <a:ext uri="{FF2B5EF4-FFF2-40B4-BE49-F238E27FC236}">
                <a16:creationId xmlns:a16="http://schemas.microsoft.com/office/drawing/2014/main" id="{C6564AE5-4FA9-1AAD-F75B-BB6892D1A7B1}"/>
              </a:ext>
            </a:extLst>
          </p:cNvPr>
          <p:cNvPicPr>
            <a:picLocks noChangeAspect="1"/>
          </p:cNvPicPr>
          <p:nvPr/>
        </p:nvPicPr>
        <p:blipFill>
          <a:blip r:embed="rId6"/>
          <a:stretch>
            <a:fillRect/>
          </a:stretch>
        </p:blipFill>
        <p:spPr>
          <a:xfrm>
            <a:off x="7168090" y="3225845"/>
            <a:ext cx="1089349" cy="1450196"/>
          </a:xfrm>
          <a:prstGeom prst="rect">
            <a:avLst/>
          </a:prstGeom>
        </p:spPr>
      </p:pic>
      <p:pic>
        <p:nvPicPr>
          <p:cNvPr id="22" name="Picture 21">
            <a:extLst>
              <a:ext uri="{FF2B5EF4-FFF2-40B4-BE49-F238E27FC236}">
                <a16:creationId xmlns:a16="http://schemas.microsoft.com/office/drawing/2014/main" id="{5B9B60AD-1576-6D17-1136-75F83A189201}"/>
              </a:ext>
            </a:extLst>
          </p:cNvPr>
          <p:cNvPicPr>
            <a:picLocks noChangeAspect="1"/>
          </p:cNvPicPr>
          <p:nvPr/>
        </p:nvPicPr>
        <p:blipFill>
          <a:blip r:embed="rId7"/>
          <a:stretch>
            <a:fillRect/>
          </a:stretch>
        </p:blipFill>
        <p:spPr>
          <a:xfrm>
            <a:off x="6772640" y="1511075"/>
            <a:ext cx="1652319" cy="1358156"/>
          </a:xfrm>
          <a:prstGeom prst="rect">
            <a:avLst/>
          </a:prstGeom>
        </p:spPr>
      </p:pic>
      <p:pic>
        <p:nvPicPr>
          <p:cNvPr id="24" name="Picture 23" descr="A train on the road&#10;&#10;Description automatically generated">
            <a:extLst>
              <a:ext uri="{FF2B5EF4-FFF2-40B4-BE49-F238E27FC236}">
                <a16:creationId xmlns:a16="http://schemas.microsoft.com/office/drawing/2014/main" id="{9CBF80AD-F9B6-7E15-223F-0AB1814F40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036" y="3289016"/>
            <a:ext cx="1907925" cy="1274494"/>
          </a:xfrm>
          <a:prstGeom prst="rect">
            <a:avLst/>
          </a:prstGeom>
        </p:spPr>
      </p:pic>
      <p:pic>
        <p:nvPicPr>
          <p:cNvPr id="26" name="Picture 25" descr="Long shot of a bus stop&#10;&#10;Description automatically generated">
            <a:extLst>
              <a:ext uri="{FF2B5EF4-FFF2-40B4-BE49-F238E27FC236}">
                <a16:creationId xmlns:a16="http://schemas.microsoft.com/office/drawing/2014/main" id="{121B33D4-A7ED-5255-A6E3-C9A75960D1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89756" y="3289017"/>
            <a:ext cx="1920080" cy="1274493"/>
          </a:xfrm>
          <a:prstGeom prst="rect">
            <a:avLst/>
          </a:prstGeom>
        </p:spPr>
      </p:pic>
      <p:pic>
        <p:nvPicPr>
          <p:cNvPr id="27" name="Picture 26">
            <a:extLst>
              <a:ext uri="{FF2B5EF4-FFF2-40B4-BE49-F238E27FC236}">
                <a16:creationId xmlns:a16="http://schemas.microsoft.com/office/drawing/2014/main" id="{A3AF0303-40C3-02B6-1860-74B26158D831}"/>
              </a:ext>
            </a:extLst>
          </p:cNvPr>
          <p:cNvPicPr>
            <a:picLocks noChangeAspect="1"/>
          </p:cNvPicPr>
          <p:nvPr/>
        </p:nvPicPr>
        <p:blipFill>
          <a:blip r:embed="rId10"/>
          <a:stretch>
            <a:fillRect/>
          </a:stretch>
        </p:blipFill>
        <p:spPr>
          <a:xfrm>
            <a:off x="3627246" y="1612886"/>
            <a:ext cx="1889508" cy="1259672"/>
          </a:xfrm>
          <a:prstGeom prst="rect">
            <a:avLst/>
          </a:prstGeom>
        </p:spPr>
      </p:pic>
    </p:spTree>
    <p:extLst>
      <p:ext uri="{BB962C8B-B14F-4D97-AF65-F5344CB8AC3E}">
        <p14:creationId xmlns:p14="http://schemas.microsoft.com/office/powerpoint/2010/main" val="394209021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noRot="1" noChangeAspect="1" noMove="1" noResize="1" noEditPoints="1" noAdjustHandles="1" noChangeArrowheads="1" noChangeShapeType="1" noTextEdit="1"/>
          </p:cNvSpPr>
          <p:nvPr>
            <p:ph type="body" idx="2"/>
          </p:nvPr>
        </p:nvSpPr>
        <p:spPr>
          <a:xfrm>
            <a:off x="419065" y="1528264"/>
            <a:ext cx="8305870" cy="710110"/>
          </a:xfrm>
          <a:prstGeom prst="rect">
            <a:avLst/>
          </a:prstGeom>
          <a:blipFill>
            <a:blip r:embed="rId3"/>
            <a:stretch>
              <a:fillRect/>
            </a:stretch>
          </a:blipFill>
          <a:ln>
            <a:noFill/>
          </a:ln>
        </p:spPr>
        <p:txBody>
          <a:bodyPr>
            <a:noAutofit/>
          </a:bodyPr>
          <a:lstStyle/>
          <a:p>
            <a:r>
              <a:rPr lang="es-ES">
                <a:noFill/>
              </a:rPr>
              <a:t> </a:t>
            </a: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75</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Toplu taşıma</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3" name="Google Shape;194;p8">
            <a:extLst>
              <a:ext uri="{FF2B5EF4-FFF2-40B4-BE49-F238E27FC236}">
                <a16:creationId xmlns:a16="http://schemas.microsoft.com/office/drawing/2014/main" id="{3CA8261A-32F4-4BC1-FB63-7D35FE198E00}"/>
              </a:ext>
            </a:extLst>
          </p:cNvPr>
          <p:cNvSpPr txBox="1">
            <a:spLocks noRot="1" noChangeAspect="1" noMove="1" noResize="1" noEditPoints="1" noAdjustHandles="1" noChangeArrowheads="1" noChangeShapeType="1" noTextEdit="1"/>
          </p:cNvSpPr>
          <p:nvPr/>
        </p:nvSpPr>
        <p:spPr>
          <a:xfrm>
            <a:off x="3132920" y="1949992"/>
            <a:ext cx="648505" cy="595809"/>
          </a:xfrm>
          <a:prstGeom prst="rect">
            <a:avLst/>
          </a:prstGeom>
          <a:blipFill>
            <a:blip r:embed="rId4"/>
            <a:stretch>
              <a:fillRect/>
            </a:stretch>
          </a:blipFill>
          <a:ln>
            <a:noFill/>
          </a:ln>
        </p:spPr>
        <p:txBody>
          <a:bodyPr>
            <a:noAutofit/>
          </a:bodyPr>
          <a:lstStyle/>
          <a:p>
            <a:r>
              <a:rPr lang="es-ES">
                <a:noFill/>
              </a:rPr>
              <a:t> </a:t>
            </a:r>
          </a:p>
        </p:txBody>
      </p:sp>
      <p:sp>
        <p:nvSpPr>
          <p:cNvPr id="4" name="Google Shape;194;p8">
            <a:extLst>
              <a:ext uri="{FF2B5EF4-FFF2-40B4-BE49-F238E27FC236}">
                <a16:creationId xmlns:a16="http://schemas.microsoft.com/office/drawing/2014/main" id="{185093C9-BF4E-D876-621D-9A2D8B32A58B}"/>
              </a:ext>
            </a:extLst>
          </p:cNvPr>
          <p:cNvSpPr txBox="1">
            <a:spLocks noRot="1" noChangeAspect="1" noMove="1" noResize="1" noEditPoints="1" noAdjustHandles="1" noChangeArrowheads="1" noChangeShapeType="1" noTextEdit="1"/>
          </p:cNvSpPr>
          <p:nvPr/>
        </p:nvSpPr>
        <p:spPr>
          <a:xfrm>
            <a:off x="4360635" y="1949992"/>
            <a:ext cx="677850" cy="576764"/>
          </a:xfrm>
          <a:prstGeom prst="rect">
            <a:avLst/>
          </a:prstGeom>
          <a:blipFill>
            <a:blip r:embed="rId5"/>
            <a:stretch>
              <a:fillRect b="-1064"/>
            </a:stretch>
          </a:blipFill>
          <a:ln>
            <a:noFill/>
          </a:ln>
        </p:spPr>
        <p:txBody>
          <a:bodyPr>
            <a:noAutofit/>
          </a:bodyPr>
          <a:lstStyle/>
          <a:p>
            <a:r>
              <a:rPr lang="es-ES">
                <a:noFill/>
              </a:rPr>
              <a:t> </a:t>
            </a:r>
          </a:p>
        </p:txBody>
      </p:sp>
      <p:sp>
        <p:nvSpPr>
          <p:cNvPr id="5" name="Google Shape;194;p8">
            <a:extLst>
              <a:ext uri="{FF2B5EF4-FFF2-40B4-BE49-F238E27FC236}">
                <a16:creationId xmlns:a16="http://schemas.microsoft.com/office/drawing/2014/main" id="{5C7850D8-9905-2EBC-F0BD-A8AF8E0F3534}"/>
              </a:ext>
            </a:extLst>
          </p:cNvPr>
          <p:cNvSpPr txBox="1">
            <a:spLocks noRot="1" noChangeAspect="1" noMove="1" noResize="1" noEditPoints="1" noAdjustHandles="1" noChangeArrowheads="1" noChangeShapeType="1" noTextEdit="1"/>
          </p:cNvSpPr>
          <p:nvPr/>
        </p:nvSpPr>
        <p:spPr>
          <a:xfrm>
            <a:off x="5362577" y="1838322"/>
            <a:ext cx="677850" cy="710110"/>
          </a:xfrm>
          <a:prstGeom prst="rect">
            <a:avLst/>
          </a:prstGeom>
          <a:blipFill>
            <a:blip r:embed="rId6"/>
            <a:stretch>
              <a:fillRect b="-7759"/>
            </a:stretch>
          </a:blipFill>
          <a:ln>
            <a:noFill/>
          </a:ln>
        </p:spPr>
        <p:txBody>
          <a:bodyPr>
            <a:noAutofit/>
          </a:bodyPr>
          <a:lstStyle/>
          <a:p>
            <a:r>
              <a:rPr lang="es-ES">
                <a:noFill/>
              </a:rPr>
              <a:t> </a:t>
            </a:r>
          </a:p>
        </p:txBody>
      </p:sp>
      <p:sp>
        <p:nvSpPr>
          <p:cNvPr id="9" name="Google Shape;194;p8">
            <a:extLst>
              <a:ext uri="{FF2B5EF4-FFF2-40B4-BE49-F238E27FC236}">
                <a16:creationId xmlns:a16="http://schemas.microsoft.com/office/drawing/2014/main" id="{911CDE3C-70EB-F68B-BDD3-2E169F380D57}"/>
              </a:ext>
            </a:extLst>
          </p:cNvPr>
          <p:cNvSpPr txBox="1">
            <a:spLocks noRot="1" noChangeAspect="1" noMove="1" noResize="1" noEditPoints="1" noAdjustHandles="1" noChangeArrowheads="1" noChangeShapeType="1" noTextEdit="1"/>
          </p:cNvSpPr>
          <p:nvPr/>
        </p:nvSpPr>
        <p:spPr>
          <a:xfrm>
            <a:off x="6156355" y="1892841"/>
            <a:ext cx="677850" cy="710110"/>
          </a:xfrm>
          <a:prstGeom prst="rect">
            <a:avLst/>
          </a:prstGeom>
          <a:blipFill>
            <a:blip r:embed="rId7"/>
            <a:stretch>
              <a:fillRect/>
            </a:stretch>
          </a:blipFill>
          <a:ln>
            <a:noFill/>
          </a:ln>
        </p:spPr>
        <p:txBody>
          <a:bodyPr>
            <a:noAutofit/>
          </a:bodyPr>
          <a:lstStyle/>
          <a:p>
            <a:r>
              <a:rPr lang="es-ES">
                <a:noFill/>
              </a:rPr>
              <a:t> </a:t>
            </a:r>
          </a:p>
        </p:txBody>
      </p:sp>
      <p:sp>
        <p:nvSpPr>
          <p:cNvPr id="11" name="Google Shape;194;p8">
            <a:extLst>
              <a:ext uri="{FF2B5EF4-FFF2-40B4-BE49-F238E27FC236}">
                <a16:creationId xmlns:a16="http://schemas.microsoft.com/office/drawing/2014/main" id="{7B36D314-FBAB-E702-7236-552EC7BC61FA}"/>
              </a:ext>
            </a:extLst>
          </p:cNvPr>
          <p:cNvSpPr txBox="1"/>
          <p:nvPr/>
        </p:nvSpPr>
        <p:spPr>
          <a:xfrm>
            <a:off x="3429000" y="2778907"/>
            <a:ext cx="5084570" cy="1530662"/>
          </a:xfrm>
          <a:prstGeom prst="rect">
            <a:avLst/>
          </a:prstGeom>
          <a:noFill/>
          <a:ln>
            <a:noFill/>
          </a:ln>
        </p:spPr>
        <p:txBody>
          <a:bodyPr spcFirstLastPara="1" vert="horz" wrap="square" lIns="67500" tIns="0" rIns="67500" bIns="0" rtlCol="0" anchor="t" anchorCtr="0">
            <a:noAutofit/>
          </a:bodyPr>
          <a:lstStyle>
            <a:lvl1pPr marL="342900" lvl="0" indent="-171450" algn="l" defTabSz="914400" rtl="0" eaLnBrk="1" latinLnBrk="0" hangingPunct="1">
              <a:lnSpc>
                <a:spcPct val="100000"/>
              </a:lnSpc>
              <a:spcBef>
                <a:spcPts val="170"/>
              </a:spcBef>
              <a:spcAft>
                <a:spcPct val="0"/>
              </a:spcAft>
              <a:buClr>
                <a:srgbClr val="F17F09"/>
              </a:buClr>
              <a:buSzPts val="1200"/>
              <a:buFont typeface="Arial" pitchFamily="34" charset="0"/>
              <a:buNone/>
              <a:defRPr sz="847" kern="1200">
                <a:solidFill>
                  <a:srgbClr val="F17F09"/>
                </a:solidFill>
                <a:latin typeface="Source Sans Pro" charset="0"/>
                <a:ea typeface="Source Sans Pro" charset="0"/>
                <a:cs typeface="Source Sans Pro" charset="0"/>
                <a:sym typeface="Source Sans Pro" charset="0"/>
              </a:defRPr>
            </a:lvl1pPr>
            <a:lvl2pPr marL="685800" lvl="1" indent="-171450" algn="l" defTabSz="914400" rtl="0" eaLnBrk="1" latinLnBrk="0" hangingPunct="1">
              <a:lnSpc>
                <a:spcPct val="100000"/>
              </a:lnSpc>
              <a:spcBef>
                <a:spcPts val="395"/>
              </a:spcBef>
              <a:spcAft>
                <a:spcPct val="0"/>
              </a:spcAft>
              <a:buClr>
                <a:schemeClr val="dk1"/>
              </a:buClr>
              <a:buSzPts val="2800"/>
              <a:buFont typeface="Arial" pitchFamily="34" charset="0"/>
              <a:buNone/>
              <a:defRPr sz="2800" kern="1200">
                <a:solidFill>
                  <a:schemeClr val="tx1"/>
                </a:solidFill>
                <a:latin typeface="+mn-lt"/>
                <a:ea typeface="+mn-ea"/>
                <a:cs typeface="+mn-cs"/>
              </a:defRPr>
            </a:lvl2pPr>
            <a:lvl3pPr marL="1028700" lvl="2"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400" kern="1200">
                <a:solidFill>
                  <a:schemeClr val="tx1"/>
                </a:solidFill>
                <a:latin typeface="+mn-lt"/>
                <a:ea typeface="+mn-ea"/>
                <a:cs typeface="+mn-cs"/>
              </a:defRPr>
            </a:lvl3pPr>
            <a:lvl4pPr marL="1371600" lvl="3"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4pPr>
            <a:lvl5pPr marL="1714500" lvl="4"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5pPr>
            <a:lvl6pPr marL="2057400" lvl="5"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6pPr>
            <a:lvl7pPr marL="2400300" lvl="6"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7pPr>
            <a:lvl8pPr marL="2743200" lvl="7"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8pPr>
            <a:lvl9pPr marL="3086100" lvl="8"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lgn="just" rtl="0">
              <a:lnSpc>
                <a:spcPct val="150000"/>
              </a:lnSpc>
              <a:spcBef>
                <a:spcPct val="0"/>
              </a:spcBef>
            </a:pPr>
            <a:r>
              <a:rPr lang="tr" sz="1600" b="1" i="0" u="none" strike="noStrike">
                <a:solidFill>
                  <a:srgbClr val="000000"/>
                </a:solidFill>
                <a:latin typeface="Source Sans Pro" charset="0"/>
              </a:rPr>
              <a:t>TU = ulaşım birimi (transport unit)</a:t>
            </a:r>
          </a:p>
          <a:p>
            <a:pPr marL="0" indent="0" algn="just" rtl="0">
              <a:lnSpc>
                <a:spcPct val="150000"/>
              </a:lnSpc>
              <a:spcBef>
                <a:spcPct val="0"/>
              </a:spcBef>
            </a:pPr>
            <a:r>
              <a:rPr lang="tr" sz="1600" b="1" i="0" u="none" strike="noStrike">
                <a:solidFill>
                  <a:srgbClr val="000000"/>
                </a:solidFill>
                <a:latin typeface="Source Sans Pro" charset="0"/>
              </a:rPr>
              <a:t>1 standart otobüs aracı = 1veh (araç) / TU</a:t>
            </a:r>
          </a:p>
          <a:p>
            <a:pPr marL="0" indent="0" algn="just" rtl="0">
              <a:lnSpc>
                <a:spcPct val="150000"/>
              </a:lnSpc>
              <a:spcBef>
                <a:spcPct val="0"/>
              </a:spcBef>
            </a:pPr>
            <a:r>
              <a:rPr lang="tr" sz="1600" b="1" i="0" u="none" strike="noStrike">
                <a:solidFill>
                  <a:srgbClr val="000000"/>
                </a:solidFill>
                <a:latin typeface="Source Sans Pro" charset="0"/>
              </a:rPr>
              <a:t>1 geleneksel metro = 4veh (araç) /TU</a:t>
            </a:r>
          </a:p>
          <a:p>
            <a:pPr marL="0" indent="0" algn="just" rtl="0">
              <a:lnSpc>
                <a:spcPct val="150000"/>
              </a:lnSpc>
              <a:spcBef>
                <a:spcPct val="0"/>
              </a:spcBef>
            </a:pPr>
            <a:r>
              <a:rPr lang="tr" sz="1600" b="1" i="0" u="none" strike="noStrike">
                <a:solidFill>
                  <a:srgbClr val="000000"/>
                </a:solidFill>
                <a:latin typeface="Source Sans Pro" charset="0"/>
              </a:rPr>
              <a:t>…</a:t>
            </a:r>
          </a:p>
        </p:txBody>
      </p:sp>
      <p:sp>
        <p:nvSpPr>
          <p:cNvPr id="12" name="Google Shape;194;p8">
            <a:extLst>
              <a:ext uri="{FF2B5EF4-FFF2-40B4-BE49-F238E27FC236}">
                <a16:creationId xmlns:a16="http://schemas.microsoft.com/office/drawing/2014/main" id="{810F9154-08AF-1A48-292E-CF156167873F}"/>
              </a:ext>
            </a:extLst>
          </p:cNvPr>
          <p:cNvSpPr txBox="1"/>
          <p:nvPr/>
        </p:nvSpPr>
        <p:spPr>
          <a:xfrm>
            <a:off x="419065" y="4540043"/>
            <a:ext cx="3362360" cy="1842095"/>
          </a:xfrm>
          <a:prstGeom prst="rect">
            <a:avLst/>
          </a:prstGeom>
          <a:noFill/>
          <a:ln>
            <a:noFill/>
          </a:ln>
        </p:spPr>
        <p:txBody>
          <a:bodyPr spcFirstLastPara="1" vert="horz" wrap="square" lIns="67500" tIns="0" rIns="67500" bIns="0" rtlCol="0" anchor="t" anchorCtr="0">
            <a:noAutofit/>
          </a:bodyPr>
          <a:lstStyle>
            <a:lvl1pPr marL="342900" lvl="0" indent="-171450" algn="l" defTabSz="914400" rtl="0" eaLnBrk="1" latinLnBrk="0" hangingPunct="1">
              <a:lnSpc>
                <a:spcPct val="100000"/>
              </a:lnSpc>
              <a:spcBef>
                <a:spcPts val="170"/>
              </a:spcBef>
              <a:spcAft>
                <a:spcPct val="0"/>
              </a:spcAft>
              <a:buClr>
                <a:srgbClr val="F17F09"/>
              </a:buClr>
              <a:buSzPts val="1200"/>
              <a:buFont typeface="Arial" pitchFamily="34" charset="0"/>
              <a:buNone/>
              <a:defRPr sz="847" kern="1200">
                <a:solidFill>
                  <a:srgbClr val="F17F09"/>
                </a:solidFill>
                <a:latin typeface="Source Sans Pro" charset="0"/>
                <a:ea typeface="Source Sans Pro" charset="0"/>
                <a:cs typeface="Source Sans Pro" charset="0"/>
                <a:sym typeface="Source Sans Pro" charset="0"/>
              </a:defRPr>
            </a:lvl1pPr>
            <a:lvl2pPr marL="685800" lvl="1" indent="-171450" algn="l" defTabSz="914400" rtl="0" eaLnBrk="1" latinLnBrk="0" hangingPunct="1">
              <a:lnSpc>
                <a:spcPct val="100000"/>
              </a:lnSpc>
              <a:spcBef>
                <a:spcPts val="395"/>
              </a:spcBef>
              <a:spcAft>
                <a:spcPct val="0"/>
              </a:spcAft>
              <a:buClr>
                <a:schemeClr val="dk1"/>
              </a:buClr>
              <a:buSzPts val="2800"/>
              <a:buFont typeface="Arial" pitchFamily="34" charset="0"/>
              <a:buNone/>
              <a:defRPr sz="2800" kern="1200">
                <a:solidFill>
                  <a:schemeClr val="tx1"/>
                </a:solidFill>
                <a:latin typeface="+mn-lt"/>
                <a:ea typeface="+mn-ea"/>
                <a:cs typeface="+mn-cs"/>
              </a:defRPr>
            </a:lvl2pPr>
            <a:lvl3pPr marL="1028700" lvl="2"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400" kern="1200">
                <a:solidFill>
                  <a:schemeClr val="tx1"/>
                </a:solidFill>
                <a:latin typeface="+mn-lt"/>
                <a:ea typeface="+mn-ea"/>
                <a:cs typeface="+mn-cs"/>
              </a:defRPr>
            </a:lvl3pPr>
            <a:lvl4pPr marL="1371600" lvl="3"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4pPr>
            <a:lvl5pPr marL="1714500" lvl="4"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5pPr>
            <a:lvl6pPr marL="2057400" lvl="5"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6pPr>
            <a:lvl7pPr marL="2400300" lvl="6"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7pPr>
            <a:lvl8pPr marL="2743200" lvl="7"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8pPr>
            <a:lvl9pPr marL="3086100" lvl="8"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lgn="just" rtl="0">
              <a:lnSpc>
                <a:spcPct val="150000"/>
              </a:lnSpc>
              <a:spcBef>
                <a:spcPct val="0"/>
              </a:spcBef>
            </a:pPr>
            <a:r>
              <a:rPr lang="tr" sz="1600" b="1" i="0" u="none" strike="noStrike" dirty="0">
                <a:solidFill>
                  <a:srgbClr val="000000"/>
                </a:solidFill>
                <a:latin typeface="Source Sans Pro" charset="0"/>
              </a:rPr>
              <a:t>Oynanama yapılacak değişkenler:</a:t>
            </a:r>
          </a:p>
          <a:p>
            <a:pPr marL="285750" indent="-285750" algn="just" rtl="0">
              <a:lnSpc>
                <a:spcPct val="150000"/>
              </a:lnSpc>
              <a:spcBef>
                <a:spcPct val="0"/>
              </a:spcBef>
              <a:buFont typeface="Arial" pitchFamily="34" charset="0"/>
              <a:buChar char="•"/>
            </a:pPr>
            <a:r>
              <a:rPr lang="tr" sz="1600" b="1" i="0" u="none" strike="noStrike" dirty="0">
                <a:solidFill>
                  <a:srgbClr val="000000"/>
                </a:solidFill>
                <a:latin typeface="Source Sans Pro" charset="0"/>
              </a:rPr>
              <a:t>Araç kapasitesi</a:t>
            </a:r>
          </a:p>
          <a:p>
            <a:pPr marL="285750" indent="-285750" algn="just" rtl="0">
              <a:lnSpc>
                <a:spcPct val="150000"/>
              </a:lnSpc>
              <a:spcBef>
                <a:spcPct val="0"/>
              </a:spcBef>
              <a:buFont typeface="Arial" pitchFamily="34" charset="0"/>
              <a:buChar char="•"/>
            </a:pPr>
            <a:r>
              <a:rPr lang="tr" sz="1600" b="1" i="0" u="none" strike="noStrike" dirty="0">
                <a:solidFill>
                  <a:srgbClr val="000000"/>
                </a:solidFill>
                <a:latin typeface="Source Sans Pro" charset="0"/>
              </a:rPr>
              <a:t>Sıklık</a:t>
            </a:r>
          </a:p>
        </p:txBody>
      </p:sp>
      <p:sp>
        <p:nvSpPr>
          <p:cNvPr id="13" name="Google Shape;194;p8">
            <a:extLst>
              <a:ext uri="{FF2B5EF4-FFF2-40B4-BE49-F238E27FC236}">
                <a16:creationId xmlns:a16="http://schemas.microsoft.com/office/drawing/2014/main" id="{3B8EF8AF-4FA9-2736-0DE1-0B1E4EFAB682}"/>
              </a:ext>
            </a:extLst>
          </p:cNvPr>
          <p:cNvSpPr txBox="1"/>
          <p:nvPr/>
        </p:nvSpPr>
        <p:spPr>
          <a:xfrm>
            <a:off x="4110021" y="4540044"/>
            <a:ext cx="4614913" cy="1530662"/>
          </a:xfrm>
          <a:prstGeom prst="rect">
            <a:avLst/>
          </a:prstGeom>
          <a:noFill/>
          <a:ln>
            <a:noFill/>
          </a:ln>
        </p:spPr>
        <p:txBody>
          <a:bodyPr spcFirstLastPara="1" vert="horz" wrap="square" lIns="67500" tIns="0" rIns="67500" bIns="0" rtlCol="0" anchor="t" anchorCtr="0">
            <a:noAutofit/>
          </a:bodyPr>
          <a:lstStyle>
            <a:lvl1pPr marL="342900" lvl="0" indent="-171450" algn="l" defTabSz="914400" rtl="0" eaLnBrk="1" latinLnBrk="0" hangingPunct="1">
              <a:lnSpc>
                <a:spcPct val="100000"/>
              </a:lnSpc>
              <a:spcBef>
                <a:spcPts val="170"/>
              </a:spcBef>
              <a:spcAft>
                <a:spcPct val="0"/>
              </a:spcAft>
              <a:buClr>
                <a:srgbClr val="F17F09"/>
              </a:buClr>
              <a:buSzPts val="1200"/>
              <a:buFont typeface="Arial" pitchFamily="34" charset="0"/>
              <a:buNone/>
              <a:defRPr sz="847" kern="1200">
                <a:solidFill>
                  <a:srgbClr val="F17F09"/>
                </a:solidFill>
                <a:latin typeface="Source Sans Pro" charset="0"/>
                <a:ea typeface="Source Sans Pro" charset="0"/>
                <a:cs typeface="Source Sans Pro" charset="0"/>
                <a:sym typeface="Source Sans Pro" charset="0"/>
              </a:defRPr>
            </a:lvl1pPr>
            <a:lvl2pPr marL="685800" lvl="1" indent="-171450" algn="l" defTabSz="914400" rtl="0" eaLnBrk="1" latinLnBrk="0" hangingPunct="1">
              <a:lnSpc>
                <a:spcPct val="100000"/>
              </a:lnSpc>
              <a:spcBef>
                <a:spcPts val="395"/>
              </a:spcBef>
              <a:spcAft>
                <a:spcPct val="0"/>
              </a:spcAft>
              <a:buClr>
                <a:schemeClr val="dk1"/>
              </a:buClr>
              <a:buSzPts val="2800"/>
              <a:buFont typeface="Arial" pitchFamily="34" charset="0"/>
              <a:buNone/>
              <a:defRPr sz="2800" kern="1200">
                <a:solidFill>
                  <a:schemeClr val="tx1"/>
                </a:solidFill>
                <a:latin typeface="+mn-lt"/>
                <a:ea typeface="+mn-ea"/>
                <a:cs typeface="+mn-cs"/>
              </a:defRPr>
            </a:lvl2pPr>
            <a:lvl3pPr marL="1028700" lvl="2"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400" kern="1200">
                <a:solidFill>
                  <a:schemeClr val="tx1"/>
                </a:solidFill>
                <a:latin typeface="+mn-lt"/>
                <a:ea typeface="+mn-ea"/>
                <a:cs typeface="+mn-cs"/>
              </a:defRPr>
            </a:lvl3pPr>
            <a:lvl4pPr marL="1371600" lvl="3"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4pPr>
            <a:lvl5pPr marL="1714500" lvl="4"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5pPr>
            <a:lvl6pPr marL="2057400" lvl="5"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6pPr>
            <a:lvl7pPr marL="2400300" lvl="6"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7pPr>
            <a:lvl8pPr marL="2743200" lvl="7"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8pPr>
            <a:lvl9pPr marL="3086100" lvl="8" indent="-257175" algn="l" defTabSz="914400" rtl="0" eaLnBrk="1" latinLnBrk="0" hangingPunct="1">
              <a:lnSpc>
                <a:spcPct val="100000"/>
              </a:lnSpc>
              <a:spcBef>
                <a:spcPts val="254"/>
              </a:spcBef>
              <a:spcAft>
                <a:spcPct val="0"/>
              </a:spcAft>
              <a:buClr>
                <a:schemeClr val="dk1"/>
              </a:buClr>
              <a:buSzPts val="1800"/>
              <a:buFont typeface="Arial" pitchFamily="34" charset="0"/>
              <a:buChar char="•"/>
              <a:defRPr sz="2000" kern="1200">
                <a:solidFill>
                  <a:schemeClr val="tx1"/>
                </a:solidFill>
                <a:latin typeface="+mn-lt"/>
                <a:ea typeface="+mn-ea"/>
                <a:cs typeface="+mn-cs"/>
              </a:defRPr>
            </a:lvl9pPr>
          </a:lstStyle>
          <a:p>
            <a:pPr marL="0" indent="0" algn="just" rtl="0">
              <a:lnSpc>
                <a:spcPct val="150000"/>
              </a:lnSpc>
              <a:spcBef>
                <a:spcPct val="0"/>
              </a:spcBef>
            </a:pPr>
            <a:r>
              <a:rPr lang="tr" sz="1600" b="1" i="0" u="none" strike="noStrike">
                <a:solidFill>
                  <a:srgbClr val="000000"/>
                </a:solidFill>
                <a:latin typeface="Source Sans Pro" charset="0"/>
              </a:rPr>
              <a:t>Diğer önemli değişkenler:</a:t>
            </a:r>
          </a:p>
          <a:p>
            <a:pPr marL="285750" indent="-285750" algn="just" rtl="0">
              <a:lnSpc>
                <a:spcPct val="150000"/>
              </a:lnSpc>
              <a:spcBef>
                <a:spcPct val="0"/>
              </a:spcBef>
              <a:buFont typeface="Arial" pitchFamily="34" charset="0"/>
              <a:buChar char="•"/>
            </a:pPr>
            <a:r>
              <a:rPr lang="tr" sz="1600" b="1" i="0" u="none" strike="noStrike">
                <a:solidFill>
                  <a:srgbClr val="000000"/>
                </a:solidFill>
                <a:latin typeface="Source Sans Pro" charset="0"/>
              </a:rPr>
              <a:t>Ticari hız</a:t>
            </a:r>
          </a:p>
          <a:p>
            <a:pPr marL="285750" indent="-285750" algn="just" rtl="0">
              <a:lnSpc>
                <a:spcPct val="150000"/>
              </a:lnSpc>
              <a:spcBef>
                <a:spcPct val="0"/>
              </a:spcBef>
              <a:buFont typeface="Arial" pitchFamily="34" charset="0"/>
              <a:buChar char="•"/>
            </a:pPr>
            <a:r>
              <a:rPr lang="tr" sz="1600" b="1" i="0" u="none" strike="noStrike">
                <a:solidFill>
                  <a:srgbClr val="000000"/>
                </a:solidFill>
                <a:latin typeface="Source Sans Pro" charset="0"/>
              </a:rPr>
              <a:t>Erişilebilirlik (istasyonlar arası mesafe)</a:t>
            </a:r>
          </a:p>
          <a:p>
            <a:pPr marL="285750" indent="-285750" algn="just" rtl="0">
              <a:lnSpc>
                <a:spcPct val="150000"/>
              </a:lnSpc>
              <a:spcBef>
                <a:spcPct val="0"/>
              </a:spcBef>
              <a:buFont typeface="Arial" pitchFamily="34" charset="0"/>
              <a:buChar char="•"/>
            </a:pPr>
            <a:r>
              <a:rPr lang="tr" sz="1600" b="1" i="0" u="none" strike="noStrike">
                <a:solidFill>
                  <a:srgbClr val="000000"/>
                </a:solidFill>
                <a:latin typeface="Source Sans Pro" charset="0"/>
              </a:rPr>
              <a:t>Sokak doluluğu</a:t>
            </a:r>
          </a:p>
          <a:p>
            <a:pPr marL="285750" indent="-285750" algn="just" rtl="0">
              <a:lnSpc>
                <a:spcPct val="150000"/>
              </a:lnSpc>
              <a:spcBef>
                <a:spcPct val="0"/>
              </a:spcBef>
              <a:buFont typeface="Arial" pitchFamily="34" charset="0"/>
              <a:buChar char="•"/>
            </a:pPr>
            <a:r>
              <a:rPr lang="tr" sz="1600" b="1" i="0" u="none" strike="noStrike">
                <a:solidFill>
                  <a:srgbClr val="000000"/>
                </a:solidFill>
                <a:latin typeface="Source Sans Pro" charset="0"/>
              </a:rPr>
              <a:t>Maliyetler</a:t>
            </a:r>
          </a:p>
        </p:txBody>
      </p:sp>
    </p:spTree>
    <p:extLst>
      <p:ext uri="{BB962C8B-B14F-4D97-AF65-F5344CB8AC3E}">
        <p14:creationId xmlns:p14="http://schemas.microsoft.com/office/powerpoint/2010/main" val="221485590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76</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Özellikler</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C6A0FF53-C4CD-A486-79F0-BA8221BE8067}"/>
              </a:ext>
            </a:extLst>
          </p:cNvPr>
          <p:cNvSpPr>
            <a:spLocks noGrp="1"/>
          </p:cNvSpPr>
          <p:nvPr>
            <p:ph type="body" idx="2"/>
          </p:nvPr>
        </p:nvSpPr>
        <p:spPr/>
        <p:txBody>
          <a:bodyPr>
            <a:noAutofit/>
          </a:bodyPr>
          <a:lstStyle/>
          <a:p>
            <a:endParaRPr lang="es-ES"/>
          </a:p>
        </p:txBody>
      </p:sp>
      <p:graphicFrame>
        <p:nvGraphicFramePr>
          <p:cNvPr id="12" name="Table 11">
            <a:extLst>
              <a:ext uri="{FF2B5EF4-FFF2-40B4-BE49-F238E27FC236}">
                <a16:creationId xmlns:a16="http://schemas.microsoft.com/office/drawing/2014/main" id="{C597DA8D-0A47-3944-4E42-24BC84FCFA08}"/>
              </a:ext>
            </a:extLst>
          </p:cNvPr>
          <p:cNvGraphicFramePr>
            <a:graphicFrameLocks noGrp="1"/>
          </p:cNvGraphicFramePr>
          <p:nvPr>
            <p:extLst>
              <p:ext uri="{D42A27DB-BD31-4B8C-83A1-F6EECF244321}">
                <p14:modId xmlns:p14="http://schemas.microsoft.com/office/powerpoint/2010/main" val="726391959"/>
              </p:ext>
            </p:extLst>
          </p:nvPr>
        </p:nvGraphicFramePr>
        <p:xfrm>
          <a:off x="152400" y="1514395"/>
          <a:ext cx="8779615" cy="5413916"/>
        </p:xfrm>
        <a:graphic>
          <a:graphicData uri="http://schemas.openxmlformats.org/drawingml/2006/table">
            <a:tbl>
              <a:tblPr firstRow="1">
                <a:tableStyleId>{10A1B5D5-9B99-4C35-A422-299274C87663}</a:tableStyleId>
              </a:tblPr>
              <a:tblGrid>
                <a:gridCol w="1755923">
                  <a:extLst>
                    <a:ext uri="{9D8B030D-6E8A-4147-A177-3AD203B41FA5}">
                      <a16:colId xmlns:a16="http://schemas.microsoft.com/office/drawing/2014/main" val="3012015750"/>
                    </a:ext>
                  </a:extLst>
                </a:gridCol>
                <a:gridCol w="1755923">
                  <a:extLst>
                    <a:ext uri="{9D8B030D-6E8A-4147-A177-3AD203B41FA5}">
                      <a16:colId xmlns:a16="http://schemas.microsoft.com/office/drawing/2014/main" val="2264919492"/>
                    </a:ext>
                  </a:extLst>
                </a:gridCol>
                <a:gridCol w="1755923">
                  <a:extLst>
                    <a:ext uri="{9D8B030D-6E8A-4147-A177-3AD203B41FA5}">
                      <a16:colId xmlns:a16="http://schemas.microsoft.com/office/drawing/2014/main" val="2086614476"/>
                    </a:ext>
                  </a:extLst>
                </a:gridCol>
                <a:gridCol w="1755923">
                  <a:extLst>
                    <a:ext uri="{9D8B030D-6E8A-4147-A177-3AD203B41FA5}">
                      <a16:colId xmlns:a16="http://schemas.microsoft.com/office/drawing/2014/main" val="2614778228"/>
                    </a:ext>
                  </a:extLst>
                </a:gridCol>
                <a:gridCol w="1755923">
                  <a:extLst>
                    <a:ext uri="{9D8B030D-6E8A-4147-A177-3AD203B41FA5}">
                      <a16:colId xmlns:a16="http://schemas.microsoft.com/office/drawing/2014/main" val="74093392"/>
                    </a:ext>
                  </a:extLst>
                </a:gridCol>
              </a:tblGrid>
              <a:tr h="634295">
                <a:tc>
                  <a:txBody>
                    <a:bodyPr/>
                    <a:lstStyle/>
                    <a:p>
                      <a:pPr algn="ctr" rtl="0"/>
                      <a:r>
                        <a:rPr lang="tr" sz="1800" b="1" i="0" u="none" strike="noStrike">
                          <a:latin typeface="Calibri"/>
                        </a:rPr>
                        <a:t>Özellikler</a:t>
                      </a:r>
                      <a:endParaRPr lang="es-ES"/>
                    </a:p>
                  </a:txBody>
                  <a:tcPr/>
                </a:tc>
                <a:tc>
                  <a:txBody>
                    <a:bodyPr/>
                    <a:lstStyle/>
                    <a:p>
                      <a:pPr algn="ctr" rtl="0"/>
                      <a:r>
                        <a:rPr lang="tr" sz="1800" b="1" i="0" u="none" strike="noStrike">
                          <a:latin typeface="Calibri"/>
                        </a:rPr>
                        <a:t>Demir yolu (metro)</a:t>
                      </a:r>
                    </a:p>
                  </a:txBody>
                  <a:tcPr/>
                </a:tc>
                <a:tc>
                  <a:txBody>
                    <a:bodyPr/>
                    <a:lstStyle/>
                    <a:p>
                      <a:pPr algn="ctr" rtl="0"/>
                      <a:r>
                        <a:rPr lang="tr" sz="1800" b="1" i="0" u="none" strike="noStrike" dirty="0">
                          <a:latin typeface="Calibri"/>
                        </a:rPr>
                        <a:t>Hafif raylı ulaşım sistemleri (LRT)</a:t>
                      </a:r>
                    </a:p>
                  </a:txBody>
                  <a:tcPr/>
                </a:tc>
                <a:tc>
                  <a:txBody>
                    <a:bodyPr/>
                    <a:lstStyle/>
                    <a:p>
                      <a:pPr algn="ctr" rtl="0"/>
                      <a:r>
                        <a:rPr lang="tr" sz="1800" b="1" i="0" u="none" strike="noStrike" dirty="0">
                          <a:latin typeface="Calibri"/>
                        </a:rPr>
                        <a:t>Otobüsler</a:t>
                      </a:r>
                    </a:p>
                  </a:txBody>
                  <a:tcPr/>
                </a:tc>
                <a:tc>
                  <a:txBody>
                    <a:bodyPr/>
                    <a:lstStyle/>
                    <a:p>
                      <a:pPr algn="ctr" rtl="0"/>
                      <a:r>
                        <a:rPr lang="tr" sz="1800" b="1" i="0" u="none" strike="noStrike">
                          <a:latin typeface="Calibri"/>
                        </a:rPr>
                        <a:t>BRT</a:t>
                      </a:r>
                    </a:p>
                  </a:txBody>
                  <a:tcPr/>
                </a:tc>
                <a:extLst>
                  <a:ext uri="{0D108BD9-81ED-4DB2-BD59-A6C34878D82A}">
                    <a16:rowId xmlns:a16="http://schemas.microsoft.com/office/drawing/2014/main" val="1756941780"/>
                  </a:ext>
                </a:extLst>
              </a:tr>
              <a:tr h="634295">
                <a:tc>
                  <a:txBody>
                    <a:bodyPr/>
                    <a:lstStyle/>
                    <a:p>
                      <a:pPr rtl="0"/>
                      <a:r>
                        <a:rPr lang="tr" sz="1800" b="0" i="0" u="none" strike="noStrike">
                          <a:latin typeface="Calibri"/>
                        </a:rPr>
                        <a:t>Ticari hız (km / s)</a:t>
                      </a:r>
                    </a:p>
                  </a:txBody>
                  <a:tcPr/>
                </a:tc>
                <a:tc>
                  <a:txBody>
                    <a:bodyPr/>
                    <a:lstStyle/>
                    <a:p>
                      <a:pPr algn="ctr" rtl="0"/>
                      <a:r>
                        <a:rPr lang="tr" sz="1800" b="0" i="0" u="none" strike="noStrike">
                          <a:latin typeface="Calibri"/>
                        </a:rPr>
                        <a:t>50 (35)</a:t>
                      </a:r>
                    </a:p>
                  </a:txBody>
                  <a:tcPr/>
                </a:tc>
                <a:tc>
                  <a:txBody>
                    <a:bodyPr/>
                    <a:lstStyle/>
                    <a:p>
                      <a:pPr algn="ctr" rtl="0"/>
                      <a:r>
                        <a:rPr lang="tr" sz="1800" b="0" i="0" u="none" strike="noStrike">
                          <a:latin typeface="Calibri"/>
                        </a:rPr>
                        <a:t>25</a:t>
                      </a:r>
                    </a:p>
                  </a:txBody>
                  <a:tcPr/>
                </a:tc>
                <a:tc>
                  <a:txBody>
                    <a:bodyPr/>
                    <a:lstStyle/>
                    <a:p>
                      <a:pPr algn="ctr" rtl="0"/>
                      <a:r>
                        <a:rPr lang="tr" sz="1800" b="0" i="0" u="none" strike="noStrike">
                          <a:latin typeface="Calibri"/>
                        </a:rPr>
                        <a:t>12-15</a:t>
                      </a:r>
                    </a:p>
                  </a:txBody>
                  <a:tcPr/>
                </a:tc>
                <a:tc>
                  <a:txBody>
                    <a:bodyPr/>
                    <a:lstStyle/>
                    <a:p>
                      <a:pPr algn="ctr" rtl="0"/>
                      <a:r>
                        <a:rPr lang="tr" sz="1800" b="0" i="0" u="none" strike="noStrike">
                          <a:latin typeface="Calibri"/>
                        </a:rPr>
                        <a:t>20-25</a:t>
                      </a:r>
                    </a:p>
                  </a:txBody>
                  <a:tcPr/>
                </a:tc>
                <a:extLst>
                  <a:ext uri="{0D108BD9-81ED-4DB2-BD59-A6C34878D82A}">
                    <a16:rowId xmlns:a16="http://schemas.microsoft.com/office/drawing/2014/main" val="3878345495"/>
                  </a:ext>
                </a:extLst>
              </a:tr>
              <a:tr h="634295">
                <a:tc>
                  <a:txBody>
                    <a:bodyPr/>
                    <a:lstStyle/>
                    <a:p>
                      <a:pPr rtl="0"/>
                      <a:r>
                        <a:rPr lang="tr" sz="1800" b="0" i="0" u="none" strike="noStrike">
                          <a:latin typeface="Calibri"/>
                        </a:rPr>
                        <a:t>Şerit kapasitesi (kpax/h)</a:t>
                      </a:r>
                    </a:p>
                  </a:txBody>
                  <a:tcPr/>
                </a:tc>
                <a:tc>
                  <a:txBody>
                    <a:bodyPr/>
                    <a:lstStyle/>
                    <a:p>
                      <a:pPr algn="ctr" rtl="0"/>
                      <a:r>
                        <a:rPr lang="tr" sz="1800" b="0" i="0" u="none" strike="noStrike">
                          <a:latin typeface="Calibri"/>
                        </a:rPr>
                        <a:t>45 (35)</a:t>
                      </a:r>
                    </a:p>
                  </a:txBody>
                  <a:tcPr/>
                </a:tc>
                <a:tc>
                  <a:txBody>
                    <a:bodyPr/>
                    <a:lstStyle/>
                    <a:p>
                      <a:pPr algn="ctr" rtl="0"/>
                      <a:r>
                        <a:rPr lang="tr" sz="1800" b="0" i="0" u="none" strike="noStrike">
                          <a:latin typeface="Calibri"/>
                        </a:rPr>
                        <a:t>12-18</a:t>
                      </a:r>
                    </a:p>
                  </a:txBody>
                  <a:tcPr/>
                </a:tc>
                <a:tc>
                  <a:txBody>
                    <a:bodyPr/>
                    <a:lstStyle/>
                    <a:p>
                      <a:pPr algn="ctr" rtl="0"/>
                      <a:r>
                        <a:rPr lang="tr" sz="1800" b="0" i="0" u="none" strike="noStrike" dirty="0">
                          <a:latin typeface="Calibri"/>
                        </a:rPr>
                        <a:t>8</a:t>
                      </a:r>
                    </a:p>
                  </a:txBody>
                  <a:tcPr/>
                </a:tc>
                <a:tc>
                  <a:txBody>
                    <a:bodyPr/>
                    <a:lstStyle/>
                    <a:p>
                      <a:pPr algn="ctr" rtl="0"/>
                      <a:r>
                        <a:rPr lang="tr" sz="1800" b="0" i="0" u="none" strike="noStrike">
                          <a:latin typeface="Calibri"/>
                        </a:rPr>
                        <a:t>9-15</a:t>
                      </a:r>
                    </a:p>
                  </a:txBody>
                  <a:tcPr/>
                </a:tc>
                <a:extLst>
                  <a:ext uri="{0D108BD9-81ED-4DB2-BD59-A6C34878D82A}">
                    <a16:rowId xmlns:a16="http://schemas.microsoft.com/office/drawing/2014/main" val="2496005684"/>
                  </a:ext>
                </a:extLst>
              </a:tr>
              <a:tr h="634295">
                <a:tc>
                  <a:txBody>
                    <a:bodyPr/>
                    <a:lstStyle/>
                    <a:p>
                      <a:pPr rtl="0"/>
                      <a:r>
                        <a:rPr lang="tr" sz="1800" b="0" i="0" u="none" strike="noStrike">
                          <a:latin typeface="Calibri"/>
                        </a:rPr>
                        <a:t>TU kapasitesi (pax / TU)</a:t>
                      </a:r>
                    </a:p>
                  </a:txBody>
                  <a:tcPr/>
                </a:tc>
                <a:tc>
                  <a:txBody>
                    <a:bodyPr/>
                    <a:lstStyle/>
                    <a:p>
                      <a:pPr algn="ctr" rtl="0"/>
                      <a:r>
                        <a:rPr lang="tr" sz="1800" b="0" i="0" u="none" strike="noStrike">
                          <a:latin typeface="Calibri"/>
                        </a:rPr>
                        <a:t>750-2.000 (400-1.000)</a:t>
                      </a:r>
                    </a:p>
                  </a:txBody>
                  <a:tcPr/>
                </a:tc>
                <a:tc>
                  <a:txBody>
                    <a:bodyPr/>
                    <a:lstStyle/>
                    <a:p>
                      <a:pPr algn="ctr" rtl="0"/>
                      <a:r>
                        <a:rPr lang="tr" sz="1800" b="0" i="0" u="none" strike="noStrike">
                          <a:latin typeface="Calibri"/>
                        </a:rPr>
                        <a:t>100-400</a:t>
                      </a:r>
                    </a:p>
                  </a:txBody>
                  <a:tcPr/>
                </a:tc>
                <a:tc>
                  <a:txBody>
                    <a:bodyPr/>
                    <a:lstStyle/>
                    <a:p>
                      <a:pPr algn="ctr" rtl="0"/>
                      <a:r>
                        <a:rPr lang="tr" sz="1800" b="0" i="0" u="none" strike="noStrike">
                          <a:latin typeface="Calibri"/>
                        </a:rPr>
                        <a:t>40-120</a:t>
                      </a:r>
                    </a:p>
                  </a:txBody>
                  <a:tcPr/>
                </a:tc>
                <a:tc>
                  <a:txBody>
                    <a:bodyPr/>
                    <a:lstStyle/>
                    <a:p>
                      <a:pPr algn="ctr" rtl="0"/>
                      <a:r>
                        <a:rPr lang="tr" sz="1800" b="0" i="0" u="none" strike="noStrike">
                          <a:latin typeface="Calibri"/>
                        </a:rPr>
                        <a:t>120-180</a:t>
                      </a:r>
                    </a:p>
                  </a:txBody>
                  <a:tcPr/>
                </a:tc>
                <a:extLst>
                  <a:ext uri="{0D108BD9-81ED-4DB2-BD59-A6C34878D82A}">
                    <a16:rowId xmlns:a16="http://schemas.microsoft.com/office/drawing/2014/main" val="1220095801"/>
                  </a:ext>
                </a:extLst>
              </a:tr>
              <a:tr h="906136">
                <a:tc>
                  <a:txBody>
                    <a:bodyPr/>
                    <a:lstStyle/>
                    <a:p>
                      <a:pPr rtl="0"/>
                      <a:r>
                        <a:rPr lang="tr" sz="1800" b="0" i="0" u="none" strike="noStrike">
                          <a:latin typeface="Calibri"/>
                        </a:rPr>
                        <a:t>İstasyonlar / duraklar arasındaki mesafe (m)</a:t>
                      </a:r>
                    </a:p>
                  </a:txBody>
                  <a:tcPr/>
                </a:tc>
                <a:tc>
                  <a:txBody>
                    <a:bodyPr/>
                    <a:lstStyle/>
                    <a:p>
                      <a:pPr algn="ctr" rtl="0"/>
                      <a:r>
                        <a:rPr lang="tr" sz="1800" b="0" i="0" u="none" strike="noStrike">
                          <a:latin typeface="Calibri"/>
                        </a:rPr>
                        <a:t>3.000 (800)</a:t>
                      </a:r>
                    </a:p>
                  </a:txBody>
                  <a:tcPr/>
                </a:tc>
                <a:tc>
                  <a:txBody>
                    <a:bodyPr/>
                    <a:lstStyle/>
                    <a:p>
                      <a:pPr algn="ctr" rtl="0"/>
                      <a:r>
                        <a:rPr lang="tr" sz="1800" b="0" i="0" u="none" strike="noStrike">
                          <a:latin typeface="Calibri"/>
                        </a:rPr>
                        <a:t>500-800</a:t>
                      </a:r>
                    </a:p>
                  </a:txBody>
                  <a:tcPr/>
                </a:tc>
                <a:tc>
                  <a:txBody>
                    <a:bodyPr/>
                    <a:lstStyle/>
                    <a:p>
                      <a:pPr algn="ctr" rtl="0"/>
                      <a:r>
                        <a:rPr lang="tr" sz="1800" b="0" i="0" u="none" strike="noStrike">
                          <a:latin typeface="Calibri"/>
                        </a:rPr>
                        <a:t>300</a:t>
                      </a:r>
                    </a:p>
                  </a:txBody>
                  <a:tcPr/>
                </a:tc>
                <a:tc>
                  <a:txBody>
                    <a:bodyPr/>
                    <a:lstStyle/>
                    <a:p>
                      <a:pPr algn="ctr" rtl="0"/>
                      <a:r>
                        <a:rPr lang="tr" sz="1800" b="0" i="0" u="none" strike="noStrike">
                          <a:latin typeface="Calibri"/>
                        </a:rPr>
                        <a:t>500</a:t>
                      </a:r>
                    </a:p>
                  </a:txBody>
                  <a:tcPr/>
                </a:tc>
                <a:extLst>
                  <a:ext uri="{0D108BD9-81ED-4DB2-BD59-A6C34878D82A}">
                    <a16:rowId xmlns:a16="http://schemas.microsoft.com/office/drawing/2014/main" val="1136269126"/>
                  </a:ext>
                </a:extLst>
              </a:tr>
              <a:tr h="634295">
                <a:tc>
                  <a:txBody>
                    <a:bodyPr/>
                    <a:lstStyle/>
                    <a:p>
                      <a:pPr rtl="0"/>
                      <a:r>
                        <a:rPr lang="tr" sz="1800" b="0" i="0" u="none" strike="noStrike">
                          <a:latin typeface="Calibri"/>
                        </a:rPr>
                        <a:t>Yatırım maliyeti (M€/km)</a:t>
                      </a:r>
                    </a:p>
                  </a:txBody>
                  <a:tcPr/>
                </a:tc>
                <a:tc>
                  <a:txBody>
                    <a:bodyPr/>
                    <a:lstStyle/>
                    <a:p>
                      <a:pPr algn="ctr" rtl="0"/>
                      <a:r>
                        <a:rPr lang="tr" sz="1800" b="0" i="0" u="none" strike="noStrike">
                          <a:latin typeface="Calibri"/>
                        </a:rPr>
                        <a:t>50 (30-100)</a:t>
                      </a:r>
                    </a:p>
                  </a:txBody>
                  <a:tcPr/>
                </a:tc>
                <a:tc>
                  <a:txBody>
                    <a:bodyPr/>
                    <a:lstStyle/>
                    <a:p>
                      <a:pPr algn="ctr" rtl="0"/>
                      <a:r>
                        <a:rPr lang="tr" sz="1800" b="0" i="0" u="none" strike="noStrike">
                          <a:latin typeface="Calibri"/>
                        </a:rPr>
                        <a:t>10-12</a:t>
                      </a:r>
                    </a:p>
                  </a:txBody>
                  <a:tcPr/>
                </a:tc>
                <a:tc>
                  <a:txBody>
                    <a:bodyPr/>
                    <a:lstStyle/>
                    <a:p>
                      <a:pPr algn="ctr" rtl="0"/>
                      <a:r>
                        <a:rPr lang="tr" sz="1800" b="0" i="0" u="none" strike="noStrike">
                          <a:latin typeface="Calibri"/>
                        </a:rPr>
                        <a:t>-</a:t>
                      </a:r>
                    </a:p>
                  </a:txBody>
                  <a:tcPr/>
                </a:tc>
                <a:tc>
                  <a:txBody>
                    <a:bodyPr/>
                    <a:lstStyle/>
                    <a:p>
                      <a:pPr algn="ctr" rtl="0"/>
                      <a:r>
                        <a:rPr lang="tr" sz="1800" b="0" i="0" u="none" strike="noStrike">
                          <a:latin typeface="Calibri"/>
                        </a:rPr>
                        <a:t>2</a:t>
                      </a:r>
                    </a:p>
                  </a:txBody>
                  <a:tcPr/>
                </a:tc>
                <a:extLst>
                  <a:ext uri="{0D108BD9-81ED-4DB2-BD59-A6C34878D82A}">
                    <a16:rowId xmlns:a16="http://schemas.microsoft.com/office/drawing/2014/main" val="1589315091"/>
                  </a:ext>
                </a:extLst>
              </a:tr>
              <a:tr h="750476">
                <a:tc>
                  <a:txBody>
                    <a:bodyPr/>
                    <a:lstStyle/>
                    <a:p>
                      <a:pPr rtl="0"/>
                      <a:r>
                        <a:rPr lang="tr" sz="1800" b="0" i="0" u="none" strike="noStrike">
                          <a:latin typeface="Calibri"/>
                        </a:rPr>
                        <a:t>İşletme maliyeti (€/veh-km)</a:t>
                      </a:r>
                    </a:p>
                  </a:txBody>
                  <a:tcPr/>
                </a:tc>
                <a:tc>
                  <a:txBody>
                    <a:bodyPr/>
                    <a:lstStyle/>
                    <a:p>
                      <a:pPr algn="ctr" rtl="0"/>
                      <a:r>
                        <a:rPr lang="tr" sz="1800" b="0" i="0" u="none" strike="noStrike">
                          <a:latin typeface="Calibri"/>
                        </a:rPr>
                        <a:t>9</a:t>
                      </a:r>
                    </a:p>
                  </a:txBody>
                  <a:tcPr/>
                </a:tc>
                <a:tc>
                  <a:txBody>
                    <a:bodyPr/>
                    <a:lstStyle/>
                    <a:p>
                      <a:pPr algn="ctr" rtl="0"/>
                      <a:r>
                        <a:rPr lang="tr" sz="1800" b="0" i="0" u="none" strike="noStrike">
                          <a:latin typeface="Calibri"/>
                        </a:rPr>
                        <a:t>6</a:t>
                      </a:r>
                    </a:p>
                  </a:txBody>
                  <a:tcPr/>
                </a:tc>
                <a:tc>
                  <a:txBody>
                    <a:bodyPr/>
                    <a:lstStyle/>
                    <a:p>
                      <a:pPr algn="ctr" rtl="0"/>
                      <a:r>
                        <a:rPr lang="tr" sz="1800" b="0" i="0" u="none" strike="noStrike">
                          <a:latin typeface="Calibri"/>
                        </a:rPr>
                        <a:t>3</a:t>
                      </a:r>
                    </a:p>
                  </a:txBody>
                  <a:tcPr/>
                </a:tc>
                <a:tc>
                  <a:txBody>
                    <a:bodyPr/>
                    <a:lstStyle/>
                    <a:p>
                      <a:pPr algn="ctr" rtl="0"/>
                      <a:r>
                        <a:rPr lang="tr" sz="1800" b="0" i="0" u="none" strike="noStrike" dirty="0">
                          <a:latin typeface="Calibri"/>
                        </a:rPr>
                        <a:t>4</a:t>
                      </a:r>
                    </a:p>
                  </a:txBody>
                  <a:tcPr/>
                </a:tc>
                <a:extLst>
                  <a:ext uri="{0D108BD9-81ED-4DB2-BD59-A6C34878D82A}">
                    <a16:rowId xmlns:a16="http://schemas.microsoft.com/office/drawing/2014/main" val="3120513752"/>
                  </a:ext>
                </a:extLst>
              </a:tr>
            </a:tbl>
          </a:graphicData>
        </a:graphic>
      </p:graphicFrame>
    </p:spTree>
    <p:extLst>
      <p:ext uri="{BB962C8B-B14F-4D97-AF65-F5344CB8AC3E}">
        <p14:creationId xmlns:p14="http://schemas.microsoft.com/office/powerpoint/2010/main" val="151409746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77</a:t>
            </a:r>
            <a:endParaRPr lang="ca-ES"/>
          </a:p>
        </p:txBody>
      </p:sp>
      <p:sp>
        <p:nvSpPr>
          <p:cNvPr id="7" name="Google Shape;192;p8"/>
          <p:cNvSpPr txBox="1"/>
          <p:nvPr/>
        </p:nvSpPr>
        <p:spPr>
          <a:xfrm>
            <a:off x="2078370" y="957598"/>
            <a:ext cx="7886034" cy="312971"/>
          </a:xfrm>
          <a:prstGeom prst="rect">
            <a:avLst/>
          </a:prstGeom>
          <a:noFill/>
          <a:ln>
            <a:noFill/>
          </a:ln>
        </p:spPr>
        <p:txBody>
          <a:bodyPr spcFirstLastPara="1" wrap="square" lIns="64500" tIns="32231" rIns="64500" bIns="32231" anchor="t" anchorCtr="0">
            <a:noAutofit/>
          </a:bodyPr>
          <a:lstStyle/>
          <a:p>
            <a:pPr rtl="0"/>
            <a:r>
              <a:rPr lang="tr-TR" sz="1900" b="1" i="0" u="none" strike="noStrike" dirty="0">
                <a:solidFill>
                  <a:srgbClr val="000000"/>
                </a:solidFill>
                <a:latin typeface="Source Sans Pro" charset="0"/>
                <a:ea typeface="Source Sans Pro" charset="0"/>
                <a:cs typeface="Source Sans Pro" charset="0"/>
                <a:sym typeface="Source Sans Pro" charset="0"/>
              </a:rPr>
              <a:t>Toplu taşıma planlamasında karar değişkenleri</a:t>
            </a:r>
            <a:endParaRPr lang="en-GB" sz="1950" b="1" dirty="0">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89938"/>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C6A0FF53-C4CD-A486-79F0-BA8221BE8067}"/>
              </a:ext>
            </a:extLst>
          </p:cNvPr>
          <p:cNvSpPr>
            <a:spLocks noGrp="1"/>
          </p:cNvSpPr>
          <p:nvPr>
            <p:ph type="body" idx="2"/>
          </p:nvPr>
        </p:nvSpPr>
        <p:spPr/>
        <p:txBody>
          <a:bodyPr>
            <a:noAutofit/>
          </a:bodyPr>
          <a:lstStyle/>
          <a:p>
            <a:endParaRPr lang="es-ES"/>
          </a:p>
        </p:txBody>
      </p:sp>
      <p:graphicFrame>
        <p:nvGraphicFramePr>
          <p:cNvPr id="12" name="Table 11">
            <a:extLst>
              <a:ext uri="{FF2B5EF4-FFF2-40B4-BE49-F238E27FC236}">
                <a16:creationId xmlns:a16="http://schemas.microsoft.com/office/drawing/2014/main" id="{C597DA8D-0A47-3944-4E42-24BC84FCFA08}"/>
              </a:ext>
            </a:extLst>
          </p:cNvPr>
          <p:cNvGraphicFramePr>
            <a:graphicFrameLocks noGrp="1"/>
          </p:cNvGraphicFramePr>
          <p:nvPr>
            <p:extLst>
              <p:ext uri="{D42A27DB-BD31-4B8C-83A1-F6EECF244321}">
                <p14:modId xmlns:p14="http://schemas.microsoft.com/office/powerpoint/2010/main" val="2132353402"/>
              </p:ext>
            </p:extLst>
          </p:nvPr>
        </p:nvGraphicFramePr>
        <p:xfrm>
          <a:off x="215193" y="1388833"/>
          <a:ext cx="8862909" cy="4928787"/>
        </p:xfrm>
        <a:graphic>
          <a:graphicData uri="http://schemas.openxmlformats.org/drawingml/2006/table">
            <a:tbl>
              <a:tblPr firstRow="1">
                <a:tableStyleId>{10A1B5D5-9B99-4C35-A422-299274C87663}</a:tableStyleId>
              </a:tblPr>
              <a:tblGrid>
                <a:gridCol w="2954303">
                  <a:extLst>
                    <a:ext uri="{9D8B030D-6E8A-4147-A177-3AD203B41FA5}">
                      <a16:colId xmlns:a16="http://schemas.microsoft.com/office/drawing/2014/main" val="3012015750"/>
                    </a:ext>
                  </a:extLst>
                </a:gridCol>
                <a:gridCol w="2954303">
                  <a:extLst>
                    <a:ext uri="{9D8B030D-6E8A-4147-A177-3AD203B41FA5}">
                      <a16:colId xmlns:a16="http://schemas.microsoft.com/office/drawing/2014/main" val="2264919492"/>
                    </a:ext>
                  </a:extLst>
                </a:gridCol>
                <a:gridCol w="2954303">
                  <a:extLst>
                    <a:ext uri="{9D8B030D-6E8A-4147-A177-3AD203B41FA5}">
                      <a16:colId xmlns:a16="http://schemas.microsoft.com/office/drawing/2014/main" val="2086614476"/>
                    </a:ext>
                  </a:extLst>
                </a:gridCol>
              </a:tblGrid>
              <a:tr h="484689">
                <a:tc>
                  <a:txBody>
                    <a:bodyPr/>
                    <a:lstStyle/>
                    <a:p>
                      <a:pPr algn="ctr" rtl="0"/>
                      <a:r>
                        <a:rPr lang="tr" sz="1800" b="1" i="0" u="none" strike="noStrike">
                          <a:latin typeface="Calibri"/>
                        </a:rPr>
                        <a:t>Değişkenler</a:t>
                      </a:r>
                    </a:p>
                  </a:txBody>
                  <a:tcPr/>
                </a:tc>
                <a:tc>
                  <a:txBody>
                    <a:bodyPr/>
                    <a:lstStyle/>
                    <a:p>
                      <a:pPr algn="ctr" rtl="0"/>
                      <a:r>
                        <a:rPr lang="tr" sz="1800" b="1" i="0" u="none" strike="noStrike">
                          <a:latin typeface="Calibri"/>
                        </a:rPr>
                        <a:t>Kullanıcı etkisi</a:t>
                      </a:r>
                      <a:endParaRPr lang="es-ES"/>
                    </a:p>
                  </a:txBody>
                  <a:tcPr/>
                </a:tc>
                <a:tc>
                  <a:txBody>
                    <a:bodyPr/>
                    <a:lstStyle/>
                    <a:p>
                      <a:pPr algn="ctr" rtl="0"/>
                      <a:r>
                        <a:rPr lang="tr" sz="1800" b="1" i="0" u="none" strike="noStrike">
                          <a:latin typeface="Calibri"/>
                        </a:rPr>
                        <a:t>Operatör etkisi</a:t>
                      </a:r>
                      <a:endParaRPr lang="es-ES"/>
                    </a:p>
                  </a:txBody>
                  <a:tcPr/>
                </a:tc>
                <a:extLst>
                  <a:ext uri="{0D108BD9-81ED-4DB2-BD59-A6C34878D82A}">
                    <a16:rowId xmlns:a16="http://schemas.microsoft.com/office/drawing/2014/main" val="1756941780"/>
                  </a:ext>
                </a:extLst>
              </a:tr>
              <a:tr h="624084">
                <a:tc>
                  <a:txBody>
                    <a:bodyPr/>
                    <a:lstStyle/>
                    <a:p>
                      <a:pPr rtl="0"/>
                      <a:r>
                        <a:rPr lang="tr" sz="1800" b="0" i="0" u="none" strike="noStrike">
                          <a:latin typeface="Calibri"/>
                        </a:rPr>
                        <a:t>(+) Sıklık</a:t>
                      </a:r>
                      <a:endParaRPr lang="es-ES"/>
                    </a:p>
                  </a:txBody>
                  <a:tcPr/>
                </a:tc>
                <a:tc>
                  <a:txBody>
                    <a:bodyPr/>
                    <a:lstStyle/>
                    <a:p>
                      <a:pPr algn="l" rtl="0"/>
                      <a:r>
                        <a:rPr lang="tr" sz="1800" b="0" i="0" u="none" strike="noStrike">
                          <a:latin typeface="Calibri"/>
                        </a:rPr>
                        <a:t>(-) Bekleme süresi</a:t>
                      </a:r>
                    </a:p>
                  </a:txBody>
                  <a:tcPr/>
                </a:tc>
                <a:tc>
                  <a:txBody>
                    <a:bodyPr/>
                    <a:lstStyle/>
                    <a:p>
                      <a:pPr algn="l" rtl="0"/>
                      <a:r>
                        <a:rPr lang="tr" sz="1800" b="0" i="0" u="none" strike="noStrike">
                          <a:latin typeface="Calibri"/>
                        </a:rPr>
                        <a:t>(+) Araç km</a:t>
                      </a:r>
                    </a:p>
                    <a:p>
                      <a:pPr algn="l" rtl="0"/>
                      <a:r>
                        <a:rPr lang="tr" sz="1800" b="0" i="0" u="none" strike="noStrike">
                          <a:latin typeface="Calibri"/>
                        </a:rPr>
                        <a:t>(+) İşletme maliyeti</a:t>
                      </a:r>
                      <a:endParaRPr lang="es-ES"/>
                    </a:p>
                  </a:txBody>
                  <a:tcPr/>
                </a:tc>
                <a:extLst>
                  <a:ext uri="{0D108BD9-81ED-4DB2-BD59-A6C34878D82A}">
                    <a16:rowId xmlns:a16="http://schemas.microsoft.com/office/drawing/2014/main" val="3878345495"/>
                  </a:ext>
                </a:extLst>
              </a:tr>
              <a:tr h="484689">
                <a:tc>
                  <a:txBody>
                    <a:bodyPr/>
                    <a:lstStyle/>
                    <a:p>
                      <a:pPr rtl="0"/>
                      <a:r>
                        <a:rPr lang="tr" sz="1800" b="0" i="0" u="none" strike="noStrike">
                          <a:latin typeface="Calibri"/>
                        </a:rPr>
                        <a:t>(+) Hat mesafesi</a:t>
                      </a:r>
                      <a:endParaRPr lang="es-ES"/>
                    </a:p>
                  </a:txBody>
                  <a:tcPr/>
                </a:tc>
                <a:tc>
                  <a:txBody>
                    <a:bodyPr/>
                    <a:lstStyle/>
                    <a:p>
                      <a:pPr algn="l" rtl="0"/>
                      <a:r>
                        <a:rPr lang="tr" sz="1800" b="0" i="0" u="none" strike="noStrike">
                          <a:latin typeface="Calibri"/>
                        </a:rPr>
                        <a:t>(+) Erişim süresi</a:t>
                      </a:r>
                    </a:p>
                  </a:txBody>
                  <a:tcPr/>
                </a:tc>
                <a:tc>
                  <a:txBody>
                    <a:bodyPr/>
                    <a:lstStyle/>
                    <a:p>
                      <a:pPr algn="l" rtl="0"/>
                      <a:r>
                        <a:rPr lang="tr" sz="1800" b="0" i="0" u="none" strike="noStrike">
                          <a:latin typeface="Calibri"/>
                        </a:rPr>
                        <a:t>(-) İşletme maliyeti</a:t>
                      </a:r>
                      <a:endParaRPr lang="es-ES"/>
                    </a:p>
                  </a:txBody>
                  <a:tcPr/>
                </a:tc>
                <a:extLst>
                  <a:ext uri="{0D108BD9-81ED-4DB2-BD59-A6C34878D82A}">
                    <a16:rowId xmlns:a16="http://schemas.microsoft.com/office/drawing/2014/main" val="2496005684"/>
                  </a:ext>
                </a:extLst>
              </a:tr>
              <a:tr h="624084">
                <a:tc>
                  <a:txBody>
                    <a:bodyPr/>
                    <a:lstStyle/>
                    <a:p>
                      <a:pPr rtl="0"/>
                      <a:r>
                        <a:rPr lang="tr" sz="1800" b="0" i="0" u="none" strike="noStrike">
                          <a:latin typeface="Calibri"/>
                        </a:rPr>
                        <a:t>(+) Durak mesafesi</a:t>
                      </a:r>
                      <a:endParaRPr lang="es-ES"/>
                    </a:p>
                  </a:txBody>
                  <a:tcPr/>
                </a:tc>
                <a:tc>
                  <a:txBody>
                    <a:bodyPr/>
                    <a:lstStyle/>
                    <a:p>
                      <a:pPr algn="l" rtl="0"/>
                      <a:r>
                        <a:rPr lang="tr" sz="1800" b="0" i="0" u="none" strike="noStrike">
                          <a:latin typeface="Calibri"/>
                        </a:rPr>
                        <a:t>(+) Erişim süresi</a:t>
                      </a:r>
                    </a:p>
                  </a:txBody>
                  <a:tcPr/>
                </a:tc>
                <a:tc>
                  <a:txBody>
                    <a:bodyPr/>
                    <a:lstStyle/>
                    <a:p>
                      <a:pPr algn="l" rtl="0"/>
                      <a:r>
                        <a:rPr lang="tr" sz="1800" b="0" i="0" u="none" strike="noStrike">
                          <a:latin typeface="Calibri"/>
                        </a:rPr>
                        <a:t>(+) Hız</a:t>
                      </a:r>
                      <a:endParaRPr lang="es-ES"/>
                    </a:p>
                    <a:p>
                      <a:pPr algn="l" rtl="0"/>
                      <a:r>
                        <a:rPr lang="tr" sz="1800" b="0" i="0" u="none" strike="noStrike">
                          <a:latin typeface="Calibri"/>
                        </a:rPr>
                        <a:t>(-) İşletme maliyeti</a:t>
                      </a:r>
                      <a:endParaRPr lang="es-ES"/>
                    </a:p>
                  </a:txBody>
                  <a:tcPr/>
                </a:tc>
                <a:extLst>
                  <a:ext uri="{0D108BD9-81ED-4DB2-BD59-A6C34878D82A}">
                    <a16:rowId xmlns:a16="http://schemas.microsoft.com/office/drawing/2014/main" val="1220095801"/>
                  </a:ext>
                </a:extLst>
              </a:tr>
              <a:tr h="891549">
                <a:tc>
                  <a:txBody>
                    <a:bodyPr/>
                    <a:lstStyle/>
                    <a:p>
                      <a:pPr rtl="0"/>
                      <a:r>
                        <a:rPr lang="tr" sz="1800" b="0" i="0" u="none" strike="noStrike">
                          <a:latin typeface="Calibri"/>
                        </a:rPr>
                        <a:t>(+) Araç boyutu (TU)</a:t>
                      </a:r>
                    </a:p>
                  </a:txBody>
                  <a:tcPr/>
                </a:tc>
                <a:tc>
                  <a:txBody>
                    <a:bodyPr/>
                    <a:lstStyle/>
                    <a:p>
                      <a:pPr algn="l" rtl="0"/>
                      <a:r>
                        <a:rPr lang="tr" sz="1800" b="0" i="0" u="none" strike="noStrike">
                          <a:latin typeface="Calibri"/>
                        </a:rPr>
                        <a:t>(+) Rahatlık</a:t>
                      </a:r>
                      <a:endParaRPr lang="es-ES"/>
                    </a:p>
                  </a:txBody>
                  <a:tcPr/>
                </a:tc>
                <a:tc>
                  <a:txBody>
                    <a:bodyPr/>
                    <a:lstStyle/>
                    <a:p>
                      <a:pPr algn="l" rtl="0"/>
                      <a:r>
                        <a:rPr lang="tr" sz="1800" b="0" i="0" u="none" strike="noStrike">
                          <a:latin typeface="Calibri"/>
                        </a:rPr>
                        <a:t>(+) Kapasite</a:t>
                      </a:r>
                      <a:endParaRPr lang="es-ES"/>
                    </a:p>
                    <a:p>
                      <a:pPr algn="l" rtl="0"/>
                      <a:r>
                        <a:rPr lang="tr" sz="1800" b="0" i="0" u="none" strike="noStrike">
                          <a:latin typeface="Calibri"/>
                        </a:rPr>
                        <a:t>(+) Yatırım</a:t>
                      </a:r>
                      <a:endParaRPr lang="es-ES"/>
                    </a:p>
                    <a:p>
                      <a:pPr algn="l" rtl="0"/>
                      <a:r>
                        <a:rPr lang="tr" sz="1800" b="0" i="0" u="none" strike="noStrike">
                          <a:latin typeface="Calibri"/>
                        </a:rPr>
                        <a:t>(-) İşletme maliyeti</a:t>
                      </a:r>
                      <a:endParaRPr lang="es-ES"/>
                    </a:p>
                  </a:txBody>
                  <a:tcPr/>
                </a:tc>
                <a:extLst>
                  <a:ext uri="{0D108BD9-81ED-4DB2-BD59-A6C34878D82A}">
                    <a16:rowId xmlns:a16="http://schemas.microsoft.com/office/drawing/2014/main" val="1136269126"/>
                  </a:ext>
                </a:extLst>
              </a:tr>
              <a:tr h="484689">
                <a:tc>
                  <a:txBody>
                    <a:bodyPr/>
                    <a:lstStyle/>
                    <a:p>
                      <a:pPr rtl="0"/>
                      <a:r>
                        <a:rPr lang="tr" sz="1800" b="0" i="0" u="none" strike="noStrike">
                          <a:latin typeface="Calibri"/>
                        </a:rPr>
                        <a:t>(+) Toplu taşıma ağı uzunluğu</a:t>
                      </a:r>
                      <a:endParaRPr lang="es-ES"/>
                    </a:p>
                  </a:txBody>
                  <a:tcPr/>
                </a:tc>
                <a:tc>
                  <a:txBody>
                    <a:bodyPr/>
                    <a:lstStyle/>
                    <a:p>
                      <a:pPr algn="l" rtl="0"/>
                      <a:r>
                        <a:rPr lang="tr" sz="1800" b="0" i="0" u="none" strike="noStrike">
                          <a:latin typeface="Calibri"/>
                        </a:rPr>
                        <a:t>(-) Erişim süresi</a:t>
                      </a:r>
                    </a:p>
                  </a:txBody>
                  <a:tcPr/>
                </a:tc>
                <a:tc>
                  <a:txBody>
                    <a:bodyPr/>
                    <a:lstStyle/>
                    <a:p>
                      <a:pPr algn="l" rtl="0"/>
                      <a:r>
                        <a:rPr lang="tr" sz="1800" b="0" i="0" u="none" strike="noStrike">
                          <a:latin typeface="Calibri"/>
                        </a:rPr>
                        <a:t>(+) İşletme maliyeti</a:t>
                      </a:r>
                      <a:endParaRPr lang="es-ES"/>
                    </a:p>
                  </a:txBody>
                  <a:tcPr/>
                </a:tc>
                <a:extLst>
                  <a:ext uri="{0D108BD9-81ED-4DB2-BD59-A6C34878D82A}">
                    <a16:rowId xmlns:a16="http://schemas.microsoft.com/office/drawing/2014/main" val="1589315091"/>
                  </a:ext>
                </a:extLst>
              </a:tr>
              <a:tr h="624084">
                <a:tc>
                  <a:txBody>
                    <a:bodyPr/>
                    <a:lstStyle/>
                    <a:p>
                      <a:pPr rtl="0"/>
                      <a:r>
                        <a:rPr lang="tr" sz="1800" b="0" i="0" u="none" strike="noStrike">
                          <a:latin typeface="Calibri"/>
                        </a:rPr>
                        <a:t>(+) Seyir hızı</a:t>
                      </a:r>
                      <a:endParaRPr lang="es-ES"/>
                    </a:p>
                  </a:txBody>
                  <a:tcPr/>
                </a:tc>
                <a:tc>
                  <a:txBody>
                    <a:bodyPr/>
                    <a:lstStyle/>
                    <a:p>
                      <a:pPr algn="l" rtl="0"/>
                      <a:r>
                        <a:rPr lang="tr" sz="1800" b="0" i="0" u="none" strike="noStrike">
                          <a:latin typeface="Calibri"/>
                        </a:rPr>
                        <a:t>(-) Araç içi süre</a:t>
                      </a:r>
                    </a:p>
                  </a:txBody>
                  <a:tcPr/>
                </a:tc>
                <a:tc>
                  <a:txBody>
                    <a:bodyPr/>
                    <a:lstStyle/>
                    <a:p>
                      <a:pPr algn="l" rtl="0"/>
                      <a:r>
                        <a:rPr lang="tr" sz="1800" b="0" i="0" u="none" strike="noStrike">
                          <a:latin typeface="Calibri"/>
                        </a:rPr>
                        <a:t>(-) İşletme maliyeti</a:t>
                      </a:r>
                      <a:endParaRPr lang="es-ES"/>
                    </a:p>
                    <a:p>
                      <a:pPr algn="l" rtl="0"/>
                      <a:r>
                        <a:rPr lang="tr" sz="1800" b="0" i="0" u="none" strike="noStrike">
                          <a:latin typeface="Calibri"/>
                        </a:rPr>
                        <a:t>(+) Altyapı maliyeti</a:t>
                      </a:r>
                      <a:endParaRPr lang="es-ES"/>
                    </a:p>
                  </a:txBody>
                  <a:tcPr/>
                </a:tc>
                <a:extLst>
                  <a:ext uri="{0D108BD9-81ED-4DB2-BD59-A6C34878D82A}">
                    <a16:rowId xmlns:a16="http://schemas.microsoft.com/office/drawing/2014/main" val="3120513752"/>
                  </a:ext>
                </a:extLst>
              </a:tr>
              <a:tr h="624084">
                <a:tc>
                  <a:txBody>
                    <a:bodyPr/>
                    <a:lstStyle/>
                    <a:p>
                      <a:pPr rtl="0"/>
                      <a:r>
                        <a:rPr lang="tr" sz="1800" b="0" i="0" u="none" strike="noStrike">
                          <a:latin typeface="Calibri"/>
                        </a:rPr>
                        <a:t>(+) Düzenlilik</a:t>
                      </a:r>
                      <a:endParaRPr lang="es-ES"/>
                    </a:p>
                  </a:txBody>
                  <a:tcPr/>
                </a:tc>
                <a:tc>
                  <a:txBody>
                    <a:bodyPr/>
                    <a:lstStyle/>
                    <a:p>
                      <a:pPr algn="l" rtl="0"/>
                      <a:r>
                        <a:rPr lang="tr" sz="1800" b="0" i="0" u="none" strike="noStrike">
                          <a:latin typeface="Calibri"/>
                        </a:rPr>
                        <a:t>(-) Bekleme süresi</a:t>
                      </a:r>
                    </a:p>
                    <a:p>
                      <a:pPr algn="l" rtl="0"/>
                      <a:r>
                        <a:rPr lang="tr" sz="1800" b="0" i="0" u="none" strike="noStrike">
                          <a:latin typeface="Calibri"/>
                        </a:rPr>
                        <a:t>(+) Hizmet düzeyi</a:t>
                      </a:r>
                      <a:endParaRPr lang="es-ES"/>
                    </a:p>
                  </a:txBody>
                  <a:tcPr/>
                </a:tc>
                <a:tc>
                  <a:txBody>
                    <a:bodyPr/>
                    <a:lstStyle/>
                    <a:p>
                      <a:pPr algn="l" rtl="0"/>
                      <a:r>
                        <a:rPr lang="tr" sz="1800" b="0" i="0" u="none" strike="noStrike">
                          <a:latin typeface="Calibri"/>
                        </a:rPr>
                        <a:t>(-) İşletme maliyeti</a:t>
                      </a:r>
                      <a:endParaRPr lang="es-ES"/>
                    </a:p>
                    <a:p>
                      <a:pPr algn="l" rtl="0"/>
                      <a:r>
                        <a:rPr lang="tr" sz="1800" b="0" i="0" u="none" strike="noStrike">
                          <a:latin typeface="Calibri"/>
                        </a:rPr>
                        <a:t>(+) Kontrol tedbirleri</a:t>
                      </a:r>
                      <a:endParaRPr lang="es-ES"/>
                    </a:p>
                  </a:txBody>
                  <a:tcPr/>
                </a:tc>
                <a:extLst>
                  <a:ext uri="{0D108BD9-81ED-4DB2-BD59-A6C34878D82A}">
                    <a16:rowId xmlns:a16="http://schemas.microsoft.com/office/drawing/2014/main" val="677064472"/>
                  </a:ext>
                </a:extLst>
              </a:tr>
            </a:tbl>
          </a:graphicData>
        </a:graphic>
      </p:graphicFrame>
    </p:spTree>
    <p:extLst>
      <p:ext uri="{BB962C8B-B14F-4D97-AF65-F5344CB8AC3E}">
        <p14:creationId xmlns:p14="http://schemas.microsoft.com/office/powerpoint/2010/main" val="2524261640"/>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78</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Özellikler</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C6A0FF53-C4CD-A486-79F0-BA8221BE8067}"/>
              </a:ext>
            </a:extLst>
          </p:cNvPr>
          <p:cNvSpPr>
            <a:spLocks noGrp="1"/>
          </p:cNvSpPr>
          <p:nvPr>
            <p:ph type="body" idx="2"/>
          </p:nvPr>
        </p:nvSpPr>
        <p:spPr/>
        <p:txBody>
          <a:bodyPr>
            <a:noAutofit/>
          </a:bodyPr>
          <a:lstStyle/>
          <a:p>
            <a:endParaRPr lang="es-ES"/>
          </a:p>
        </p:txBody>
      </p:sp>
      <p:pic>
        <p:nvPicPr>
          <p:cNvPr id="4" name="Picture 3">
            <a:extLst>
              <a:ext uri="{FF2B5EF4-FFF2-40B4-BE49-F238E27FC236}">
                <a16:creationId xmlns:a16="http://schemas.microsoft.com/office/drawing/2014/main" id="{C3BB5BD7-7736-4346-8B6C-C84D27414126}"/>
              </a:ext>
            </a:extLst>
          </p:cNvPr>
          <p:cNvPicPr>
            <a:picLocks noChangeAspect="1"/>
          </p:cNvPicPr>
          <p:nvPr/>
        </p:nvPicPr>
        <p:blipFill>
          <a:blip r:embed="rId3"/>
          <a:stretch>
            <a:fillRect/>
          </a:stretch>
        </p:blipFill>
        <p:spPr>
          <a:xfrm>
            <a:off x="0" y="1416086"/>
            <a:ext cx="9144000" cy="4874281"/>
          </a:xfrm>
          <a:prstGeom prst="rect">
            <a:avLst/>
          </a:prstGeom>
        </p:spPr>
      </p:pic>
      <p:sp>
        <p:nvSpPr>
          <p:cNvPr id="6" name="Rectangle 5">
            <a:extLst>
              <a:ext uri="{FF2B5EF4-FFF2-40B4-BE49-F238E27FC236}">
                <a16:creationId xmlns:a16="http://schemas.microsoft.com/office/drawing/2014/main" id="{DA6A7102-B307-FD7C-14DA-E145908CC67A}"/>
              </a:ext>
            </a:extLst>
          </p:cNvPr>
          <p:cNvSpPr/>
          <p:nvPr/>
        </p:nvSpPr>
        <p:spPr>
          <a:xfrm>
            <a:off x="4572000" y="1416086"/>
            <a:ext cx="914400" cy="32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Sokak ulaşımı</a:t>
            </a:r>
            <a:endParaRPr lang="es-ES" sz="1050">
              <a:solidFill>
                <a:schemeClr val="tx1"/>
              </a:solidFill>
            </a:endParaRPr>
          </a:p>
        </p:txBody>
      </p:sp>
      <p:sp>
        <p:nvSpPr>
          <p:cNvPr id="9" name="Rectangle 8">
            <a:extLst>
              <a:ext uri="{FF2B5EF4-FFF2-40B4-BE49-F238E27FC236}">
                <a16:creationId xmlns:a16="http://schemas.microsoft.com/office/drawing/2014/main" id="{9E411CBE-F5CB-4418-7A58-982B85BDC976}"/>
              </a:ext>
            </a:extLst>
          </p:cNvPr>
          <p:cNvSpPr/>
          <p:nvPr/>
        </p:nvSpPr>
        <p:spPr>
          <a:xfrm>
            <a:off x="5895975" y="1422472"/>
            <a:ext cx="1190625" cy="32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Yarı hızlı ulaşım</a:t>
            </a:r>
            <a:endParaRPr lang="es-ES" sz="1050">
              <a:solidFill>
                <a:schemeClr val="tx1"/>
              </a:solidFill>
            </a:endParaRPr>
          </a:p>
        </p:txBody>
      </p:sp>
      <p:sp>
        <p:nvSpPr>
          <p:cNvPr id="11" name="Rectangle 10">
            <a:extLst>
              <a:ext uri="{FF2B5EF4-FFF2-40B4-BE49-F238E27FC236}">
                <a16:creationId xmlns:a16="http://schemas.microsoft.com/office/drawing/2014/main" id="{1135D0C9-6C3D-E042-BB1C-BB520A815980}"/>
              </a:ext>
            </a:extLst>
          </p:cNvPr>
          <p:cNvSpPr/>
          <p:nvPr/>
        </p:nvSpPr>
        <p:spPr>
          <a:xfrm>
            <a:off x="7496175" y="1422471"/>
            <a:ext cx="1190625" cy="32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Hızlı ulaşım</a:t>
            </a:r>
            <a:endParaRPr lang="es-ES" sz="1050">
              <a:solidFill>
                <a:schemeClr val="tx1"/>
              </a:solidFill>
            </a:endParaRPr>
          </a:p>
        </p:txBody>
      </p:sp>
      <p:sp>
        <p:nvSpPr>
          <p:cNvPr id="13" name="Rectangle 12">
            <a:extLst>
              <a:ext uri="{FF2B5EF4-FFF2-40B4-BE49-F238E27FC236}">
                <a16:creationId xmlns:a16="http://schemas.microsoft.com/office/drawing/2014/main" id="{2BF8231E-D615-3FC5-949E-773D692E46EC}"/>
              </a:ext>
            </a:extLst>
          </p:cNvPr>
          <p:cNvSpPr/>
          <p:nvPr/>
        </p:nvSpPr>
        <p:spPr>
          <a:xfrm>
            <a:off x="2924175" y="1370270"/>
            <a:ext cx="1190625" cy="181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Özel</a:t>
            </a:r>
            <a:endParaRPr lang="es-ES" sz="1050">
              <a:solidFill>
                <a:schemeClr val="tx1"/>
              </a:solidFill>
            </a:endParaRPr>
          </a:p>
        </p:txBody>
      </p:sp>
      <p:sp>
        <p:nvSpPr>
          <p:cNvPr id="14" name="Rectangle 13">
            <a:extLst>
              <a:ext uri="{FF2B5EF4-FFF2-40B4-BE49-F238E27FC236}">
                <a16:creationId xmlns:a16="http://schemas.microsoft.com/office/drawing/2014/main" id="{6A18063F-19B1-D03A-CC6D-9C239E46AF46}"/>
              </a:ext>
            </a:extLst>
          </p:cNvPr>
          <p:cNvSpPr/>
          <p:nvPr/>
        </p:nvSpPr>
        <p:spPr>
          <a:xfrm>
            <a:off x="728662" y="1370270"/>
            <a:ext cx="1190625" cy="181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Genel sınıf</a:t>
            </a:r>
            <a:endParaRPr lang="es-ES" sz="1050">
              <a:solidFill>
                <a:schemeClr val="tx1"/>
              </a:solidFill>
            </a:endParaRPr>
          </a:p>
        </p:txBody>
      </p:sp>
      <p:sp>
        <p:nvSpPr>
          <p:cNvPr id="15" name="Rectangle 14">
            <a:extLst>
              <a:ext uri="{FF2B5EF4-FFF2-40B4-BE49-F238E27FC236}">
                <a16:creationId xmlns:a16="http://schemas.microsoft.com/office/drawing/2014/main" id="{5324A194-AB73-7897-3078-99C120FDA873}"/>
              </a:ext>
            </a:extLst>
          </p:cNvPr>
          <p:cNvSpPr/>
          <p:nvPr/>
        </p:nvSpPr>
        <p:spPr>
          <a:xfrm>
            <a:off x="380930" y="1715082"/>
            <a:ext cx="1190625" cy="181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Özellikler</a:t>
            </a:r>
            <a:endParaRPr lang="es-ES" sz="1050">
              <a:solidFill>
                <a:schemeClr val="tx1"/>
              </a:solidFill>
            </a:endParaRPr>
          </a:p>
        </p:txBody>
      </p:sp>
      <p:sp>
        <p:nvSpPr>
          <p:cNvPr id="16" name="Rectangle 15">
            <a:extLst>
              <a:ext uri="{FF2B5EF4-FFF2-40B4-BE49-F238E27FC236}">
                <a16:creationId xmlns:a16="http://schemas.microsoft.com/office/drawing/2014/main" id="{89CEE96F-F43E-2B73-62F7-60B87EBA41DA}"/>
              </a:ext>
            </a:extLst>
          </p:cNvPr>
          <p:cNvSpPr/>
          <p:nvPr/>
        </p:nvSpPr>
        <p:spPr>
          <a:xfrm>
            <a:off x="1919287" y="1633712"/>
            <a:ext cx="776428" cy="32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Birim / mod</a:t>
            </a:r>
            <a:endParaRPr lang="es-ES" sz="1050">
              <a:solidFill>
                <a:schemeClr val="tx1"/>
              </a:solidFill>
            </a:endParaRPr>
          </a:p>
        </p:txBody>
      </p:sp>
      <p:sp>
        <p:nvSpPr>
          <p:cNvPr id="17" name="Rectangle 16">
            <a:extLst>
              <a:ext uri="{FF2B5EF4-FFF2-40B4-BE49-F238E27FC236}">
                <a16:creationId xmlns:a16="http://schemas.microsoft.com/office/drawing/2014/main" id="{B7A341A4-2A3F-8D23-61C9-C2514DD0DE8A}"/>
              </a:ext>
            </a:extLst>
          </p:cNvPr>
          <p:cNvSpPr/>
          <p:nvPr/>
        </p:nvSpPr>
        <p:spPr>
          <a:xfrm>
            <a:off x="2671413" y="1685955"/>
            <a:ext cx="776428" cy="23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Sokakta özel araç</a:t>
            </a:r>
            <a:endParaRPr lang="es-ES" sz="1050">
              <a:solidFill>
                <a:schemeClr val="tx1"/>
              </a:solidFill>
            </a:endParaRPr>
          </a:p>
        </p:txBody>
      </p:sp>
      <p:sp>
        <p:nvSpPr>
          <p:cNvPr id="18" name="Rectangle 17">
            <a:extLst>
              <a:ext uri="{FF2B5EF4-FFF2-40B4-BE49-F238E27FC236}">
                <a16:creationId xmlns:a16="http://schemas.microsoft.com/office/drawing/2014/main" id="{664E9B64-29C4-C9E9-1BE3-64DEA58B4A55}"/>
              </a:ext>
            </a:extLst>
          </p:cNvPr>
          <p:cNvSpPr/>
          <p:nvPr/>
        </p:nvSpPr>
        <p:spPr>
          <a:xfrm>
            <a:off x="3423539" y="1687102"/>
            <a:ext cx="776428" cy="239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000" b="0" i="0" u="none" strike="noStrike">
                <a:solidFill>
                  <a:srgbClr val="000000"/>
                </a:solidFill>
                <a:latin typeface="Calibri"/>
              </a:rPr>
              <a:t>Otobanda özel araç</a:t>
            </a:r>
            <a:endParaRPr lang="es-ES" sz="1050">
              <a:solidFill>
                <a:schemeClr val="tx1"/>
              </a:solidFill>
            </a:endParaRPr>
          </a:p>
        </p:txBody>
      </p:sp>
      <p:sp>
        <p:nvSpPr>
          <p:cNvPr id="19" name="Rectangle 18">
            <a:extLst>
              <a:ext uri="{FF2B5EF4-FFF2-40B4-BE49-F238E27FC236}">
                <a16:creationId xmlns:a16="http://schemas.microsoft.com/office/drawing/2014/main" id="{01C0FFA8-6D7D-7082-6847-D7C3824C6764}"/>
              </a:ext>
            </a:extLst>
          </p:cNvPr>
          <p:cNvSpPr/>
          <p:nvPr/>
        </p:nvSpPr>
        <p:spPr>
          <a:xfrm>
            <a:off x="120388" y="2059894"/>
            <a:ext cx="1419415" cy="1813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1000" b="0" i="0" u="none" strike="noStrike" dirty="0">
                <a:solidFill>
                  <a:srgbClr val="000000"/>
                </a:solidFill>
                <a:latin typeface="Calibri"/>
              </a:rPr>
              <a:t>Araç kapasitesi, Cv</a:t>
            </a:r>
            <a:endParaRPr lang="es-ES" sz="1050" dirty="0">
              <a:solidFill>
                <a:schemeClr val="tx1"/>
              </a:solidFill>
            </a:endParaRPr>
          </a:p>
        </p:txBody>
      </p:sp>
      <p:sp>
        <p:nvSpPr>
          <p:cNvPr id="20" name="Rectangle 19">
            <a:extLst>
              <a:ext uri="{FF2B5EF4-FFF2-40B4-BE49-F238E27FC236}">
                <a16:creationId xmlns:a16="http://schemas.microsoft.com/office/drawing/2014/main" id="{0FDCEE8A-AB57-EE79-2D0E-279996EA4F5B}"/>
              </a:ext>
            </a:extLst>
          </p:cNvPr>
          <p:cNvSpPr/>
          <p:nvPr/>
        </p:nvSpPr>
        <p:spPr>
          <a:xfrm>
            <a:off x="120389" y="2376839"/>
            <a:ext cx="1419415" cy="130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dirty="0">
                <a:solidFill>
                  <a:srgbClr val="000000"/>
                </a:solidFill>
                <a:latin typeface="Calibri"/>
              </a:rPr>
              <a:t>Araçlar/TU</a:t>
            </a:r>
          </a:p>
        </p:txBody>
      </p:sp>
      <p:sp>
        <p:nvSpPr>
          <p:cNvPr id="21" name="Rectangle 20">
            <a:extLst>
              <a:ext uri="{FF2B5EF4-FFF2-40B4-BE49-F238E27FC236}">
                <a16:creationId xmlns:a16="http://schemas.microsoft.com/office/drawing/2014/main" id="{92983806-3C36-9804-1504-05A176A4E282}"/>
              </a:ext>
            </a:extLst>
          </p:cNvPr>
          <p:cNvSpPr/>
          <p:nvPr/>
        </p:nvSpPr>
        <p:spPr>
          <a:xfrm>
            <a:off x="120390" y="2568939"/>
            <a:ext cx="1419415" cy="130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dirty="0">
                <a:solidFill>
                  <a:srgbClr val="000000"/>
                </a:solidFill>
                <a:latin typeface="Calibri"/>
              </a:rPr>
              <a:t>TU Kapasitesi</a:t>
            </a:r>
            <a:endParaRPr lang="es-ES" sz="900" dirty="0">
              <a:solidFill>
                <a:schemeClr val="tx1"/>
              </a:solidFill>
            </a:endParaRPr>
          </a:p>
        </p:txBody>
      </p:sp>
      <p:sp>
        <p:nvSpPr>
          <p:cNvPr id="22" name="Rectangle 21">
            <a:extLst>
              <a:ext uri="{FF2B5EF4-FFF2-40B4-BE49-F238E27FC236}">
                <a16:creationId xmlns:a16="http://schemas.microsoft.com/office/drawing/2014/main" id="{02E50ABA-B075-F8C8-E8FA-65F115912381}"/>
              </a:ext>
            </a:extLst>
          </p:cNvPr>
          <p:cNvSpPr/>
          <p:nvPr/>
        </p:nvSpPr>
        <p:spPr>
          <a:xfrm>
            <a:off x="152140" y="2885170"/>
            <a:ext cx="1419415" cy="130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Maksimum hız V</a:t>
            </a:r>
          </a:p>
        </p:txBody>
      </p:sp>
      <p:sp>
        <p:nvSpPr>
          <p:cNvPr id="23" name="Rectangle 22">
            <a:extLst>
              <a:ext uri="{FF2B5EF4-FFF2-40B4-BE49-F238E27FC236}">
                <a16:creationId xmlns:a16="http://schemas.microsoft.com/office/drawing/2014/main" id="{80A64D76-D9D1-B221-4A03-74B1ADC036D6}"/>
              </a:ext>
            </a:extLst>
          </p:cNvPr>
          <p:cNvSpPr/>
          <p:nvPr/>
        </p:nvSpPr>
        <p:spPr>
          <a:xfrm>
            <a:off x="152140" y="3105846"/>
            <a:ext cx="1419415" cy="130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Maksimum sıklık</a:t>
            </a:r>
            <a:endParaRPr lang="es-ES" sz="900">
              <a:solidFill>
                <a:schemeClr val="tx1"/>
              </a:solidFill>
            </a:endParaRPr>
          </a:p>
        </p:txBody>
      </p:sp>
      <p:sp>
        <p:nvSpPr>
          <p:cNvPr id="24" name="Rectangle 23">
            <a:extLst>
              <a:ext uri="{FF2B5EF4-FFF2-40B4-BE49-F238E27FC236}">
                <a16:creationId xmlns:a16="http://schemas.microsoft.com/office/drawing/2014/main" id="{5A59575D-D25C-2B02-2FBC-08EDC4B53FC7}"/>
              </a:ext>
            </a:extLst>
          </p:cNvPr>
          <p:cNvSpPr/>
          <p:nvPr/>
        </p:nvSpPr>
        <p:spPr>
          <a:xfrm>
            <a:off x="152140" y="3326522"/>
            <a:ext cx="1419415" cy="130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Şerit kapasitesi, C</a:t>
            </a:r>
          </a:p>
        </p:txBody>
      </p:sp>
      <p:sp>
        <p:nvSpPr>
          <p:cNvPr id="25" name="Rectangle 24">
            <a:extLst>
              <a:ext uri="{FF2B5EF4-FFF2-40B4-BE49-F238E27FC236}">
                <a16:creationId xmlns:a16="http://schemas.microsoft.com/office/drawing/2014/main" id="{BBAAC457-D344-AD36-9FC5-9941840AD72C}"/>
              </a:ext>
            </a:extLst>
          </p:cNvPr>
          <p:cNvSpPr/>
          <p:nvPr/>
        </p:nvSpPr>
        <p:spPr>
          <a:xfrm>
            <a:off x="152140" y="3655936"/>
            <a:ext cx="1585220" cy="1303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Normal çalışma hızı</a:t>
            </a:r>
            <a:endParaRPr lang="es-ES" sz="900">
              <a:solidFill>
                <a:schemeClr val="tx1"/>
              </a:solidFill>
            </a:endParaRPr>
          </a:p>
        </p:txBody>
      </p:sp>
      <p:sp>
        <p:nvSpPr>
          <p:cNvPr id="26" name="Rectangle 25">
            <a:extLst>
              <a:ext uri="{FF2B5EF4-FFF2-40B4-BE49-F238E27FC236}">
                <a16:creationId xmlns:a16="http://schemas.microsoft.com/office/drawing/2014/main" id="{BE9B7358-FDB9-9820-15FF-DF117C4039CD}"/>
              </a:ext>
            </a:extLst>
          </p:cNvPr>
          <p:cNvSpPr/>
          <p:nvPr/>
        </p:nvSpPr>
        <p:spPr>
          <a:xfrm>
            <a:off x="152140" y="3865801"/>
            <a:ext cx="1585220" cy="3093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Kapasitede çalışma hızı</a:t>
            </a:r>
            <a:endParaRPr lang="es-ES" sz="900">
              <a:solidFill>
                <a:schemeClr val="tx1"/>
              </a:solidFill>
            </a:endParaRPr>
          </a:p>
        </p:txBody>
      </p:sp>
      <p:sp>
        <p:nvSpPr>
          <p:cNvPr id="27" name="Rectangle 26">
            <a:extLst>
              <a:ext uri="{FF2B5EF4-FFF2-40B4-BE49-F238E27FC236}">
                <a16:creationId xmlns:a16="http://schemas.microsoft.com/office/drawing/2014/main" id="{766B897C-0F8E-AB91-D772-E4A3267E69DA}"/>
              </a:ext>
            </a:extLst>
          </p:cNvPr>
          <p:cNvSpPr/>
          <p:nvPr/>
        </p:nvSpPr>
        <p:spPr>
          <a:xfrm>
            <a:off x="152140" y="4221255"/>
            <a:ext cx="1585220" cy="154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Üretim kapasitesi</a:t>
            </a:r>
            <a:endParaRPr lang="es-ES" sz="900">
              <a:solidFill>
                <a:schemeClr val="tx1"/>
              </a:solidFill>
            </a:endParaRPr>
          </a:p>
        </p:txBody>
      </p:sp>
      <p:sp>
        <p:nvSpPr>
          <p:cNvPr id="28" name="Rectangle 27">
            <a:extLst>
              <a:ext uri="{FF2B5EF4-FFF2-40B4-BE49-F238E27FC236}">
                <a16:creationId xmlns:a16="http://schemas.microsoft.com/office/drawing/2014/main" id="{FB402700-EDC6-68C8-0876-1BC955923456}"/>
              </a:ext>
            </a:extLst>
          </p:cNvPr>
          <p:cNvSpPr/>
          <p:nvPr/>
        </p:nvSpPr>
        <p:spPr>
          <a:xfrm>
            <a:off x="120390" y="4449538"/>
            <a:ext cx="1585220" cy="154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Şerit genişliği (tek yönlü)</a:t>
            </a:r>
          </a:p>
        </p:txBody>
      </p:sp>
      <p:sp>
        <p:nvSpPr>
          <p:cNvPr id="29" name="Rectangle 28">
            <a:extLst>
              <a:ext uri="{FF2B5EF4-FFF2-40B4-BE49-F238E27FC236}">
                <a16:creationId xmlns:a16="http://schemas.microsoft.com/office/drawing/2014/main" id="{F21F583B-6382-6349-3BCB-CE6D95A3EFEC}"/>
              </a:ext>
            </a:extLst>
          </p:cNvPr>
          <p:cNvSpPr/>
          <p:nvPr/>
        </p:nvSpPr>
        <p:spPr>
          <a:xfrm>
            <a:off x="120390" y="4777265"/>
            <a:ext cx="1585220" cy="154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Araç kontrolü</a:t>
            </a:r>
          </a:p>
        </p:txBody>
      </p:sp>
      <p:sp>
        <p:nvSpPr>
          <p:cNvPr id="30" name="Rectangle 29">
            <a:extLst>
              <a:ext uri="{FF2B5EF4-FFF2-40B4-BE49-F238E27FC236}">
                <a16:creationId xmlns:a16="http://schemas.microsoft.com/office/drawing/2014/main" id="{AF7CA063-BF49-11FE-194E-878B9359A15B}"/>
              </a:ext>
            </a:extLst>
          </p:cNvPr>
          <p:cNvSpPr/>
          <p:nvPr/>
        </p:nvSpPr>
        <p:spPr>
          <a:xfrm>
            <a:off x="120390" y="5104992"/>
            <a:ext cx="1585220" cy="1546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Güvenilirlik</a:t>
            </a:r>
            <a:endParaRPr lang="es-ES" sz="900">
              <a:solidFill>
                <a:schemeClr val="tx1"/>
              </a:solidFill>
            </a:endParaRPr>
          </a:p>
        </p:txBody>
      </p:sp>
      <p:sp>
        <p:nvSpPr>
          <p:cNvPr id="31" name="Rectangle 30">
            <a:extLst>
              <a:ext uri="{FF2B5EF4-FFF2-40B4-BE49-F238E27FC236}">
                <a16:creationId xmlns:a16="http://schemas.microsoft.com/office/drawing/2014/main" id="{FD00B461-856E-9AF9-D08A-0716792B098F}"/>
              </a:ext>
            </a:extLst>
          </p:cNvPr>
          <p:cNvSpPr/>
          <p:nvPr/>
        </p:nvSpPr>
        <p:spPr>
          <a:xfrm>
            <a:off x="120390" y="5432719"/>
            <a:ext cx="1585220" cy="1130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Emniyet</a:t>
            </a:r>
          </a:p>
        </p:txBody>
      </p:sp>
      <p:sp>
        <p:nvSpPr>
          <p:cNvPr id="32" name="Rectangle 31">
            <a:extLst>
              <a:ext uri="{FF2B5EF4-FFF2-40B4-BE49-F238E27FC236}">
                <a16:creationId xmlns:a16="http://schemas.microsoft.com/office/drawing/2014/main" id="{BF359B03-E2C3-0EA0-EF0C-3FD3344021B2}"/>
              </a:ext>
            </a:extLst>
          </p:cNvPr>
          <p:cNvSpPr/>
          <p:nvPr/>
        </p:nvSpPr>
        <p:spPr>
          <a:xfrm>
            <a:off x="120390" y="5626117"/>
            <a:ext cx="1585220" cy="264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850" b="0" i="0" u="none" strike="noStrike" dirty="0">
                <a:solidFill>
                  <a:srgbClr val="000000"/>
                </a:solidFill>
                <a:latin typeface="Calibri"/>
              </a:rPr>
              <a:t>Güvenlik istasyonları aralığı</a:t>
            </a:r>
            <a:endParaRPr lang="es-ES" sz="850" dirty="0">
              <a:solidFill>
                <a:schemeClr val="tx1"/>
              </a:solidFill>
            </a:endParaRPr>
          </a:p>
        </p:txBody>
      </p:sp>
      <p:sp>
        <p:nvSpPr>
          <p:cNvPr id="33" name="Rectangle 32">
            <a:extLst>
              <a:ext uri="{FF2B5EF4-FFF2-40B4-BE49-F238E27FC236}">
                <a16:creationId xmlns:a16="http://schemas.microsoft.com/office/drawing/2014/main" id="{E6D7BA29-3C0A-D329-966E-EF42B76EB650}"/>
              </a:ext>
            </a:extLst>
          </p:cNvPr>
          <p:cNvSpPr/>
          <p:nvPr/>
        </p:nvSpPr>
        <p:spPr>
          <a:xfrm>
            <a:off x="120390" y="5970929"/>
            <a:ext cx="1585220" cy="2644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rtl="0"/>
            <a:r>
              <a:rPr lang="tr" sz="900" b="0" i="0" u="none" strike="noStrike">
                <a:solidFill>
                  <a:srgbClr val="000000"/>
                </a:solidFill>
                <a:latin typeface="Calibri"/>
              </a:rPr>
              <a:t>Şerit çiftleri başına yatırım maliyeti</a:t>
            </a:r>
            <a:endParaRPr lang="es-ES" sz="900">
              <a:solidFill>
                <a:schemeClr val="tx1"/>
              </a:solidFill>
            </a:endParaRPr>
          </a:p>
        </p:txBody>
      </p:sp>
    </p:spTree>
    <p:extLst>
      <p:ext uri="{BB962C8B-B14F-4D97-AF65-F5344CB8AC3E}">
        <p14:creationId xmlns:p14="http://schemas.microsoft.com/office/powerpoint/2010/main" val="112321663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79</a:t>
            </a:r>
            <a:endParaRPr lang="ca-ES"/>
          </a:p>
        </p:txBody>
      </p:sp>
      <p:sp>
        <p:nvSpPr>
          <p:cNvPr id="7" name="Google Shape;192;p8"/>
          <p:cNvSpPr txBox="1"/>
          <p:nvPr/>
        </p:nvSpPr>
        <p:spPr>
          <a:xfrm>
            <a:off x="371405" y="992399"/>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dirty="0">
                <a:solidFill>
                  <a:srgbClr val="000000"/>
                </a:solidFill>
                <a:latin typeface="Source Sans Pro" charset="0"/>
                <a:ea typeface="Source Sans Pro" charset="0"/>
                <a:cs typeface="Source Sans Pro" charset="0"/>
                <a:sym typeface="Source Sans Pro" charset="0"/>
              </a:rPr>
              <a:t>Otobüs işletme sorunları: Düzenlilik ve kontrol</a:t>
            </a:r>
            <a:endParaRPr lang="en-GB" sz="1950" b="1" dirty="0">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355252"/>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15" name="TextBox 14">
            <a:extLst>
              <a:ext uri="{FF2B5EF4-FFF2-40B4-BE49-F238E27FC236}">
                <a16:creationId xmlns:a16="http://schemas.microsoft.com/office/drawing/2014/main" id="{B846BE05-E679-4C8C-71DA-A7FF277FB1A6}"/>
              </a:ext>
            </a:extLst>
          </p:cNvPr>
          <p:cNvSpPr txBox="1"/>
          <p:nvPr/>
        </p:nvSpPr>
        <p:spPr>
          <a:xfrm>
            <a:off x="454699" y="1433014"/>
            <a:ext cx="7970260" cy="923330"/>
          </a:xfrm>
          <a:prstGeom prst="rect">
            <a:avLst/>
          </a:prstGeom>
          <a:noFill/>
        </p:spPr>
        <p:txBody>
          <a:bodyPr wrap="square">
            <a:noAutofit/>
          </a:bodyPr>
          <a:lstStyle/>
          <a:p>
            <a:pPr algn="just" rtl="0"/>
            <a:r>
              <a:rPr lang="tr" sz="1800" b="0" i="0" u="none" strike="noStrike" baseline="0">
                <a:latin typeface="TTDFt00"/>
              </a:rPr>
              <a:t>Yoğun otobüs güzergâhlarında bir otobüsün herhangi bir şekilde gecikmesi; tüm filoya yayılır ve duraklarda düzensiz araç gelişlerine, daha yüksek bekleme sürelerine ve daha da kötüleşen zaman ilerlemesine neden olur.</a:t>
            </a:r>
            <a:endParaRPr lang="es-ES"/>
          </a:p>
        </p:txBody>
      </p:sp>
      <p:pic>
        <p:nvPicPr>
          <p:cNvPr id="17" name="Picture 16">
            <a:extLst>
              <a:ext uri="{FF2B5EF4-FFF2-40B4-BE49-F238E27FC236}">
                <a16:creationId xmlns:a16="http://schemas.microsoft.com/office/drawing/2014/main" id="{AEFD0914-07F9-1750-9D08-B026882BC1EF}"/>
              </a:ext>
            </a:extLst>
          </p:cNvPr>
          <p:cNvPicPr>
            <a:picLocks noChangeAspect="1"/>
          </p:cNvPicPr>
          <p:nvPr/>
        </p:nvPicPr>
        <p:blipFill>
          <a:blip r:embed="rId3"/>
          <a:stretch>
            <a:fillRect/>
          </a:stretch>
        </p:blipFill>
        <p:spPr>
          <a:xfrm>
            <a:off x="1092332" y="2434746"/>
            <a:ext cx="6611699" cy="3708407"/>
          </a:xfrm>
          <a:prstGeom prst="rect">
            <a:avLst/>
          </a:prstGeom>
        </p:spPr>
      </p:pic>
      <p:sp>
        <p:nvSpPr>
          <p:cNvPr id="18" name="Rectangle 17">
            <a:extLst>
              <a:ext uri="{FF2B5EF4-FFF2-40B4-BE49-F238E27FC236}">
                <a16:creationId xmlns:a16="http://schemas.microsoft.com/office/drawing/2014/main" id="{EB96750B-E0A7-9562-0169-56DE68BE107F}"/>
              </a:ext>
            </a:extLst>
          </p:cNvPr>
          <p:cNvSpPr/>
          <p:nvPr/>
        </p:nvSpPr>
        <p:spPr>
          <a:xfrm>
            <a:off x="1896653" y="2434746"/>
            <a:ext cx="2284821" cy="32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800" b="1" i="0" u="none" strike="noStrike">
                <a:solidFill>
                  <a:srgbClr val="000000"/>
                </a:solidFill>
                <a:latin typeface="Calibri"/>
              </a:rPr>
              <a:t>Otobüs güzergâhları</a:t>
            </a:r>
            <a:endParaRPr lang="es-ES" b="1">
              <a:solidFill>
                <a:schemeClr val="tx1"/>
              </a:solidFill>
            </a:endParaRPr>
          </a:p>
        </p:txBody>
      </p:sp>
      <p:sp>
        <p:nvSpPr>
          <p:cNvPr id="19" name="Rectangle 18">
            <a:extLst>
              <a:ext uri="{FF2B5EF4-FFF2-40B4-BE49-F238E27FC236}">
                <a16:creationId xmlns:a16="http://schemas.microsoft.com/office/drawing/2014/main" id="{CCF4E543-C2F6-ECD5-6C61-7141453F1F00}"/>
              </a:ext>
            </a:extLst>
          </p:cNvPr>
          <p:cNvSpPr/>
          <p:nvPr/>
        </p:nvSpPr>
        <p:spPr>
          <a:xfrm rot="16200000">
            <a:off x="134064" y="3909402"/>
            <a:ext cx="2284821" cy="32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800" b="1" i="0" u="none" strike="noStrike">
                <a:solidFill>
                  <a:srgbClr val="000000"/>
                </a:solidFill>
                <a:latin typeface="Calibri"/>
              </a:rPr>
              <a:t>Zaman (saniye)</a:t>
            </a:r>
          </a:p>
        </p:txBody>
      </p:sp>
      <p:sp>
        <p:nvSpPr>
          <p:cNvPr id="20" name="Rectangle 19">
            <a:extLst>
              <a:ext uri="{FF2B5EF4-FFF2-40B4-BE49-F238E27FC236}">
                <a16:creationId xmlns:a16="http://schemas.microsoft.com/office/drawing/2014/main" id="{66C9BBC3-E0EE-8ED2-7663-95D16BC10660}"/>
              </a:ext>
            </a:extLst>
          </p:cNvPr>
          <p:cNvSpPr/>
          <p:nvPr/>
        </p:nvSpPr>
        <p:spPr>
          <a:xfrm>
            <a:off x="3429589" y="5816164"/>
            <a:ext cx="2284821" cy="3269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noAutofit/>
          </a:bodyPr>
          <a:lstStyle/>
          <a:p>
            <a:pPr algn="ctr" rtl="0"/>
            <a:r>
              <a:rPr lang="tr" sz="1800" b="1" i="0" u="none" strike="noStrike">
                <a:solidFill>
                  <a:srgbClr val="000000"/>
                </a:solidFill>
                <a:latin typeface="Calibri"/>
              </a:rPr>
              <a:t>Duraklar</a:t>
            </a:r>
            <a:endParaRPr lang="es-ES" b="1">
              <a:solidFill>
                <a:schemeClr val="tx1"/>
              </a:solidFill>
            </a:endParaRPr>
          </a:p>
        </p:txBody>
      </p:sp>
    </p:spTree>
    <p:extLst>
      <p:ext uri="{BB962C8B-B14F-4D97-AF65-F5344CB8AC3E}">
        <p14:creationId xmlns:p14="http://schemas.microsoft.com/office/powerpoint/2010/main" val="332431122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4" name="Google Shape;194;p8"/>
          <p:cNvSpPr txBox="1">
            <a:spLocks noGrp="1"/>
          </p:cNvSpPr>
          <p:nvPr>
            <p:ph type="body" idx="2"/>
          </p:nvPr>
        </p:nvSpPr>
        <p:spPr>
          <a:xfrm>
            <a:off x="509636" y="1430348"/>
            <a:ext cx="8348420" cy="1544162"/>
          </a:xfrm>
          <a:prstGeom prst="rect">
            <a:avLst/>
          </a:prstGeom>
          <a:noFill/>
          <a:ln>
            <a:noFill/>
          </a:ln>
        </p:spPr>
        <p:txBody>
          <a:bodyPr spcFirstLastPara="1" vert="horz" wrap="square" lIns="67500" tIns="34275" rIns="67500" bIns="34275" rtlCol="0" anchor="t" anchorCtr="0">
            <a:noAutofit/>
          </a:bodyPr>
          <a:lstStyle/>
          <a:p>
            <a:pPr marL="0" indent="0" algn="just" rtl="0">
              <a:lnSpc>
                <a:spcPct val="150000"/>
              </a:lnSpc>
              <a:spcBef>
                <a:spcPct val="0"/>
              </a:spcBef>
            </a:pPr>
            <a:r>
              <a:rPr lang="tr" sz="1800" b="0" i="0" u="none" strike="noStrike">
                <a:solidFill>
                  <a:srgbClr val="000000"/>
                </a:solidFill>
                <a:latin typeface="Source Sans Pro" charset="0"/>
              </a:rPr>
              <a:t>Bir sarsılma veya bozuntuya uğrama üzerine:</a:t>
            </a:r>
          </a:p>
          <a:p>
            <a:pPr marL="285750" indent="-285750" algn="just" rtl="0">
              <a:lnSpc>
                <a:spcPct val="150000"/>
              </a:lnSpc>
              <a:spcBef>
                <a:spcPct val="0"/>
              </a:spcBef>
              <a:buFont typeface="Arial" pitchFamily="34" charset="0"/>
              <a:buChar char="•"/>
            </a:pPr>
            <a:r>
              <a:rPr lang="tr" sz="1800" b="1" i="0" u="none" strike="noStrike">
                <a:solidFill>
                  <a:srgbClr val="000000"/>
                </a:solidFill>
                <a:latin typeface="Source Sans Pro" charset="0"/>
              </a:rPr>
              <a:t>Beklenti</a:t>
            </a:r>
            <a:endParaRPr lang="es-ES" sz="1800" b="1">
              <a:solidFill>
                <a:schemeClr val="dk1"/>
              </a:solidFill>
            </a:endParaRPr>
          </a:p>
          <a:p>
            <a:pPr marL="285750" indent="-285750" algn="just" rtl="0">
              <a:lnSpc>
                <a:spcPct val="150000"/>
              </a:lnSpc>
              <a:spcBef>
                <a:spcPct val="0"/>
              </a:spcBef>
              <a:buFont typeface="Arial" pitchFamily="34" charset="0"/>
              <a:buChar char="•"/>
            </a:pPr>
            <a:r>
              <a:rPr lang="tr" sz="1800" b="1" i="0" u="none" strike="noStrike">
                <a:solidFill>
                  <a:srgbClr val="000000"/>
                </a:solidFill>
                <a:latin typeface="Source Sans Pro" charset="0"/>
              </a:rPr>
              <a:t>İyileşme ve uyum sağlama</a:t>
            </a:r>
            <a:endParaRPr sz="1800">
              <a:solidFill>
                <a:schemeClr val="dk1"/>
              </a:solidFill>
            </a:endParaRPr>
          </a:p>
        </p:txBody>
      </p:sp>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a:t>
            </a:r>
            <a:endParaRPr lang="ca-ES"/>
          </a:p>
        </p:txBody>
      </p:sp>
      <p:sp>
        <p:nvSpPr>
          <p:cNvPr id="7" name="Google Shape;192;p8"/>
          <p:cNvSpPr txBox="1"/>
          <p:nvPr/>
        </p:nvSpPr>
        <p:spPr>
          <a:xfrm>
            <a:off x="332924" y="966234"/>
            <a:ext cx="7636131" cy="260692"/>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Mühendislikte direnç</a:t>
            </a:r>
          </a:p>
        </p:txBody>
      </p:sp>
      <p:cxnSp>
        <p:nvCxnSpPr>
          <p:cNvPr id="8" name="Google Shape;193;p8"/>
          <p:cNvCxnSpPr/>
          <p:nvPr/>
        </p:nvCxnSpPr>
        <p:spPr>
          <a:xfrm>
            <a:off x="332924" y="1407343"/>
            <a:ext cx="8053554" cy="0"/>
          </a:xfrm>
          <a:prstGeom prst="straightConnector1">
            <a:avLst/>
          </a:prstGeom>
          <a:noFill/>
          <a:ln w="28575" cap="flat" cmpd="sng">
            <a:solidFill>
              <a:schemeClr val="dk1"/>
            </a:solidFill>
            <a:prstDash val="solid"/>
            <a:round/>
            <a:headEnd type="none" w="sm" len="sm"/>
            <a:tailEnd type="none" w="sm" len="sm"/>
          </a:ln>
        </p:spPr>
      </p:cxnSp>
      <p:pic>
        <p:nvPicPr>
          <p:cNvPr id="4" name="Picture 3" descr="A diagram of a graph&#10;&#10;Description automatically generated">
            <a:extLst>
              <a:ext uri="{FF2B5EF4-FFF2-40B4-BE49-F238E27FC236}">
                <a16:creationId xmlns:a16="http://schemas.microsoft.com/office/drawing/2014/main" id="{5543B052-1947-D94E-9654-029B46026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397" y="2756984"/>
            <a:ext cx="5641084" cy="3476098"/>
          </a:xfrm>
          <a:prstGeom prst="rect">
            <a:avLst/>
          </a:prstGeom>
        </p:spPr>
      </p:pic>
    </p:spTree>
    <p:extLst>
      <p:ext uri="{BB962C8B-B14F-4D97-AF65-F5344CB8AC3E}">
        <p14:creationId xmlns:p14="http://schemas.microsoft.com/office/powerpoint/2010/main" val="260190602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80</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Otobüs yığılması fenomeni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pic>
        <p:nvPicPr>
          <p:cNvPr id="6" name="Picture 5">
            <a:extLst>
              <a:ext uri="{FF2B5EF4-FFF2-40B4-BE49-F238E27FC236}">
                <a16:creationId xmlns:a16="http://schemas.microsoft.com/office/drawing/2014/main" id="{62C1CC9E-32D3-0235-4FC7-A3F9F6DBC6D8}"/>
              </a:ext>
            </a:extLst>
          </p:cNvPr>
          <p:cNvPicPr>
            <a:picLocks noChangeAspect="1"/>
          </p:cNvPicPr>
          <p:nvPr/>
        </p:nvPicPr>
        <p:blipFill>
          <a:blip r:embed="rId3"/>
          <a:stretch>
            <a:fillRect/>
          </a:stretch>
        </p:blipFill>
        <p:spPr>
          <a:xfrm>
            <a:off x="185737" y="1414462"/>
            <a:ext cx="8772525" cy="4029075"/>
          </a:xfrm>
          <a:prstGeom prst="rect">
            <a:avLst/>
          </a:prstGeom>
        </p:spPr>
      </p:pic>
    </p:spTree>
    <p:extLst>
      <p:ext uri="{BB962C8B-B14F-4D97-AF65-F5344CB8AC3E}">
        <p14:creationId xmlns:p14="http://schemas.microsoft.com/office/powerpoint/2010/main" val="53716969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81</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Otobüs yığılması fenomeni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pic>
        <p:nvPicPr>
          <p:cNvPr id="5" name="Picture 4">
            <a:extLst>
              <a:ext uri="{FF2B5EF4-FFF2-40B4-BE49-F238E27FC236}">
                <a16:creationId xmlns:a16="http://schemas.microsoft.com/office/drawing/2014/main" id="{451C8AE7-9544-3BBE-B937-6C35F0084E17}"/>
              </a:ext>
            </a:extLst>
          </p:cNvPr>
          <p:cNvPicPr>
            <a:picLocks noChangeAspect="1"/>
          </p:cNvPicPr>
          <p:nvPr/>
        </p:nvPicPr>
        <p:blipFill>
          <a:blip r:embed="rId3"/>
          <a:stretch>
            <a:fillRect/>
          </a:stretch>
        </p:blipFill>
        <p:spPr>
          <a:xfrm>
            <a:off x="185737" y="1433512"/>
            <a:ext cx="8772525" cy="3990975"/>
          </a:xfrm>
          <a:prstGeom prst="rect">
            <a:avLst/>
          </a:prstGeom>
        </p:spPr>
      </p:pic>
    </p:spTree>
    <p:extLst>
      <p:ext uri="{BB962C8B-B14F-4D97-AF65-F5344CB8AC3E}">
        <p14:creationId xmlns:p14="http://schemas.microsoft.com/office/powerpoint/2010/main" val="403150120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82</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Otobüs yığılması fenomeni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pic>
        <p:nvPicPr>
          <p:cNvPr id="5" name="Picture 4">
            <a:extLst>
              <a:ext uri="{FF2B5EF4-FFF2-40B4-BE49-F238E27FC236}">
                <a16:creationId xmlns:a16="http://schemas.microsoft.com/office/drawing/2014/main" id="{9D40C95F-DCFD-41F9-DC99-18F48C32C63B}"/>
              </a:ext>
            </a:extLst>
          </p:cNvPr>
          <p:cNvPicPr>
            <a:picLocks noChangeAspect="1"/>
          </p:cNvPicPr>
          <p:nvPr/>
        </p:nvPicPr>
        <p:blipFill>
          <a:blip r:embed="rId3"/>
          <a:stretch>
            <a:fillRect/>
          </a:stretch>
        </p:blipFill>
        <p:spPr>
          <a:xfrm>
            <a:off x="185737" y="1423987"/>
            <a:ext cx="8772525" cy="4010025"/>
          </a:xfrm>
          <a:prstGeom prst="rect">
            <a:avLst/>
          </a:prstGeom>
        </p:spPr>
      </p:pic>
    </p:spTree>
    <p:extLst>
      <p:ext uri="{BB962C8B-B14F-4D97-AF65-F5344CB8AC3E}">
        <p14:creationId xmlns:p14="http://schemas.microsoft.com/office/powerpoint/2010/main" val="373776141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83</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Otobüs yığılması fenomeni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pic>
        <p:nvPicPr>
          <p:cNvPr id="5" name="Picture 4">
            <a:extLst>
              <a:ext uri="{FF2B5EF4-FFF2-40B4-BE49-F238E27FC236}">
                <a16:creationId xmlns:a16="http://schemas.microsoft.com/office/drawing/2014/main" id="{B5534BE7-6AF9-619B-F087-F8989D973CF0}"/>
              </a:ext>
            </a:extLst>
          </p:cNvPr>
          <p:cNvPicPr>
            <a:picLocks noChangeAspect="1"/>
          </p:cNvPicPr>
          <p:nvPr/>
        </p:nvPicPr>
        <p:blipFill>
          <a:blip r:embed="rId3"/>
          <a:stretch>
            <a:fillRect/>
          </a:stretch>
        </p:blipFill>
        <p:spPr>
          <a:xfrm>
            <a:off x="185737" y="1447800"/>
            <a:ext cx="8772525" cy="3962400"/>
          </a:xfrm>
          <a:prstGeom prst="rect">
            <a:avLst/>
          </a:prstGeom>
        </p:spPr>
      </p:pic>
    </p:spTree>
    <p:extLst>
      <p:ext uri="{BB962C8B-B14F-4D97-AF65-F5344CB8AC3E}">
        <p14:creationId xmlns:p14="http://schemas.microsoft.com/office/powerpoint/2010/main" val="241580028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84</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Otobüs yığılması fenomeni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pic>
        <p:nvPicPr>
          <p:cNvPr id="5" name="Picture 4">
            <a:extLst>
              <a:ext uri="{FF2B5EF4-FFF2-40B4-BE49-F238E27FC236}">
                <a16:creationId xmlns:a16="http://schemas.microsoft.com/office/drawing/2014/main" id="{5AC125D2-0449-B4DA-00AF-D724507E49FD}"/>
              </a:ext>
            </a:extLst>
          </p:cNvPr>
          <p:cNvPicPr>
            <a:picLocks noChangeAspect="1"/>
          </p:cNvPicPr>
          <p:nvPr/>
        </p:nvPicPr>
        <p:blipFill>
          <a:blip r:embed="rId3"/>
          <a:stretch>
            <a:fillRect/>
          </a:stretch>
        </p:blipFill>
        <p:spPr>
          <a:xfrm>
            <a:off x="180975" y="1457325"/>
            <a:ext cx="8782050" cy="3943350"/>
          </a:xfrm>
          <a:prstGeom prst="rect">
            <a:avLst/>
          </a:prstGeom>
        </p:spPr>
      </p:pic>
    </p:spTree>
    <p:extLst>
      <p:ext uri="{BB962C8B-B14F-4D97-AF65-F5344CB8AC3E}">
        <p14:creationId xmlns:p14="http://schemas.microsoft.com/office/powerpoint/2010/main" val="257035750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85</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Otobüs yığılması fenomeni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pic>
        <p:nvPicPr>
          <p:cNvPr id="4" name="Picture 3">
            <a:extLst>
              <a:ext uri="{FF2B5EF4-FFF2-40B4-BE49-F238E27FC236}">
                <a16:creationId xmlns:a16="http://schemas.microsoft.com/office/drawing/2014/main" id="{64882311-1B75-36A6-0423-AE9AC18CC608}"/>
              </a:ext>
            </a:extLst>
          </p:cNvPr>
          <p:cNvPicPr>
            <a:picLocks noChangeAspect="1"/>
          </p:cNvPicPr>
          <p:nvPr/>
        </p:nvPicPr>
        <p:blipFill>
          <a:blip r:embed="rId3"/>
          <a:stretch>
            <a:fillRect/>
          </a:stretch>
        </p:blipFill>
        <p:spPr>
          <a:xfrm>
            <a:off x="185737" y="1443037"/>
            <a:ext cx="8772525" cy="3971925"/>
          </a:xfrm>
          <a:prstGeom prst="rect">
            <a:avLst/>
          </a:prstGeom>
        </p:spPr>
      </p:pic>
    </p:spTree>
    <p:extLst>
      <p:ext uri="{BB962C8B-B14F-4D97-AF65-F5344CB8AC3E}">
        <p14:creationId xmlns:p14="http://schemas.microsoft.com/office/powerpoint/2010/main" val="99510485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86</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Otobüs yığılması fenomeni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pic>
        <p:nvPicPr>
          <p:cNvPr id="4" name="Picture 3">
            <a:extLst>
              <a:ext uri="{FF2B5EF4-FFF2-40B4-BE49-F238E27FC236}">
                <a16:creationId xmlns:a16="http://schemas.microsoft.com/office/drawing/2014/main" id="{DC5AA5BC-83ED-A206-8A23-9D0A377314D3}"/>
              </a:ext>
            </a:extLst>
          </p:cNvPr>
          <p:cNvPicPr>
            <a:picLocks noChangeAspect="1"/>
          </p:cNvPicPr>
          <p:nvPr/>
        </p:nvPicPr>
        <p:blipFill>
          <a:blip r:embed="rId3"/>
          <a:stretch>
            <a:fillRect/>
          </a:stretch>
        </p:blipFill>
        <p:spPr>
          <a:xfrm>
            <a:off x="180975" y="1433512"/>
            <a:ext cx="8782050" cy="3990975"/>
          </a:xfrm>
          <a:prstGeom prst="rect">
            <a:avLst/>
          </a:prstGeom>
        </p:spPr>
      </p:pic>
    </p:spTree>
    <p:extLst>
      <p:ext uri="{BB962C8B-B14F-4D97-AF65-F5344CB8AC3E}">
        <p14:creationId xmlns:p14="http://schemas.microsoft.com/office/powerpoint/2010/main" val="152324966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87</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Otobüs yığılması fenomeni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pic>
        <p:nvPicPr>
          <p:cNvPr id="5" name="Picture 4">
            <a:extLst>
              <a:ext uri="{FF2B5EF4-FFF2-40B4-BE49-F238E27FC236}">
                <a16:creationId xmlns:a16="http://schemas.microsoft.com/office/drawing/2014/main" id="{ECB36DB8-60AA-B41E-EF00-C623A455CE0B}"/>
              </a:ext>
            </a:extLst>
          </p:cNvPr>
          <p:cNvPicPr>
            <a:picLocks noChangeAspect="1"/>
          </p:cNvPicPr>
          <p:nvPr/>
        </p:nvPicPr>
        <p:blipFill>
          <a:blip r:embed="rId3"/>
          <a:stretch>
            <a:fillRect/>
          </a:stretch>
        </p:blipFill>
        <p:spPr>
          <a:xfrm>
            <a:off x="195262" y="1438275"/>
            <a:ext cx="8753475" cy="3981450"/>
          </a:xfrm>
          <a:prstGeom prst="rect">
            <a:avLst/>
          </a:prstGeom>
        </p:spPr>
      </p:pic>
    </p:spTree>
    <p:extLst>
      <p:ext uri="{BB962C8B-B14F-4D97-AF65-F5344CB8AC3E}">
        <p14:creationId xmlns:p14="http://schemas.microsoft.com/office/powerpoint/2010/main" val="150561396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88</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Bu neden oluyor?</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5" name="TextBox 4">
            <a:extLst>
              <a:ext uri="{FF2B5EF4-FFF2-40B4-BE49-F238E27FC236}">
                <a16:creationId xmlns:a16="http://schemas.microsoft.com/office/drawing/2014/main" id="{AA896634-B6F0-1940-52ED-D5628BD6B044}"/>
              </a:ext>
            </a:extLst>
          </p:cNvPr>
          <p:cNvSpPr txBox="1"/>
          <p:nvPr/>
        </p:nvSpPr>
        <p:spPr>
          <a:xfrm>
            <a:off x="454699" y="1433014"/>
            <a:ext cx="7970260" cy="1477328"/>
          </a:xfrm>
          <a:prstGeom prst="rect">
            <a:avLst/>
          </a:prstGeom>
          <a:noFill/>
        </p:spPr>
        <p:txBody>
          <a:bodyPr wrap="square">
            <a:noAutofit/>
          </a:bodyPr>
          <a:lstStyle/>
          <a:p>
            <a:pPr marL="285750" indent="-285750" algn="just" rtl="0">
              <a:buFont typeface="Arial" pitchFamily="34" charset="0"/>
              <a:buChar char="•"/>
            </a:pPr>
            <a:r>
              <a:rPr lang="tr" sz="1800" b="0" i="0" u="none" strike="noStrike">
                <a:latin typeface="TTDFt00"/>
              </a:rPr>
              <a:t>CV2 zaman ilerlemesi ile bekleme süresi artar</a:t>
            </a:r>
          </a:p>
          <a:p>
            <a:pPr marL="285750" indent="-285750" algn="l" rtl="0">
              <a:buFont typeface="Arial" pitchFamily="34" charset="0"/>
              <a:buChar char="•"/>
            </a:pPr>
            <a:r>
              <a:rPr lang="tr" sz="1800" b="0" i="0" u="none" strike="noStrike">
                <a:latin typeface="TTDFt00"/>
              </a:rPr>
              <a:t>Değişken zaman aralıkları, aynı ortalama değeri gösterseler bile bekleme süresini artırır</a:t>
            </a:r>
            <a:endParaRPr lang="es-ES">
              <a:latin typeface="TTDFt00"/>
            </a:endParaRPr>
          </a:p>
          <a:p>
            <a:pPr marL="285750" indent="-285750" algn="l" rtl="0">
              <a:buFont typeface="Arial" pitchFamily="34" charset="0"/>
              <a:buChar char="•"/>
            </a:pPr>
            <a:r>
              <a:rPr lang="tr" sz="1800" b="0" i="0" u="none" strike="noStrike">
                <a:latin typeface="TTDFt00"/>
              </a:rPr>
              <a:t>Otobüs şoförlerine zaman geçişlerinin varyansını en aza indirmeye yönelik ekonomik teşvikler (TMB)</a:t>
            </a:r>
          </a:p>
        </p:txBody>
      </p:sp>
      <p:pic>
        <p:nvPicPr>
          <p:cNvPr id="9" name="Picture 8">
            <a:extLst>
              <a:ext uri="{FF2B5EF4-FFF2-40B4-BE49-F238E27FC236}">
                <a16:creationId xmlns:a16="http://schemas.microsoft.com/office/drawing/2014/main" id="{98FB19C9-8D1F-2BB3-D8EF-FB634CE4E699}"/>
              </a:ext>
            </a:extLst>
          </p:cNvPr>
          <p:cNvPicPr>
            <a:picLocks noChangeAspect="1"/>
          </p:cNvPicPr>
          <p:nvPr/>
        </p:nvPicPr>
        <p:blipFill>
          <a:blip r:embed="rId3"/>
          <a:stretch>
            <a:fillRect/>
          </a:stretch>
        </p:blipFill>
        <p:spPr>
          <a:xfrm>
            <a:off x="2914650" y="2993492"/>
            <a:ext cx="4457700" cy="3279715"/>
          </a:xfrm>
          <a:prstGeom prst="rect">
            <a:avLst/>
          </a:prstGeom>
        </p:spPr>
      </p:pic>
      <p:sp>
        <p:nvSpPr>
          <p:cNvPr id="11" name="TextBox 10">
            <a:extLst>
              <a:ext uri="{FF2B5EF4-FFF2-40B4-BE49-F238E27FC236}">
                <a16:creationId xmlns:a16="http://schemas.microsoft.com/office/drawing/2014/main" id="{3E2BBDEA-0C16-FBFB-6BF3-B6647DDB5507}"/>
              </a:ext>
            </a:extLst>
          </p:cNvPr>
          <p:cNvSpPr txBox="1"/>
          <p:nvPr/>
        </p:nvSpPr>
        <p:spPr>
          <a:xfrm>
            <a:off x="6262652" y="2993492"/>
            <a:ext cx="2447995" cy="707886"/>
          </a:xfrm>
          <a:prstGeom prst="rect">
            <a:avLst/>
          </a:prstGeom>
          <a:solidFill>
            <a:schemeClr val="bg1"/>
          </a:solidFill>
        </p:spPr>
        <p:txBody>
          <a:bodyPr wrap="square">
            <a:noAutofit/>
          </a:bodyPr>
          <a:lstStyle/>
          <a:p>
            <a:pPr algn="just" rtl="0"/>
            <a:r>
              <a:rPr lang="tr" sz="2000" b="0" i="0" u="none" strike="noStrike" dirty="0">
                <a:latin typeface="TTDFt00"/>
              </a:rPr>
              <a:t>Kapıların açılmaması</a:t>
            </a:r>
            <a:endParaRPr lang="es-ES" sz="2000" dirty="0">
              <a:latin typeface="TTDFt00"/>
            </a:endParaRPr>
          </a:p>
        </p:txBody>
      </p:sp>
      <p:sp>
        <p:nvSpPr>
          <p:cNvPr id="12" name="TextBox 11">
            <a:extLst>
              <a:ext uri="{FF2B5EF4-FFF2-40B4-BE49-F238E27FC236}">
                <a16:creationId xmlns:a16="http://schemas.microsoft.com/office/drawing/2014/main" id="{F44D4B7E-C796-BB54-BA31-C1FECC5831CF}"/>
              </a:ext>
            </a:extLst>
          </p:cNvPr>
          <p:cNvSpPr txBox="1"/>
          <p:nvPr/>
        </p:nvSpPr>
        <p:spPr>
          <a:xfrm>
            <a:off x="4030052" y="5714617"/>
            <a:ext cx="1083123" cy="558589"/>
          </a:xfrm>
          <a:prstGeom prst="rect">
            <a:avLst/>
          </a:prstGeom>
          <a:solidFill>
            <a:schemeClr val="bg1"/>
          </a:solidFill>
        </p:spPr>
        <p:txBody>
          <a:bodyPr wrap="square">
            <a:noAutofit/>
          </a:bodyPr>
          <a:lstStyle/>
          <a:p>
            <a:pPr algn="just" rtl="0"/>
            <a:r>
              <a:rPr lang="tr" b="0" i="0" u="none" strike="noStrike" dirty="0">
                <a:latin typeface="TTDFt00"/>
              </a:rPr>
              <a:t>Gecikme</a:t>
            </a:r>
            <a:endParaRPr lang="es-ES" dirty="0">
              <a:latin typeface="TTDFt00"/>
            </a:endParaRPr>
          </a:p>
        </p:txBody>
      </p:sp>
    </p:spTree>
    <p:extLst>
      <p:ext uri="{BB962C8B-B14F-4D97-AF65-F5344CB8AC3E}">
        <p14:creationId xmlns:p14="http://schemas.microsoft.com/office/powerpoint/2010/main" val="6862715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89</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Kontrol stratejileri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5" name="TextBox 4">
            <a:extLst>
              <a:ext uri="{FF2B5EF4-FFF2-40B4-BE49-F238E27FC236}">
                <a16:creationId xmlns:a16="http://schemas.microsoft.com/office/drawing/2014/main" id="{AA896634-B6F0-1940-52ED-D5628BD6B044}"/>
              </a:ext>
            </a:extLst>
          </p:cNvPr>
          <p:cNvSpPr txBox="1"/>
          <p:nvPr/>
        </p:nvSpPr>
        <p:spPr>
          <a:xfrm>
            <a:off x="454699" y="1433014"/>
            <a:ext cx="7970260" cy="646331"/>
          </a:xfrm>
          <a:prstGeom prst="rect">
            <a:avLst/>
          </a:prstGeom>
          <a:noFill/>
        </p:spPr>
        <p:txBody>
          <a:bodyPr wrap="square">
            <a:noAutofit/>
          </a:bodyPr>
          <a:lstStyle/>
          <a:p>
            <a:pPr algn="l" rtl="0"/>
            <a:r>
              <a:rPr lang="tr" sz="1800" b="1" i="0" u="none" strike="noStrike" baseline="0">
                <a:highlight>
                  <a:srgbClr val="000000">
                    <a:alpha val="0"/>
                  </a:srgbClr>
                </a:highlight>
                <a:latin typeface="TT81t00"/>
              </a:rPr>
              <a:t>Otobüs aksaklıkları</a:t>
            </a:r>
            <a:r>
              <a:rPr lang="tr" sz="1800" b="0" i="0" u="none" strike="noStrike" baseline="0">
                <a:latin typeface="TTDFt00"/>
              </a:rPr>
              <a:t>. Duraklara düzensiz varma sıklığı, dengesiz zaman geçişleri </a:t>
            </a:r>
          </a:p>
          <a:p>
            <a:pPr algn="l" rtl="0"/>
            <a:r>
              <a:rPr lang="tr" sz="1800" b="0" i="0" u="none" strike="noStrike" baseline="0">
                <a:latin typeface="TTDFt00"/>
              </a:rPr>
              <a:t>ve daha fazla kullanıcı bekleme süresi. Yığılma</a:t>
            </a:r>
            <a:endParaRPr lang="es-ES">
              <a:latin typeface="TTDFt00"/>
            </a:endParaRPr>
          </a:p>
        </p:txBody>
      </p:sp>
      <p:pic>
        <p:nvPicPr>
          <p:cNvPr id="4" name="Picture 3">
            <a:extLst>
              <a:ext uri="{FF2B5EF4-FFF2-40B4-BE49-F238E27FC236}">
                <a16:creationId xmlns:a16="http://schemas.microsoft.com/office/drawing/2014/main" id="{31741005-F02C-8750-4E75-B905FDFC3C8D}"/>
              </a:ext>
            </a:extLst>
          </p:cNvPr>
          <p:cNvPicPr>
            <a:picLocks noChangeAspect="1"/>
          </p:cNvPicPr>
          <p:nvPr/>
        </p:nvPicPr>
        <p:blipFill>
          <a:blip r:embed="rId3"/>
          <a:stretch>
            <a:fillRect/>
          </a:stretch>
        </p:blipFill>
        <p:spPr>
          <a:xfrm>
            <a:off x="1093379" y="2012131"/>
            <a:ext cx="6120221" cy="1256567"/>
          </a:xfrm>
          <a:prstGeom prst="rect">
            <a:avLst/>
          </a:prstGeom>
        </p:spPr>
      </p:pic>
      <p:sp>
        <p:nvSpPr>
          <p:cNvPr id="13" name="TextBox 12">
            <a:extLst>
              <a:ext uri="{FF2B5EF4-FFF2-40B4-BE49-F238E27FC236}">
                <a16:creationId xmlns:a16="http://schemas.microsoft.com/office/drawing/2014/main" id="{445F8767-B48C-8148-0A35-5048F49BDE16}"/>
              </a:ext>
            </a:extLst>
          </p:cNvPr>
          <p:cNvSpPr txBox="1"/>
          <p:nvPr/>
        </p:nvSpPr>
        <p:spPr>
          <a:xfrm>
            <a:off x="454699" y="3241612"/>
            <a:ext cx="6873201" cy="2616101"/>
          </a:xfrm>
          <a:prstGeom prst="rect">
            <a:avLst/>
          </a:prstGeom>
          <a:noFill/>
        </p:spPr>
        <p:txBody>
          <a:bodyPr wrap="square">
            <a:noAutofit/>
          </a:bodyPr>
          <a:lstStyle/>
          <a:p>
            <a:pPr algn="l" rtl="0"/>
            <a:r>
              <a:rPr lang="tr" sz="1600" b="0" i="0" u="none" strike="noStrike" baseline="0">
                <a:solidFill>
                  <a:srgbClr val="1F497D"/>
                </a:solidFill>
                <a:latin typeface="Calibri"/>
              </a:rPr>
              <a:t>S1. Duraklama süreleri ile bekletme noktaları</a:t>
            </a:r>
          </a:p>
          <a:p>
            <a:pPr algn="l" rtl="0"/>
            <a:r>
              <a:rPr lang="tr" sz="1600" b="0" i="0" u="none" strike="noStrike" baseline="0">
                <a:solidFill>
                  <a:srgbClr val="000000"/>
                </a:solidFill>
                <a:latin typeface="Calibri"/>
              </a:rPr>
              <a:t>Duraklardaki durma süreleri (özellikle başlangıç-varış durakları)</a:t>
            </a:r>
          </a:p>
          <a:p>
            <a:pPr algn="l"/>
            <a:endParaRPr lang="en-US" sz="1600">
              <a:solidFill>
                <a:srgbClr val="000000"/>
              </a:solidFill>
            </a:endParaRPr>
          </a:p>
          <a:p>
            <a:pPr algn="l" rtl="0"/>
            <a:r>
              <a:rPr lang="tr" sz="1600" b="0" i="0" u="none" strike="noStrike" baseline="0">
                <a:solidFill>
                  <a:srgbClr val="1F497D"/>
                </a:solidFill>
                <a:latin typeface="Calibri"/>
              </a:rPr>
              <a:t>S2. Dinamik veri yolu hız kontrol stratejisi:</a:t>
            </a:r>
          </a:p>
          <a:p>
            <a:pPr algn="l" rtl="0"/>
            <a:r>
              <a:rPr lang="tr" sz="1600" b="0" i="0" u="none" strike="noStrike" baseline="0">
                <a:solidFill>
                  <a:srgbClr val="000000"/>
                </a:solidFill>
                <a:latin typeface="Calibri"/>
              </a:rPr>
              <a:t>• Araçlar ilerleme mesafesine bağlı olarak farklı bir hızda hareket etmelidir.</a:t>
            </a:r>
          </a:p>
          <a:p>
            <a:pPr algn="l" rtl="0"/>
            <a:r>
              <a:rPr lang="tr" sz="1600" b="0" i="0" u="none" strike="noStrike" baseline="0">
                <a:solidFill>
                  <a:srgbClr val="000000"/>
                </a:solidFill>
                <a:latin typeface="Calibri"/>
              </a:rPr>
              <a:t>"Yay" veya "mıknatıs" benzetmesi.</a:t>
            </a:r>
          </a:p>
          <a:p>
            <a:pPr algn="l"/>
            <a:endParaRPr lang="es-ES" sz="1600">
              <a:solidFill>
                <a:srgbClr val="000000"/>
              </a:solidFill>
            </a:endParaRPr>
          </a:p>
          <a:p>
            <a:pPr algn="l" rtl="0"/>
            <a:r>
              <a:rPr lang="tr" sz="1800" b="0" i="0" u="none" strike="noStrike" baseline="0">
                <a:solidFill>
                  <a:srgbClr val="1F497D"/>
                </a:solidFill>
                <a:latin typeface="TT81t00"/>
              </a:rPr>
              <a:t>S3. Dinamik otobüs hızı kontrol stratejisi ve devreye sokulmuş trafik ışığı önceliği:</a:t>
            </a:r>
            <a:endParaRPr lang="es-ES" sz="1600"/>
          </a:p>
        </p:txBody>
      </p:sp>
      <p:pic>
        <p:nvPicPr>
          <p:cNvPr id="15" name="Picture 14">
            <a:extLst>
              <a:ext uri="{FF2B5EF4-FFF2-40B4-BE49-F238E27FC236}">
                <a16:creationId xmlns:a16="http://schemas.microsoft.com/office/drawing/2014/main" id="{4831352F-1E5F-22C9-8EEF-187AAA9ABEB3}"/>
              </a:ext>
            </a:extLst>
          </p:cNvPr>
          <p:cNvPicPr>
            <a:picLocks noChangeAspect="1"/>
          </p:cNvPicPr>
          <p:nvPr/>
        </p:nvPicPr>
        <p:blipFill>
          <a:blip r:embed="rId4"/>
          <a:srcRect l="9102"/>
          <a:stretch>
            <a:fillRect/>
          </a:stretch>
        </p:blipFill>
        <p:spPr>
          <a:xfrm>
            <a:off x="7213600" y="3446593"/>
            <a:ext cx="1824494" cy="1818563"/>
          </a:xfrm>
          <a:prstGeom prst="rect">
            <a:avLst/>
          </a:prstGeom>
        </p:spPr>
      </p:pic>
    </p:spTree>
    <p:extLst>
      <p:ext uri="{BB962C8B-B14F-4D97-AF65-F5344CB8AC3E}">
        <p14:creationId xmlns:p14="http://schemas.microsoft.com/office/powerpoint/2010/main" val="20730103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9</a:t>
            </a:r>
            <a:endParaRPr lang="ca-ES"/>
          </a:p>
        </p:txBody>
      </p:sp>
      <p:sp>
        <p:nvSpPr>
          <p:cNvPr id="7" name="Google Shape;192;p8"/>
          <p:cNvSpPr txBox="1"/>
          <p:nvPr/>
        </p:nvSpPr>
        <p:spPr>
          <a:xfrm>
            <a:off x="284770" y="924101"/>
            <a:ext cx="6151267"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Dirençliliğin Aşamaları</a:t>
            </a:r>
          </a:p>
        </p:txBody>
      </p:sp>
      <p:cxnSp>
        <p:nvCxnSpPr>
          <p:cNvPr id="8" name="Google Shape;193;p8"/>
          <p:cNvCxnSpPr/>
          <p:nvPr/>
        </p:nvCxnSpPr>
        <p:spPr>
          <a:xfrm>
            <a:off x="284770" y="1365211"/>
            <a:ext cx="8053554" cy="0"/>
          </a:xfrm>
          <a:prstGeom prst="straightConnector1">
            <a:avLst/>
          </a:prstGeom>
          <a:noFill/>
          <a:ln w="28575" cap="flat" cmpd="sng">
            <a:solidFill>
              <a:schemeClr val="dk1"/>
            </a:solidFill>
            <a:prstDash val="solid"/>
            <a:round/>
            <a:headEnd type="none" w="sm" len="sm"/>
            <a:tailEnd type="none" w="sm" len="sm"/>
          </a:ln>
        </p:spPr>
      </p:cxnSp>
      <p:sp>
        <p:nvSpPr>
          <p:cNvPr id="5" name="Text Placeholder 4">
            <a:extLst>
              <a:ext uri="{FF2B5EF4-FFF2-40B4-BE49-F238E27FC236}">
                <a16:creationId xmlns:a16="http://schemas.microsoft.com/office/drawing/2014/main" id="{E0CD489E-BEAB-098A-E4AD-511FAA5A1590}"/>
              </a:ext>
            </a:extLst>
          </p:cNvPr>
          <p:cNvSpPr>
            <a:spLocks noGrp="1"/>
          </p:cNvSpPr>
          <p:nvPr>
            <p:ph type="body" idx="2"/>
          </p:nvPr>
        </p:nvSpPr>
        <p:spPr/>
        <p:txBody>
          <a:bodyPr>
            <a:noAutofit/>
          </a:bodyPr>
          <a:lstStyle/>
          <a:p>
            <a:endParaRPr lang="es-ES"/>
          </a:p>
        </p:txBody>
      </p:sp>
      <p:sp>
        <p:nvSpPr>
          <p:cNvPr id="12" name="TextBox 11">
            <a:extLst>
              <a:ext uri="{FF2B5EF4-FFF2-40B4-BE49-F238E27FC236}">
                <a16:creationId xmlns:a16="http://schemas.microsoft.com/office/drawing/2014/main" id="{B22459C6-C31D-21FB-DCE9-190C56452FB0}"/>
              </a:ext>
            </a:extLst>
          </p:cNvPr>
          <p:cNvSpPr txBox="1"/>
          <p:nvPr/>
        </p:nvSpPr>
        <p:spPr>
          <a:xfrm>
            <a:off x="84841" y="1689848"/>
            <a:ext cx="3839459" cy="4801314"/>
          </a:xfrm>
          <a:prstGeom prst="rect">
            <a:avLst/>
          </a:prstGeom>
          <a:noFill/>
        </p:spPr>
        <p:txBody>
          <a:bodyPr wrap="square">
            <a:noAutofit/>
          </a:bodyPr>
          <a:lstStyle/>
          <a:p>
            <a:pPr marL="285750" indent="-285750" algn="just" rtl="0">
              <a:spcBef>
                <a:spcPct val="0"/>
              </a:spcBef>
              <a:buFont typeface="Arial" pitchFamily="34" charset="0"/>
              <a:buChar char="•"/>
            </a:pPr>
            <a:r>
              <a:rPr lang="tr" sz="1600" b="0" i="0" u="none" strike="noStrike" dirty="0">
                <a:solidFill>
                  <a:srgbClr val="000000"/>
                </a:solidFill>
                <a:latin typeface="Calibri"/>
              </a:rPr>
              <a:t>Süre açısından bakıldığında, bir sistemin dirençliliği, bir kesintinin kayıplara yol açtığı belirli bir andan ziyade, tehdit gelmeden önce, tehdit sırasında ve tehdit geldikten sonra sistemin nasıl işlediğine dair bir süreçtir.</a:t>
            </a:r>
          </a:p>
          <a:p>
            <a:pPr marL="285750" indent="-285750" algn="just" rtl="0">
              <a:spcBef>
                <a:spcPct val="0"/>
              </a:spcBef>
              <a:buFont typeface="Arial" pitchFamily="34" charset="0"/>
              <a:buChar char="•"/>
            </a:pPr>
            <a:r>
              <a:rPr lang="tr" sz="1600" b="0" i="0" u="none" strike="noStrike" dirty="0">
                <a:solidFill>
                  <a:srgbClr val="000000"/>
                </a:solidFill>
                <a:latin typeface="Calibri"/>
              </a:rPr>
              <a:t>Dirençlilik, Şekil'de gösterildiği gibi bir sistemin çeşitli aksaklık ve tehditlere karşı </a:t>
            </a:r>
            <a:r>
              <a:rPr lang="tr" sz="1600" b="1" i="0" u="none" strike="noStrike" dirty="0">
                <a:solidFill>
                  <a:srgbClr val="F79646"/>
                </a:solidFill>
                <a:highlight>
                  <a:srgbClr val="000000">
                    <a:alpha val="0"/>
                  </a:srgbClr>
                </a:highlight>
                <a:latin typeface="Calibri"/>
              </a:rPr>
              <a:t>nasıl plan yaptığı</a:t>
            </a:r>
            <a:r>
              <a:rPr lang="tr" sz="1600" b="0" i="0" u="none" strike="noStrike" dirty="0">
                <a:solidFill>
                  <a:srgbClr val="000000"/>
                </a:solidFill>
                <a:latin typeface="Calibri"/>
              </a:rPr>
              <a:t> ve </a:t>
            </a:r>
            <a:r>
              <a:rPr lang="tr" sz="1600" b="1" i="0" u="none" strike="noStrike" dirty="0">
                <a:solidFill>
                  <a:srgbClr val="F79646"/>
                </a:solidFill>
                <a:highlight>
                  <a:srgbClr val="000000">
                    <a:alpha val="0"/>
                  </a:srgbClr>
                </a:highlight>
                <a:latin typeface="Calibri"/>
              </a:rPr>
              <a:t>hazırlandığı</a:t>
            </a:r>
            <a:r>
              <a:rPr lang="tr" sz="1600" b="0" i="0" u="none" strike="noStrike" dirty="0">
                <a:solidFill>
                  <a:srgbClr val="000000"/>
                </a:solidFill>
                <a:latin typeface="Calibri"/>
              </a:rPr>
              <a:t>, bunlara nasıl direnç gösterdiği ve bunları nasıl </a:t>
            </a:r>
            <a:r>
              <a:rPr lang="tr" sz="1600" b="1" i="0" u="none" strike="noStrike" dirty="0">
                <a:solidFill>
                  <a:srgbClr val="F79646"/>
                </a:solidFill>
                <a:highlight>
                  <a:srgbClr val="000000">
                    <a:alpha val="0"/>
                  </a:srgbClr>
                </a:highlight>
                <a:latin typeface="Calibri"/>
              </a:rPr>
              <a:t>özümsediği</a:t>
            </a:r>
            <a:r>
              <a:rPr lang="tr" sz="1600" b="0" i="0" u="none" strike="noStrike" dirty="0">
                <a:solidFill>
                  <a:srgbClr val="000000"/>
                </a:solidFill>
                <a:latin typeface="Calibri"/>
              </a:rPr>
              <a:t>, bunlardan nasıl </a:t>
            </a:r>
            <a:r>
              <a:rPr lang="tr" sz="1600" b="1" i="0" u="none" strike="noStrike" dirty="0">
                <a:solidFill>
                  <a:srgbClr val="F79646"/>
                </a:solidFill>
                <a:highlight>
                  <a:srgbClr val="000000">
                    <a:alpha val="0"/>
                  </a:srgbClr>
                </a:highlight>
                <a:latin typeface="Calibri"/>
              </a:rPr>
              <a:t>kurtulduğu</a:t>
            </a:r>
            <a:r>
              <a:rPr lang="tr" sz="1600" b="0" i="0" u="none" strike="noStrike" dirty="0">
                <a:solidFill>
                  <a:srgbClr val="000000"/>
                </a:solidFill>
                <a:latin typeface="Calibri"/>
              </a:rPr>
              <a:t> ve bunlara nasıl </a:t>
            </a:r>
            <a:r>
              <a:rPr lang="tr" sz="1600" b="1" i="0" u="none" strike="noStrike" dirty="0">
                <a:solidFill>
                  <a:srgbClr val="F79646"/>
                </a:solidFill>
                <a:highlight>
                  <a:srgbClr val="000000">
                    <a:alpha val="0"/>
                  </a:srgbClr>
                </a:highlight>
                <a:latin typeface="Calibri"/>
              </a:rPr>
              <a:t>uyum sağladığı</a:t>
            </a:r>
            <a:r>
              <a:rPr lang="tr" sz="1600" b="0" i="0" u="none" strike="noStrike" dirty="0">
                <a:solidFill>
                  <a:srgbClr val="000000"/>
                </a:solidFill>
                <a:latin typeface="Calibri"/>
              </a:rPr>
              <a:t> ile ilgilidir.</a:t>
            </a:r>
          </a:p>
          <a:p>
            <a:pPr marL="285750" indent="-285750" algn="just" rtl="0">
              <a:spcBef>
                <a:spcPct val="0"/>
              </a:spcBef>
              <a:buFont typeface="Arial" pitchFamily="34" charset="0"/>
              <a:buChar char="•"/>
            </a:pPr>
            <a:r>
              <a:rPr lang="tr" sz="1600" b="0" i="0" u="none" strike="noStrike" dirty="0">
                <a:solidFill>
                  <a:srgbClr val="000000"/>
                </a:solidFill>
                <a:latin typeface="Calibri"/>
              </a:rPr>
              <a:t> Bu yaklaşımda </a:t>
            </a:r>
            <a:r>
              <a:rPr lang="tr" sz="1600" b="1" i="0" u="none" strike="noStrike" dirty="0">
                <a:solidFill>
                  <a:srgbClr val="F79646"/>
                </a:solidFill>
                <a:highlight>
                  <a:srgbClr val="000000">
                    <a:alpha val="0"/>
                  </a:srgbClr>
                </a:highlight>
                <a:latin typeface="Calibri"/>
              </a:rPr>
              <a:t>sistem direnci, bir sistemin temel işlevlerinin tehditlerle başa çıkmak için sürekli olarak değişmesi nedeniyle sürekli değişmekte olan bir özelliktir</a:t>
            </a:r>
            <a:r>
              <a:rPr lang="tr" sz="1600" b="0" i="0" u="none" strike="noStrike" dirty="0">
                <a:solidFill>
                  <a:srgbClr val="000000"/>
                </a:solidFill>
                <a:latin typeface="Calibri"/>
              </a:rPr>
              <a:t>.</a:t>
            </a:r>
            <a:endParaRPr lang="en-US" sz="1600" b="1" dirty="0">
              <a:solidFill>
                <a:schemeClr val="dk1"/>
              </a:solidFill>
            </a:endParaRPr>
          </a:p>
        </p:txBody>
      </p:sp>
      <p:pic>
        <p:nvPicPr>
          <p:cNvPr id="9" name="Picture 8">
            <a:extLst>
              <a:ext uri="{FF2B5EF4-FFF2-40B4-BE49-F238E27FC236}">
                <a16:creationId xmlns:a16="http://schemas.microsoft.com/office/drawing/2014/main" id="{5D89E618-6AFD-4AC7-BF5F-C9025F14F5FC}"/>
              </a:ext>
            </a:extLst>
          </p:cNvPr>
          <p:cNvPicPr>
            <a:picLocks noChangeAspect="1"/>
          </p:cNvPicPr>
          <p:nvPr/>
        </p:nvPicPr>
        <p:blipFill>
          <a:blip r:embed="rId3"/>
          <a:stretch>
            <a:fillRect/>
          </a:stretch>
        </p:blipFill>
        <p:spPr>
          <a:xfrm>
            <a:off x="3924300" y="2043937"/>
            <a:ext cx="4876332" cy="3028206"/>
          </a:xfrm>
          <a:prstGeom prst="rect">
            <a:avLst/>
          </a:prstGeom>
        </p:spPr>
      </p:pic>
    </p:spTree>
    <p:extLst>
      <p:ext uri="{BB962C8B-B14F-4D97-AF65-F5344CB8AC3E}">
        <p14:creationId xmlns:p14="http://schemas.microsoft.com/office/powerpoint/2010/main" val="23989148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90</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Ticari hızı artırmak için kontrol stratejileri</a:t>
            </a:r>
            <a:endParaRPr lang="en-GB" sz="1950" b="1">
              <a:solidFill>
                <a:schemeClr val="dk1"/>
              </a:solidFill>
              <a:latin typeface="Source Sans Pro" charset="0"/>
              <a:ea typeface="Source Sans Pro" charset="0"/>
              <a:cs typeface="Source Sans Pro" charset="0"/>
              <a:sym typeface="Source Sans Pro" charset="0"/>
            </a:endParaRP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5" name="TextBox 4">
            <a:extLst>
              <a:ext uri="{FF2B5EF4-FFF2-40B4-BE49-F238E27FC236}">
                <a16:creationId xmlns:a16="http://schemas.microsoft.com/office/drawing/2014/main" id="{AA896634-B6F0-1940-52ED-D5628BD6B044}"/>
              </a:ext>
            </a:extLst>
          </p:cNvPr>
          <p:cNvSpPr txBox="1"/>
          <p:nvPr/>
        </p:nvSpPr>
        <p:spPr>
          <a:xfrm>
            <a:off x="824320" y="1395390"/>
            <a:ext cx="5463501" cy="4247317"/>
          </a:xfrm>
          <a:prstGeom prst="rect">
            <a:avLst/>
          </a:prstGeom>
          <a:noFill/>
        </p:spPr>
        <p:txBody>
          <a:bodyPr wrap="square">
            <a:noAutofit/>
          </a:bodyPr>
          <a:lstStyle/>
          <a:p>
            <a:pPr marL="285750" indent="-285750" algn="l" rtl="0">
              <a:buFont typeface="Arial" pitchFamily="34" charset="0"/>
              <a:buChar char="•"/>
            </a:pPr>
            <a:r>
              <a:rPr lang="tr" sz="1800" b="1" i="0" u="none" strike="noStrike" baseline="0">
                <a:latin typeface="TT81t00"/>
              </a:rPr>
              <a:t>Çalışma süresi</a:t>
            </a:r>
            <a:endParaRPr lang="ca-ES" sz="1800" b="1" i="0" u="none" strike="noStrike" baseline="0">
              <a:latin typeface="TT81t00"/>
            </a:endParaRPr>
          </a:p>
          <a:p>
            <a:pPr marL="742950" lvl="1" indent="-285750" rtl="0">
              <a:buFont typeface="Arial" pitchFamily="34" charset="0"/>
              <a:buChar char="•"/>
            </a:pPr>
            <a:r>
              <a:rPr lang="tr" sz="1800" b="0" i="0" u="none" strike="noStrike">
                <a:latin typeface="TT81t00"/>
              </a:rPr>
              <a:t>Otobüs şeritleri</a:t>
            </a:r>
            <a:endParaRPr lang="ca-ES">
              <a:latin typeface="TT81t00"/>
            </a:endParaRPr>
          </a:p>
          <a:p>
            <a:pPr marL="742950" lvl="1" indent="-285750" rtl="0">
              <a:buFont typeface="Arial" pitchFamily="34" charset="0"/>
              <a:buChar char="•"/>
            </a:pPr>
            <a:r>
              <a:rPr lang="tr" sz="1800" b="0" i="0" u="none" strike="noStrike">
                <a:latin typeface="TT81t00"/>
              </a:rPr>
              <a:t>Çift sıralı otobüs şeritleri</a:t>
            </a:r>
            <a:endParaRPr lang="ca-ES">
              <a:latin typeface="TT81t00"/>
            </a:endParaRPr>
          </a:p>
          <a:p>
            <a:pPr marL="742950" lvl="1" indent="-285750" rtl="0">
              <a:buFont typeface="Arial" pitchFamily="34" charset="0"/>
              <a:buChar char="•"/>
            </a:pPr>
            <a:r>
              <a:rPr lang="tr" sz="1800" b="0" i="0" u="none" strike="noStrike">
                <a:latin typeface="TT81t00"/>
              </a:rPr>
              <a:t>Otobüs yolunun platformun ortasına taşınması</a:t>
            </a:r>
            <a:endParaRPr lang="ca-ES">
              <a:latin typeface="TT81t00"/>
            </a:endParaRPr>
          </a:p>
          <a:p>
            <a:pPr marL="742950" lvl="1" indent="-285750" rtl="0">
              <a:buFont typeface="Arial" pitchFamily="34" charset="0"/>
              <a:buChar char="•"/>
            </a:pPr>
            <a:r>
              <a:rPr lang="tr" sz="1800" b="0" i="0" u="none" strike="noStrike">
                <a:latin typeface="TT81t00"/>
              </a:rPr>
              <a:t>Aksaklıkların giderilmesi (kamu işleri, geri dönüşüm konteynerleri, araçların süpürülmesi...)</a:t>
            </a:r>
          </a:p>
          <a:p>
            <a:pPr marL="285750" indent="-285750" rtl="0">
              <a:buFont typeface="Arial" pitchFamily="34" charset="0"/>
              <a:buChar char="•"/>
            </a:pPr>
            <a:r>
              <a:rPr lang="tr" sz="1800" b="1" i="0" u="none" strike="noStrike">
                <a:latin typeface="TTDFt00"/>
              </a:rPr>
              <a:t>Duraklama zamanı</a:t>
            </a:r>
          </a:p>
          <a:p>
            <a:pPr marL="742950" lvl="1" indent="-285750" rtl="0">
              <a:buFont typeface="Arial" pitchFamily="34" charset="0"/>
              <a:buChar char="•"/>
            </a:pPr>
            <a:r>
              <a:rPr lang="tr" sz="1800" b="0" i="0" u="none" strike="noStrike">
                <a:latin typeface="TTDFt00"/>
              </a:rPr>
              <a:t>Çoklu platformlar</a:t>
            </a:r>
            <a:endParaRPr lang="es-ES">
              <a:latin typeface="TTDFt00"/>
            </a:endParaRPr>
          </a:p>
          <a:p>
            <a:pPr marL="742950" lvl="1" indent="-285750" rtl="0">
              <a:buFont typeface="Arial" pitchFamily="34" charset="0"/>
              <a:buChar char="•"/>
            </a:pPr>
            <a:r>
              <a:rPr lang="tr" sz="1800" b="0" i="0" u="none" strike="noStrike">
                <a:latin typeface="TTDFt00"/>
              </a:rPr>
              <a:t>Sokak dışı platformlar</a:t>
            </a:r>
            <a:endParaRPr lang="es-ES">
              <a:latin typeface="TTDFt00"/>
            </a:endParaRPr>
          </a:p>
          <a:p>
            <a:pPr marL="742950" lvl="1" indent="-285750" rtl="0">
              <a:buFont typeface="Arial" pitchFamily="34" charset="0"/>
              <a:buChar char="•"/>
            </a:pPr>
            <a:r>
              <a:rPr lang="tr" sz="1800" b="0" i="0" u="none" strike="noStrike">
                <a:latin typeface="TTDFt00"/>
              </a:rPr>
              <a:t>Biletleme</a:t>
            </a:r>
            <a:endParaRPr lang="es-ES">
              <a:latin typeface="TTDFt00"/>
            </a:endParaRPr>
          </a:p>
          <a:p>
            <a:pPr marL="285750" indent="-285750" rtl="0">
              <a:buFont typeface="Arial" pitchFamily="34" charset="0"/>
              <a:buChar char="•"/>
            </a:pPr>
            <a:r>
              <a:rPr lang="tr" sz="1800" b="1" i="0" u="none" strike="noStrike">
                <a:latin typeface="TTDFt00"/>
              </a:rPr>
              <a:t>İyileştirme sürecine katılım gösterin</a:t>
            </a:r>
            <a:endParaRPr lang="es-ES" b="1">
              <a:latin typeface="TTDFt00"/>
            </a:endParaRPr>
          </a:p>
          <a:p>
            <a:pPr marL="742950" lvl="1" indent="-285750" rtl="0">
              <a:buFont typeface="Arial" pitchFamily="34" charset="0"/>
              <a:buChar char="•"/>
            </a:pPr>
            <a:r>
              <a:rPr lang="tr" sz="1800" b="0" i="0" u="none" strike="noStrike">
                <a:latin typeface="TTDFt00"/>
              </a:rPr>
              <a:t>Yer kaplamayın</a:t>
            </a:r>
            <a:endParaRPr lang="es-ES">
              <a:latin typeface="TTDFt00"/>
            </a:endParaRPr>
          </a:p>
          <a:p>
            <a:pPr marL="742950" lvl="1" indent="-285750" rtl="0">
              <a:buFont typeface="Arial" pitchFamily="34" charset="0"/>
              <a:buChar char="•"/>
            </a:pPr>
            <a:r>
              <a:rPr lang="tr" sz="1800" b="0" i="0" u="none" strike="noStrike">
                <a:latin typeface="TTDFt00"/>
              </a:rPr>
              <a:t>Düzenlilik</a:t>
            </a:r>
            <a:endParaRPr lang="es-ES">
              <a:latin typeface="TTDFt00"/>
            </a:endParaRPr>
          </a:p>
          <a:p>
            <a:pPr marL="742950" lvl="1" indent="-285750" rtl="0">
              <a:buFont typeface="Arial" pitchFamily="34" charset="0"/>
              <a:buChar char="•"/>
            </a:pPr>
            <a:r>
              <a:rPr lang="tr" sz="1800" b="0" i="0" u="none" strike="noStrike">
                <a:latin typeface="TTDFt00"/>
              </a:rPr>
              <a:t>Koridorda giriş zamanı senkronizasyonu</a:t>
            </a:r>
            <a:endParaRPr lang="es-ES">
              <a:latin typeface="TTDFt00"/>
            </a:endParaRPr>
          </a:p>
          <a:p>
            <a:pPr marL="742950" lvl="1" indent="-285750" rtl="0">
              <a:buFont typeface="Arial" pitchFamily="34" charset="0"/>
              <a:buChar char="•"/>
            </a:pPr>
            <a:r>
              <a:rPr lang="tr" sz="1800" b="0" i="0" u="none" strike="noStrike">
                <a:latin typeface="TTDFt00"/>
              </a:rPr>
              <a:t>Trafik ışığı önceliklendirmesi</a:t>
            </a:r>
            <a:endParaRPr lang="es-ES">
              <a:latin typeface="TTDFt00"/>
            </a:endParaRPr>
          </a:p>
        </p:txBody>
      </p:sp>
      <p:pic>
        <p:nvPicPr>
          <p:cNvPr id="6" name="Picture 5">
            <a:extLst>
              <a:ext uri="{FF2B5EF4-FFF2-40B4-BE49-F238E27FC236}">
                <a16:creationId xmlns:a16="http://schemas.microsoft.com/office/drawing/2014/main" id="{E46EEEAC-4CE2-F55F-14DA-5BC7777144FF}"/>
              </a:ext>
            </a:extLst>
          </p:cNvPr>
          <p:cNvPicPr>
            <a:picLocks noChangeAspect="1"/>
          </p:cNvPicPr>
          <p:nvPr/>
        </p:nvPicPr>
        <p:blipFill>
          <a:blip r:embed="rId3"/>
          <a:stretch>
            <a:fillRect/>
          </a:stretch>
        </p:blipFill>
        <p:spPr>
          <a:xfrm>
            <a:off x="6287821" y="1403027"/>
            <a:ext cx="2727489" cy="4552651"/>
          </a:xfrm>
          <a:prstGeom prst="rect">
            <a:avLst/>
          </a:prstGeom>
        </p:spPr>
      </p:pic>
      <p:sp>
        <p:nvSpPr>
          <p:cNvPr id="9" name="Left Brace 8">
            <a:extLst>
              <a:ext uri="{FF2B5EF4-FFF2-40B4-BE49-F238E27FC236}">
                <a16:creationId xmlns:a16="http://schemas.microsoft.com/office/drawing/2014/main" id="{A9E28E30-81D0-6ABF-C5A5-3EFB99E5F166}"/>
              </a:ext>
            </a:extLst>
          </p:cNvPr>
          <p:cNvSpPr/>
          <p:nvPr/>
        </p:nvSpPr>
        <p:spPr>
          <a:xfrm>
            <a:off x="671390" y="1428315"/>
            <a:ext cx="216691" cy="163809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s-ES"/>
          </a:p>
        </p:txBody>
      </p:sp>
      <p:sp>
        <p:nvSpPr>
          <p:cNvPr id="11" name="Left Brace 10">
            <a:extLst>
              <a:ext uri="{FF2B5EF4-FFF2-40B4-BE49-F238E27FC236}">
                <a16:creationId xmlns:a16="http://schemas.microsoft.com/office/drawing/2014/main" id="{C5AAAAC3-DC59-C404-29EA-6E7B854FACE6}"/>
              </a:ext>
            </a:extLst>
          </p:cNvPr>
          <p:cNvSpPr/>
          <p:nvPr/>
        </p:nvSpPr>
        <p:spPr>
          <a:xfrm>
            <a:off x="678622" y="3101278"/>
            <a:ext cx="216691" cy="25743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s-ES"/>
          </a:p>
        </p:txBody>
      </p:sp>
      <p:sp>
        <p:nvSpPr>
          <p:cNvPr id="14" name="Rectangle 13">
            <a:extLst>
              <a:ext uri="{FF2B5EF4-FFF2-40B4-BE49-F238E27FC236}">
                <a16:creationId xmlns:a16="http://schemas.microsoft.com/office/drawing/2014/main" id="{8CEB75DF-D6D3-CCCC-9D45-F57923A5A607}"/>
              </a:ext>
            </a:extLst>
          </p:cNvPr>
          <p:cNvSpPr/>
          <p:nvPr/>
        </p:nvSpPr>
        <p:spPr>
          <a:xfrm rot="16200000">
            <a:off x="-317258" y="2076031"/>
            <a:ext cx="1537753" cy="286614"/>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1" i="0" u="none" strike="noStrike">
                <a:latin typeface="Calibri"/>
              </a:rPr>
              <a:t>Altyapı</a:t>
            </a:r>
            <a:endParaRPr lang="es-ES" b="1"/>
          </a:p>
        </p:txBody>
      </p:sp>
      <p:sp>
        <p:nvSpPr>
          <p:cNvPr id="16" name="Rectangle 15">
            <a:extLst>
              <a:ext uri="{FF2B5EF4-FFF2-40B4-BE49-F238E27FC236}">
                <a16:creationId xmlns:a16="http://schemas.microsoft.com/office/drawing/2014/main" id="{A5BAE035-3397-E178-7F65-E3B0A9CEA275}"/>
              </a:ext>
            </a:extLst>
          </p:cNvPr>
          <p:cNvSpPr/>
          <p:nvPr/>
        </p:nvSpPr>
        <p:spPr>
          <a:xfrm rot="16200000">
            <a:off x="-308489" y="4054570"/>
            <a:ext cx="1537753" cy="286614"/>
          </a:xfrm>
          <a:prstGeom prst="rect">
            <a:avLst/>
          </a:prstGeom>
        </p:spPr>
        <p:style>
          <a:lnRef idx="2">
            <a:schemeClr val="accent6"/>
          </a:lnRef>
          <a:fillRef idx="1">
            <a:schemeClr val="lt1"/>
          </a:fillRef>
          <a:effectRef idx="0">
            <a:schemeClr val="accent6"/>
          </a:effectRef>
          <a:fontRef idx="minor">
            <a:schemeClr val="dk1"/>
          </a:fontRef>
        </p:style>
        <p:txBody>
          <a:bodyPr rtlCol="0" anchor="ctr">
            <a:noAutofit/>
          </a:bodyPr>
          <a:lstStyle/>
          <a:p>
            <a:pPr algn="ctr" rtl="0"/>
            <a:r>
              <a:rPr lang="tr" sz="1800" b="1" i="0" u="none" strike="noStrike">
                <a:latin typeface="Calibri"/>
              </a:rPr>
              <a:t>İşletim</a:t>
            </a:r>
            <a:endParaRPr lang="es-ES" b="1"/>
          </a:p>
        </p:txBody>
      </p:sp>
    </p:spTree>
    <p:extLst>
      <p:ext uri="{BB962C8B-B14F-4D97-AF65-F5344CB8AC3E}">
        <p14:creationId xmlns:p14="http://schemas.microsoft.com/office/powerpoint/2010/main" val="126452036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91</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BRT Standardı (ITDP)</a:t>
            </a: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5" name="TextBox 4">
            <a:extLst>
              <a:ext uri="{FF2B5EF4-FFF2-40B4-BE49-F238E27FC236}">
                <a16:creationId xmlns:a16="http://schemas.microsoft.com/office/drawing/2014/main" id="{AA896634-B6F0-1940-52ED-D5628BD6B044}"/>
              </a:ext>
            </a:extLst>
          </p:cNvPr>
          <p:cNvSpPr txBox="1"/>
          <p:nvPr/>
        </p:nvSpPr>
        <p:spPr>
          <a:xfrm>
            <a:off x="670333" y="1901734"/>
            <a:ext cx="3063467" cy="2308324"/>
          </a:xfrm>
          <a:prstGeom prst="rect">
            <a:avLst/>
          </a:prstGeom>
          <a:noFill/>
        </p:spPr>
        <p:txBody>
          <a:bodyPr wrap="square">
            <a:noAutofit/>
          </a:bodyPr>
          <a:lstStyle/>
          <a:p>
            <a:pPr marL="285750" indent="-285750" algn="l" rtl="0">
              <a:buFont typeface="Arial" pitchFamily="34" charset="0"/>
              <a:buChar char="•"/>
            </a:pPr>
            <a:r>
              <a:rPr lang="tr" sz="1800" b="1" i="0" u="none" strike="noStrike" baseline="0" dirty="0">
                <a:latin typeface="TT81t00"/>
              </a:rPr>
              <a:t>Dünya standartlarında yolcu deneyimleri, ekonomik faydalar ve olumlu çevresel etkiler sunan BRT sistemleri.</a:t>
            </a:r>
          </a:p>
          <a:p>
            <a:pPr algn="l"/>
            <a:endParaRPr lang="en-US" sz="1800" b="1" i="0" u="none" strike="noStrike" baseline="0" dirty="0">
              <a:latin typeface="TT81t00"/>
            </a:endParaRPr>
          </a:p>
          <a:p>
            <a:pPr marL="285750" indent="-285750" algn="l" rtl="0">
              <a:buFont typeface="Arial" pitchFamily="34" charset="0"/>
              <a:buChar char="•"/>
            </a:pPr>
            <a:r>
              <a:rPr lang="tr" sz="1800" b="1" i="0" u="none" strike="noStrike" baseline="0" dirty="0">
                <a:latin typeface="TT81t00"/>
              </a:rPr>
              <a:t>...otobüs şeridinde hareket hâlinde olan eski bir otobüsten bahsetmiyoruz!</a:t>
            </a:r>
          </a:p>
        </p:txBody>
      </p:sp>
      <p:pic>
        <p:nvPicPr>
          <p:cNvPr id="3" name="Picture 2">
            <a:extLst>
              <a:ext uri="{FF2B5EF4-FFF2-40B4-BE49-F238E27FC236}">
                <a16:creationId xmlns:a16="http://schemas.microsoft.com/office/drawing/2014/main" id="{5DC85D3B-0D3C-673D-DEF2-975A90535A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4643" y="2015442"/>
            <a:ext cx="4710620" cy="3532965"/>
          </a:xfrm>
          <a:prstGeom prst="rect">
            <a:avLst/>
          </a:prstGeom>
        </p:spPr>
      </p:pic>
    </p:spTree>
    <p:extLst>
      <p:ext uri="{BB962C8B-B14F-4D97-AF65-F5344CB8AC3E}">
        <p14:creationId xmlns:p14="http://schemas.microsoft.com/office/powerpoint/2010/main" val="3264933085"/>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92</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BRT Standardı (ITDP)</a:t>
            </a: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5" name="TextBox 4">
            <a:extLst>
              <a:ext uri="{FF2B5EF4-FFF2-40B4-BE49-F238E27FC236}">
                <a16:creationId xmlns:a16="http://schemas.microsoft.com/office/drawing/2014/main" id="{AA896634-B6F0-1940-52ED-D5628BD6B044}"/>
              </a:ext>
            </a:extLst>
          </p:cNvPr>
          <p:cNvSpPr txBox="1"/>
          <p:nvPr/>
        </p:nvSpPr>
        <p:spPr>
          <a:xfrm>
            <a:off x="733833" y="2015442"/>
            <a:ext cx="3063467" cy="3139321"/>
          </a:xfrm>
          <a:prstGeom prst="rect">
            <a:avLst/>
          </a:prstGeom>
          <a:noFill/>
        </p:spPr>
        <p:txBody>
          <a:bodyPr wrap="square">
            <a:noAutofit/>
          </a:bodyPr>
          <a:lstStyle/>
          <a:p>
            <a:pPr marL="342900" indent="-342900" algn="l" rtl="0">
              <a:buAutoNum type="arabicPeriod"/>
            </a:pPr>
            <a:r>
              <a:rPr lang="tr" sz="1800" b="1" i="0" u="none" strike="noStrike" baseline="0">
                <a:latin typeface="TT81t00"/>
              </a:rPr>
              <a:t>Özel geçiş hakkı</a:t>
            </a:r>
          </a:p>
          <a:p>
            <a:pPr algn="l"/>
            <a:endParaRPr lang="en-US" b="1">
              <a:latin typeface="TT81t00"/>
            </a:endParaRPr>
          </a:p>
          <a:p>
            <a:pPr algn="l" rtl="0"/>
            <a:r>
              <a:rPr lang="tr" sz="1800" b="0" i="0" u="none" strike="noStrike" baseline="0">
                <a:latin typeface="TT81t00"/>
              </a:rPr>
              <a:t>Otobüslerin trafik sıkışıklığını atlatabilmesini sağlayan özel BRT şeritleri.</a:t>
            </a:r>
          </a:p>
          <a:p>
            <a:pPr algn="l"/>
            <a:endParaRPr lang="en-US">
              <a:latin typeface="TT81t00"/>
            </a:endParaRPr>
          </a:p>
          <a:p>
            <a:pPr algn="l" rtl="0"/>
            <a:r>
              <a:rPr lang="tr" sz="1800" b="0" i="0" u="none" strike="noStrike" baseline="0">
                <a:latin typeface="TT81t00"/>
              </a:rPr>
              <a:t>Ayrı geçiş hakkı; fiziksel bariyerler, renklendirilmiş kaldırım veya kamera uygulaması kullanılarak uygulanabilir.</a:t>
            </a:r>
          </a:p>
        </p:txBody>
      </p:sp>
      <p:pic>
        <p:nvPicPr>
          <p:cNvPr id="6" name="Picture 5" descr="A bus and motorcycles on a road&#10;&#10;Description automatically generated">
            <a:extLst>
              <a:ext uri="{FF2B5EF4-FFF2-40B4-BE49-F238E27FC236}">
                <a16:creationId xmlns:a16="http://schemas.microsoft.com/office/drawing/2014/main" id="{42F941CC-229F-462B-9AAE-DE919000D4CA}"/>
              </a:ext>
            </a:extLst>
          </p:cNvPr>
          <p:cNvPicPr>
            <a:picLocks noChangeAspect="1"/>
          </p:cNvPicPr>
          <p:nvPr/>
        </p:nvPicPr>
        <p:blipFill>
          <a:blip r:embed="rId3">
            <a:extLst>
              <a:ext uri="{28A0092B-C50C-407E-A947-70E740481C1C}">
                <a14:useLocalDpi xmlns:a14="http://schemas.microsoft.com/office/drawing/2010/main" val="0"/>
              </a:ext>
            </a:extLst>
          </a:blip>
          <a:srcRect l="15074" r="12021"/>
          <a:stretch>
            <a:fillRect/>
          </a:stretch>
        </p:blipFill>
        <p:spPr>
          <a:xfrm>
            <a:off x="4398182" y="2094710"/>
            <a:ext cx="4360959" cy="3382229"/>
          </a:xfrm>
          <a:prstGeom prst="rect">
            <a:avLst/>
          </a:prstGeom>
        </p:spPr>
      </p:pic>
    </p:spTree>
    <p:extLst>
      <p:ext uri="{BB962C8B-B14F-4D97-AF65-F5344CB8AC3E}">
        <p14:creationId xmlns:p14="http://schemas.microsoft.com/office/powerpoint/2010/main" val="28152411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93</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BRT Standardı (ITDP)</a:t>
            </a: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3" name="TextBox 2">
            <a:extLst>
              <a:ext uri="{FF2B5EF4-FFF2-40B4-BE49-F238E27FC236}">
                <a16:creationId xmlns:a16="http://schemas.microsoft.com/office/drawing/2014/main" id="{CD3EF298-C690-28FB-CEFD-ACEBE886F64E}"/>
              </a:ext>
            </a:extLst>
          </p:cNvPr>
          <p:cNvSpPr txBox="1"/>
          <p:nvPr/>
        </p:nvSpPr>
        <p:spPr>
          <a:xfrm>
            <a:off x="644933" y="1528264"/>
            <a:ext cx="7612506" cy="1477328"/>
          </a:xfrm>
          <a:prstGeom prst="rect">
            <a:avLst/>
          </a:prstGeom>
          <a:noFill/>
        </p:spPr>
        <p:txBody>
          <a:bodyPr wrap="square">
            <a:noAutofit/>
          </a:bodyPr>
          <a:lstStyle/>
          <a:p>
            <a:pPr algn="l" rtl="0"/>
            <a:r>
              <a:rPr lang="tr" sz="1800" b="1" i="0" u="none" strike="noStrike" baseline="0" dirty="0">
                <a:latin typeface="TT81t00"/>
              </a:rPr>
              <a:t>2. Otobüs yolu düzenlemesi</a:t>
            </a:r>
            <a:endParaRPr lang="en-US" b="1" dirty="0">
              <a:latin typeface="TT81t00"/>
            </a:endParaRPr>
          </a:p>
          <a:p>
            <a:pPr algn="l" rtl="0"/>
            <a:r>
              <a:rPr lang="tr" sz="1800" b="0" i="0" u="none" strike="noStrike" baseline="0" dirty="0">
                <a:latin typeface="TT81t00"/>
              </a:rPr>
              <a:t>Dönüş hareketlerinin ve park hâlindeki araçların neden olduğu gecikme riskini en aza indirmek için yanlarda değil, ortada yer almıştır.</a:t>
            </a:r>
          </a:p>
          <a:p>
            <a:pPr algn="ctr" rtl="0"/>
            <a:r>
              <a:rPr lang="tr" sz="1600" b="0" i="0" u="none" strike="noStrike" baseline="0" dirty="0">
                <a:latin typeface="TT81t00"/>
              </a:rPr>
              <a:t>Devamlılığı olan: Yavaş hareket eden, durmakta olan araçlar, mülk girişleri ve yan şeritler tarafından engellenmeyen</a:t>
            </a:r>
          </a:p>
        </p:txBody>
      </p:sp>
      <p:pic>
        <p:nvPicPr>
          <p:cNvPr id="4" name="Picture 3" descr="BRT Standard poster 141120 copy.jpg">
            <a:extLst>
              <a:ext uri="{FF2B5EF4-FFF2-40B4-BE49-F238E27FC236}">
                <a16:creationId xmlns:a16="http://schemas.microsoft.com/office/drawing/2014/main" id="{70F12530-1FCC-FC15-7D94-CFD23CF541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300" y="2967675"/>
            <a:ext cx="9153059" cy="3149600"/>
          </a:xfrm>
          <a:prstGeom prst="rect">
            <a:avLst/>
          </a:prstGeom>
        </p:spPr>
      </p:pic>
    </p:spTree>
    <p:extLst>
      <p:ext uri="{BB962C8B-B14F-4D97-AF65-F5344CB8AC3E}">
        <p14:creationId xmlns:p14="http://schemas.microsoft.com/office/powerpoint/2010/main" val="754394707"/>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94</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BRT Standardı (ITDP)</a:t>
            </a: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3" name="TextBox 2">
            <a:extLst>
              <a:ext uri="{FF2B5EF4-FFF2-40B4-BE49-F238E27FC236}">
                <a16:creationId xmlns:a16="http://schemas.microsoft.com/office/drawing/2014/main" id="{CD3EF298-C690-28FB-CEFD-ACEBE886F64E}"/>
              </a:ext>
            </a:extLst>
          </p:cNvPr>
          <p:cNvSpPr txBox="1"/>
          <p:nvPr/>
        </p:nvSpPr>
        <p:spPr>
          <a:xfrm>
            <a:off x="371405" y="1528264"/>
            <a:ext cx="3349695" cy="3693319"/>
          </a:xfrm>
          <a:prstGeom prst="rect">
            <a:avLst/>
          </a:prstGeom>
          <a:noFill/>
        </p:spPr>
        <p:txBody>
          <a:bodyPr wrap="square">
            <a:noAutofit/>
          </a:bodyPr>
          <a:lstStyle/>
          <a:p>
            <a:pPr algn="l" rtl="0"/>
            <a:r>
              <a:rPr lang="tr" sz="1800" b="1" i="0" u="none" strike="noStrike" baseline="0">
                <a:latin typeface="TT81t00"/>
              </a:rPr>
              <a:t>3. Platform hizasından binme</a:t>
            </a:r>
            <a:endParaRPr lang="en-US" b="1">
              <a:latin typeface="TT81t00"/>
            </a:endParaRPr>
          </a:p>
          <a:p>
            <a:pPr marL="285750" indent="-285750" algn="l" rtl="0">
              <a:buFont typeface="Arial" pitchFamily="34" charset="0"/>
              <a:buChar char="•"/>
            </a:pPr>
            <a:r>
              <a:rPr lang="tr" sz="1800" b="1" i="0" u="none" strike="noStrike" baseline="0">
                <a:latin typeface="TT81t00"/>
              </a:rPr>
              <a:t>İstasyon ve otobüs seviyelerinin eşleştirilmesi</a:t>
            </a:r>
          </a:p>
          <a:p>
            <a:pPr marL="285750" indent="-285750" algn="l" rtl="0">
              <a:buFont typeface="Arial" pitchFamily="34" charset="0"/>
              <a:buChar char="•"/>
            </a:pPr>
            <a:r>
              <a:rPr lang="tr" sz="1800" b="1" i="0" u="none" strike="noStrike" baseline="0">
                <a:latin typeface="TT81t00"/>
              </a:rPr>
              <a:t>Boşluksuz yanaşma için istasyon çıkıntısının varlığı</a:t>
            </a:r>
          </a:p>
          <a:p>
            <a:pPr marL="285750" indent="-285750" algn="l" rtl="0">
              <a:buFont typeface="Arial" pitchFamily="34" charset="0"/>
              <a:buChar char="•"/>
            </a:pPr>
            <a:r>
              <a:rPr lang="tr" sz="1800" b="1" i="0" u="none" strike="noStrike" baseline="0">
                <a:latin typeface="TT81t00"/>
              </a:rPr>
              <a:t>Otomatik geniş kapılar</a:t>
            </a:r>
          </a:p>
          <a:p>
            <a:pPr marL="285750" indent="-285750" algn="l" rtl="0">
              <a:buFont typeface="Arial" pitchFamily="34" charset="0"/>
              <a:buChar char="•"/>
            </a:pPr>
            <a:r>
              <a:rPr lang="tr" sz="1800" b="1" i="0" u="none" strike="noStrike" baseline="0">
                <a:latin typeface="TT81t00"/>
              </a:rPr>
              <a:t>Yolcu konforu</a:t>
            </a:r>
            <a:r>
              <a:rPr lang="tr" sz="1800" b="0" i="0" u="none" strike="noStrike" baseline="0">
                <a:highlight>
                  <a:srgbClr val="000000">
                    <a:alpha val="0"/>
                  </a:srgbClr>
                </a:highlight>
                <a:latin typeface="TT81t00"/>
              </a:rPr>
              <a:t>:</a:t>
            </a:r>
          </a:p>
          <a:p>
            <a:pPr marL="285750" indent="-285750" algn="l" rtl="0">
              <a:buFont typeface="Arial" pitchFamily="34" charset="0"/>
              <a:buChar char="•"/>
            </a:pPr>
            <a:r>
              <a:rPr lang="tr" sz="1800" b="0" i="0" u="none" strike="noStrike" baseline="0">
                <a:latin typeface="TT81t00"/>
              </a:rPr>
              <a:t>Her yaştan, cinsiyetten ve fiziksel yeterlikten yolcular için güvenli ve kolay erişim</a:t>
            </a:r>
          </a:p>
          <a:p>
            <a:pPr marL="285750" indent="-285750" algn="l" rtl="0">
              <a:buFont typeface="Arial" pitchFamily="34" charset="0"/>
              <a:buChar char="•"/>
            </a:pPr>
            <a:r>
              <a:rPr lang="tr" sz="1800" b="1" i="0" u="none" strike="noStrike" baseline="0">
                <a:highlight>
                  <a:srgbClr val="000000">
                    <a:alpha val="0"/>
                  </a:srgbClr>
                </a:highlight>
                <a:latin typeface="TT81t00"/>
              </a:rPr>
              <a:t>Daha yüksek sistem hızı</a:t>
            </a:r>
            <a:r>
              <a:rPr lang="tr" sz="1800" b="0" i="0" u="none" strike="noStrike" baseline="0">
                <a:latin typeface="TT81t00"/>
              </a:rPr>
              <a:t>: Hızlı biniş ve iniş (%80'e varan bekleme süresi tasarrufu)</a:t>
            </a:r>
          </a:p>
        </p:txBody>
      </p:sp>
      <p:pic>
        <p:nvPicPr>
          <p:cNvPr id="5" name="Picture 4" descr="DSCF1447.JPG">
            <a:extLst>
              <a:ext uri="{FF2B5EF4-FFF2-40B4-BE49-F238E27FC236}">
                <a16:creationId xmlns:a16="http://schemas.microsoft.com/office/drawing/2014/main" id="{D04BE031-6659-F111-E53B-BB409D599C5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33711" y="1528264"/>
            <a:ext cx="5181599" cy="3886199"/>
          </a:xfrm>
          <a:prstGeom prst="rect">
            <a:avLst/>
          </a:prstGeom>
        </p:spPr>
      </p:pic>
    </p:spTree>
    <p:extLst>
      <p:ext uri="{BB962C8B-B14F-4D97-AF65-F5344CB8AC3E}">
        <p14:creationId xmlns:p14="http://schemas.microsoft.com/office/powerpoint/2010/main" val="106664176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p:txBody>
          <a:bodyPr>
            <a:noAutofit/>
          </a:bodyPr>
          <a:lstStyle/>
          <a:p>
            <a:pPr rtl="0"/>
            <a:r>
              <a:rPr lang="tr" sz="900" b="0" i="0" u="none" strike="noStrike">
                <a:latin typeface="Calibri"/>
              </a:rPr>
              <a:t>95</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BRT Standardı (ITDP)</a:t>
            </a: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10" name="Text Placeholder 9">
            <a:extLst>
              <a:ext uri="{FF2B5EF4-FFF2-40B4-BE49-F238E27FC236}">
                <a16:creationId xmlns:a16="http://schemas.microsoft.com/office/drawing/2014/main" id="{4C37EB48-4167-27EC-2ECB-0F666248827E}"/>
              </a:ext>
            </a:extLst>
          </p:cNvPr>
          <p:cNvSpPr>
            <a:spLocks noGrp="1"/>
          </p:cNvSpPr>
          <p:nvPr>
            <p:ph type="body" idx="2"/>
          </p:nvPr>
        </p:nvSpPr>
        <p:spPr/>
        <p:txBody>
          <a:bodyPr>
            <a:noAutofit/>
          </a:bodyPr>
          <a:lstStyle/>
          <a:p>
            <a:endParaRPr lang="es-ES"/>
          </a:p>
        </p:txBody>
      </p:sp>
      <p:sp>
        <p:nvSpPr>
          <p:cNvPr id="3" name="TextBox 2">
            <a:extLst>
              <a:ext uri="{FF2B5EF4-FFF2-40B4-BE49-F238E27FC236}">
                <a16:creationId xmlns:a16="http://schemas.microsoft.com/office/drawing/2014/main" id="{CD3EF298-C690-28FB-CEFD-ACEBE886F64E}"/>
              </a:ext>
            </a:extLst>
          </p:cNvPr>
          <p:cNvSpPr txBox="1"/>
          <p:nvPr/>
        </p:nvSpPr>
        <p:spPr>
          <a:xfrm>
            <a:off x="371405" y="1528264"/>
            <a:ext cx="3349695" cy="2523768"/>
          </a:xfrm>
          <a:prstGeom prst="rect">
            <a:avLst/>
          </a:prstGeom>
          <a:noFill/>
        </p:spPr>
        <p:txBody>
          <a:bodyPr wrap="square">
            <a:noAutofit/>
          </a:bodyPr>
          <a:lstStyle/>
          <a:p>
            <a:pPr algn="l" rtl="0">
              <a:spcAft>
                <a:spcPts val="1200"/>
              </a:spcAft>
            </a:pPr>
            <a:r>
              <a:rPr lang="tr" sz="1800" b="1" i="0" u="none" strike="noStrike">
                <a:latin typeface="TT81t00"/>
              </a:rPr>
              <a:t>4. Araç dışı ücret toplama</a:t>
            </a:r>
          </a:p>
          <a:p>
            <a:pPr algn="l">
              <a:spcAft>
                <a:spcPts val="1200"/>
              </a:spcAft>
            </a:pPr>
            <a:r>
              <a:rPr lang="en-US" sz="1800" b="1" i="0" u="none" strike="noStrike" baseline="0">
                <a:latin typeface="TT81t00"/>
              </a:rPr>
              <a:t>	</a:t>
            </a:r>
            <a:endParaRPr lang="en-US" b="1">
              <a:latin typeface="TT81t00"/>
            </a:endParaRPr>
          </a:p>
          <a:p>
            <a:pPr marL="285750" indent="-285750" algn="l" rtl="0">
              <a:spcAft>
                <a:spcPts val="1200"/>
              </a:spcAft>
              <a:buFont typeface="Arial" pitchFamily="34" charset="0"/>
              <a:buChar char="•"/>
            </a:pPr>
            <a:r>
              <a:rPr lang="tr" sz="1800" b="1" i="0" u="none" strike="noStrike" baseline="0">
                <a:latin typeface="TT81t00"/>
              </a:rPr>
              <a:t>Daha hızlı sistem hızı</a:t>
            </a:r>
          </a:p>
          <a:p>
            <a:pPr marL="285750" indent="-285750" algn="l" rtl="0">
              <a:spcAft>
                <a:spcPts val="1200"/>
              </a:spcAft>
              <a:buFont typeface="Arial" pitchFamily="34" charset="0"/>
              <a:buChar char="•"/>
            </a:pPr>
            <a:r>
              <a:rPr lang="tr" sz="1800" b="1" i="0" u="none" strike="noStrike" baseline="0">
                <a:latin typeface="TT81t00"/>
              </a:rPr>
              <a:t>Yolcular için kolaylık sağlar</a:t>
            </a:r>
          </a:p>
          <a:p>
            <a:pPr marL="285750" indent="-285750" algn="l" rtl="0">
              <a:spcAft>
                <a:spcPts val="1200"/>
              </a:spcAft>
              <a:buFont typeface="Arial" pitchFamily="34" charset="0"/>
              <a:buChar char="•"/>
            </a:pPr>
            <a:r>
              <a:rPr lang="tr" sz="1800" b="1" i="0" u="none" strike="noStrike" baseline="0">
                <a:latin typeface="TT81t00"/>
              </a:rPr>
              <a:t>Parasal kayıpları önler</a:t>
            </a:r>
          </a:p>
          <a:p>
            <a:pPr marL="285750" indent="-285750" algn="l" rtl="0">
              <a:spcAft>
                <a:spcPts val="1200"/>
              </a:spcAft>
              <a:buFont typeface="Arial" pitchFamily="34" charset="0"/>
              <a:buChar char="•"/>
            </a:pPr>
            <a:r>
              <a:rPr lang="tr" sz="1800" b="1" i="0" u="none" strike="noStrike" baseline="0">
                <a:latin typeface="TT81t00"/>
              </a:rPr>
              <a:t>Otomatik yolculuk verileri tutar</a:t>
            </a:r>
          </a:p>
        </p:txBody>
      </p:sp>
      <p:grpSp>
        <p:nvGrpSpPr>
          <p:cNvPr id="4" name="Group 3">
            <a:extLst>
              <a:ext uri="{FF2B5EF4-FFF2-40B4-BE49-F238E27FC236}">
                <a16:creationId xmlns:a16="http://schemas.microsoft.com/office/drawing/2014/main" id="{D475A2CF-0C41-6C85-7DAF-D46E3FEBDB71}"/>
              </a:ext>
            </a:extLst>
          </p:cNvPr>
          <p:cNvGrpSpPr/>
          <p:nvPr/>
        </p:nvGrpSpPr>
        <p:grpSpPr>
          <a:xfrm>
            <a:off x="5422902" y="1568017"/>
            <a:ext cx="3176417" cy="4570419"/>
            <a:chOff x="156" y="283"/>
            <a:chExt cx="2666" cy="3836"/>
          </a:xfrm>
        </p:grpSpPr>
        <p:pic>
          <p:nvPicPr>
            <p:cNvPr id="6" name="Picture 4">
              <a:extLst>
                <a:ext uri="{FF2B5EF4-FFF2-40B4-BE49-F238E27FC236}">
                  <a16:creationId xmlns:a16="http://schemas.microsoft.com/office/drawing/2014/main" id="{FAEB349F-4024-CB72-F7E7-2402F64565BD}"/>
                </a:ext>
              </a:extLst>
            </p:cNvPr>
            <p:cNvPicPr>
              <a:picLocks noChangeAspect="1" noChangeArrowheads="1"/>
            </p:cNvPicPr>
            <p:nvPr/>
          </p:nvPicPr>
          <p:blipFill>
            <a:blip r:embed="rId3">
              <a:lum bright="10000" contrast="10000"/>
              <a:extLst>
                <a:ext uri="{28A0092B-C50C-407E-A947-70E740481C1C}">
                  <a14:useLocalDpi xmlns:a14="http://schemas.microsoft.com/office/drawing/2010/main"/>
                </a:ext>
              </a:extLst>
            </a:blip>
            <a:stretch>
              <a:fillRect/>
            </a:stretch>
          </p:blipFill>
          <p:spPr bwMode="auto">
            <a:xfrm>
              <a:off x="156" y="283"/>
              <a:ext cx="2666" cy="3836"/>
            </a:xfrm>
            <a:prstGeom prst="rect">
              <a:avLst/>
            </a:prstGeom>
            <a:noFill/>
            <a:ln>
              <a:noFill/>
            </a:ln>
            <a:effectLst/>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blipFill dpi="0" rotWithShape="0">
                    <a:blip>
                      <a:lum bright="10000" contrast="10000"/>
                    </a:blip>
                    <a:srcRect/>
                    <a:stretch>
                      <a:fillRect/>
                    </a:stretch>
                  </a:blip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w="9525">
                  <a:solidFill>
                    <a:srgbClr val="808080"/>
                  </a:solidFill>
                  <a:round/>
                  <a:headEnd/>
                  <a:tailEnd/>
                </a14:hiddenLine>
              </a:ext>
              <a:ext uri="{AF507438-7753-43e0-B8FC-AC1667EBCBE1}">
                <a14:hiddenEffects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effectLst>
                    <a:outerShdw blurRad="63500" dist="38099" dir="2700000" algn="ctr" rotWithShape="0">
                      <a:srgbClr val="000000">
                        <a:alpha val="74998"/>
                      </a:srgbClr>
                    </a:outerShdw>
                  </a:effectLst>
                </a14:hiddenEffects>
              </a:ext>
            </a:extLst>
          </p:spPr>
        </p:pic>
        <p:sp>
          <p:nvSpPr>
            <p:cNvPr id="9" name="Text Box 5">
              <a:extLst>
                <a:ext uri="{FF2B5EF4-FFF2-40B4-BE49-F238E27FC236}">
                  <a16:creationId xmlns:a16="http://schemas.microsoft.com/office/drawing/2014/main" id="{C7BD226C-80FD-8BDA-F6A9-7D7BDF3958A2}"/>
                </a:ext>
              </a:extLst>
            </p:cNvPr>
            <p:cNvSpPr txBox="1">
              <a:spLocks noChangeArrowheads="1"/>
            </p:cNvSpPr>
            <p:nvPr/>
          </p:nvSpPr>
          <p:spPr bwMode="auto">
            <a:xfrm>
              <a:off x="156" y="283"/>
              <a:ext cx="2666" cy="3836"/>
            </a:xfrm>
            <a:prstGeom prst="rect">
              <a:avLst/>
            </a:prstGeom>
            <a:noFill/>
            <a:ln>
              <a:noFill/>
            </a:ln>
            <a:effectLst/>
            <a:extLst>
              <a:ext uri="{909E8E84-426E-40dd-AFC4-6F175D3DCCD1}">
                <a14:hiddenFill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w="9525">
                  <a:solidFill>
                    <a:srgbClr val="808080"/>
                  </a:solidFill>
                  <a:round/>
                  <a:headEnd/>
                  <a:tailEnd/>
                </a14:hiddenLine>
              </a:ext>
              <a:ext uri="{AF507438-7753-43e0-B8FC-AC1667EBCBE1}">
                <a14:hiddenEffects xmlns:m="http://schemas.openxmlformats.org/officeDocument/2006/math" xmlns:w="http://schemas.openxmlformats.org/wordprocessingml/2006/main" xmlns:wp="http://schemas.openxmlformats.org/drawingml/2006/wordprocessingDrawing" xmlns:p14="http://schemas.microsoft.com/office/powerpoint/2010/main" xmlns:p15="http://schemas.microsoft.com/office/powerpoint/2012/main" xmlns:p159="http://schemas.microsoft.com/office/powerpoint/2015/09/main" xmlns="" xmlns:a14="http://schemas.microsoft.com/office/drawing/2010/main">
                  <a:effectLst>
                    <a:outerShdw blurRad="63500" dist="38099" dir="2700000" algn="ctr" rotWithShape="0">
                      <a:srgbClr val="000000">
                        <a:alpha val="74998"/>
                      </a:srgbClr>
                    </a:outerShdw>
                  </a:effectLst>
                </a14:hiddenEffects>
              </a:ext>
            </a:extLst>
          </p:spPr>
          <p:txBody>
            <a:bodyPr wrap="none" anchor="ctr">
              <a:noAutofit/>
            </a:bodyPr>
            <a:lstStyle/>
            <a:p>
              <a:pPr>
                <a:defRPr/>
              </a:pPr>
              <a:endParaRPr lang="en-US">
                <a:latin typeface="Century Gothic"/>
                <a:cs typeface="Century Gothic"/>
              </a:endParaRPr>
            </a:p>
          </p:txBody>
        </p:sp>
      </p:grpSp>
    </p:spTree>
    <p:extLst>
      <p:ext uri="{BB962C8B-B14F-4D97-AF65-F5344CB8AC3E}">
        <p14:creationId xmlns:p14="http://schemas.microsoft.com/office/powerpoint/2010/main" val="10289534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a:xfrm>
            <a:off x="6731811" y="6049493"/>
            <a:ext cx="2133600" cy="365125"/>
          </a:xfrm>
        </p:spPr>
        <p:txBody>
          <a:bodyPr>
            <a:noAutofit/>
          </a:bodyPr>
          <a:lstStyle/>
          <a:p>
            <a:pPr rtl="0"/>
            <a:r>
              <a:rPr lang="tr" sz="900" b="0" i="0" u="none" strike="noStrike">
                <a:latin typeface="Calibri"/>
              </a:rPr>
              <a:t>96</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BRT Standardı (ITDP)</a:t>
            </a: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3" name="TextBox 2">
            <a:extLst>
              <a:ext uri="{FF2B5EF4-FFF2-40B4-BE49-F238E27FC236}">
                <a16:creationId xmlns:a16="http://schemas.microsoft.com/office/drawing/2014/main" id="{CD3EF298-C690-28FB-CEFD-ACEBE886F64E}"/>
              </a:ext>
            </a:extLst>
          </p:cNvPr>
          <p:cNvSpPr txBox="1"/>
          <p:nvPr/>
        </p:nvSpPr>
        <p:spPr>
          <a:xfrm>
            <a:off x="371405" y="1528264"/>
            <a:ext cx="7400995" cy="1354217"/>
          </a:xfrm>
          <a:prstGeom prst="rect">
            <a:avLst/>
          </a:prstGeom>
          <a:noFill/>
        </p:spPr>
        <p:txBody>
          <a:bodyPr wrap="square">
            <a:noAutofit/>
          </a:bodyPr>
          <a:lstStyle/>
          <a:p>
            <a:pPr algn="l" rtl="0">
              <a:spcAft>
                <a:spcPts val="1200"/>
              </a:spcAft>
            </a:pPr>
            <a:r>
              <a:rPr lang="tr" sz="1800" b="1" i="0" u="none" strike="noStrike">
                <a:latin typeface="TT81t00"/>
              </a:rPr>
              <a:t>5. Kavşak uygulamaları</a:t>
            </a:r>
            <a:endParaRPr lang="en-US" b="1">
              <a:latin typeface="TT81t00"/>
            </a:endParaRPr>
          </a:p>
          <a:p>
            <a:pPr marL="285750" indent="-285750" algn="l" rtl="0">
              <a:spcAft>
                <a:spcPts val="1200"/>
              </a:spcAft>
              <a:buFont typeface="Arial" pitchFamily="34" charset="0"/>
              <a:buChar char="•"/>
            </a:pPr>
            <a:r>
              <a:rPr lang="tr" sz="1800" b="1" i="0" u="none" strike="noStrike" baseline="0">
                <a:latin typeface="TT81t00"/>
              </a:rPr>
              <a:t>Otobüs şeritleri boyunca dönüşlerin yasaklanması ve sinyal döngülerinin yalın hâle getirilmesi gecikmeleri azaltır. Gelen bir BRT aracını trafik sinyali önceliğiyle uyarmak, düşük yoğunluklu sistemlerde hızları artırabilir</a:t>
            </a:r>
          </a:p>
        </p:txBody>
      </p:sp>
      <p:pic>
        <p:nvPicPr>
          <p:cNvPr id="5" name="Content Placeholder 6" descr="Intersection-treatments.png">
            <a:extLst>
              <a:ext uri="{FF2B5EF4-FFF2-40B4-BE49-F238E27FC236}">
                <a16:creationId xmlns:a16="http://schemas.microsoft.com/office/drawing/2014/main" id="{0EAA78FF-5927-46FD-F9D9-DEB6A08741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9969" y="3521228"/>
            <a:ext cx="6957527" cy="2011832"/>
          </a:xfrm>
          <a:prstGeom prst="rect">
            <a:avLst/>
          </a:prstGeom>
        </p:spPr>
      </p:pic>
      <p:sp>
        <p:nvSpPr>
          <p:cNvPr id="11" name="TextBox 10">
            <a:extLst>
              <a:ext uri="{FF2B5EF4-FFF2-40B4-BE49-F238E27FC236}">
                <a16:creationId xmlns:a16="http://schemas.microsoft.com/office/drawing/2014/main" id="{B4EFAFAE-BCDE-5465-A766-09DB3DF6E241}"/>
              </a:ext>
            </a:extLst>
          </p:cNvPr>
          <p:cNvSpPr txBox="1"/>
          <p:nvPr/>
        </p:nvSpPr>
        <p:spPr>
          <a:xfrm>
            <a:off x="859969" y="5533060"/>
            <a:ext cx="2209800" cy="400110"/>
          </a:xfrm>
          <a:prstGeom prst="rect">
            <a:avLst/>
          </a:prstGeom>
          <a:noFill/>
        </p:spPr>
        <p:txBody>
          <a:bodyPr wrap="square" rtlCol="0">
            <a:noAutofit/>
          </a:bodyPr>
          <a:lstStyle/>
          <a:p>
            <a:pPr rtl="0"/>
            <a:r>
              <a:rPr lang="tr" sz="2000" b="0" i="0" u="none" strike="noStrike" dirty="0">
                <a:solidFill>
                  <a:srgbClr val="595959"/>
                </a:solidFill>
                <a:latin typeface="Trebuchet MS"/>
                <a:cs typeface="Trebuchet MS"/>
              </a:rPr>
              <a:t>Üç sola dönüş</a:t>
            </a:r>
          </a:p>
        </p:txBody>
      </p:sp>
      <p:sp>
        <p:nvSpPr>
          <p:cNvPr id="12" name="TextBox 11">
            <a:extLst>
              <a:ext uri="{FF2B5EF4-FFF2-40B4-BE49-F238E27FC236}">
                <a16:creationId xmlns:a16="http://schemas.microsoft.com/office/drawing/2014/main" id="{619BCCBC-E14B-7A4A-3338-E29B8476FF56}"/>
              </a:ext>
            </a:extLst>
          </p:cNvPr>
          <p:cNvSpPr txBox="1"/>
          <p:nvPr/>
        </p:nvSpPr>
        <p:spPr>
          <a:xfrm>
            <a:off x="3251005" y="5513549"/>
            <a:ext cx="2464435" cy="400110"/>
          </a:xfrm>
          <a:prstGeom prst="rect">
            <a:avLst/>
          </a:prstGeom>
          <a:noFill/>
        </p:spPr>
        <p:txBody>
          <a:bodyPr wrap="square" rtlCol="0">
            <a:noAutofit/>
          </a:bodyPr>
          <a:lstStyle/>
          <a:p>
            <a:pPr algn="ctr" rtl="0"/>
            <a:r>
              <a:rPr lang="tr" sz="2000" b="0" i="0" u="none" strike="noStrike" dirty="0">
                <a:solidFill>
                  <a:srgbClr val="595959"/>
                </a:solidFill>
                <a:latin typeface="Trebuchet MS"/>
                <a:cs typeface="Trebuchet MS"/>
              </a:rPr>
              <a:t>Sola dönüş + U dönüşü</a:t>
            </a:r>
          </a:p>
        </p:txBody>
      </p:sp>
      <p:sp>
        <p:nvSpPr>
          <p:cNvPr id="13" name="TextBox 12">
            <a:extLst>
              <a:ext uri="{FF2B5EF4-FFF2-40B4-BE49-F238E27FC236}">
                <a16:creationId xmlns:a16="http://schemas.microsoft.com/office/drawing/2014/main" id="{D839602A-2BA9-D90D-E00B-90768F1F09D0}"/>
              </a:ext>
            </a:extLst>
          </p:cNvPr>
          <p:cNvSpPr txBox="1"/>
          <p:nvPr/>
        </p:nvSpPr>
        <p:spPr>
          <a:xfrm>
            <a:off x="5313899" y="5591221"/>
            <a:ext cx="3111060" cy="400110"/>
          </a:xfrm>
          <a:prstGeom prst="rect">
            <a:avLst/>
          </a:prstGeom>
          <a:noFill/>
        </p:spPr>
        <p:txBody>
          <a:bodyPr wrap="square" rtlCol="0">
            <a:noAutofit/>
          </a:bodyPr>
          <a:lstStyle/>
          <a:p>
            <a:pPr algn="ctr" rtl="0"/>
            <a:r>
              <a:rPr lang="tr" sz="2000" b="0" i="0" u="none" strike="noStrike" dirty="0">
                <a:solidFill>
                  <a:srgbClr val="595959"/>
                </a:solidFill>
                <a:latin typeface="Trebuchet MS"/>
                <a:cs typeface="Trebuchet MS"/>
              </a:rPr>
              <a:t> Sola dönüş + 2 sağa dönüş</a:t>
            </a:r>
          </a:p>
        </p:txBody>
      </p:sp>
      <p:sp>
        <p:nvSpPr>
          <p:cNvPr id="14" name="TextBox 13">
            <a:extLst>
              <a:ext uri="{FF2B5EF4-FFF2-40B4-BE49-F238E27FC236}">
                <a16:creationId xmlns:a16="http://schemas.microsoft.com/office/drawing/2014/main" id="{BCFF5413-803E-74FC-6BD6-DDDCB6E071DA}"/>
              </a:ext>
            </a:extLst>
          </p:cNvPr>
          <p:cNvSpPr txBox="1"/>
          <p:nvPr/>
        </p:nvSpPr>
        <p:spPr>
          <a:xfrm>
            <a:off x="85795" y="2956580"/>
            <a:ext cx="8686800" cy="523220"/>
          </a:xfrm>
          <a:prstGeom prst="rect">
            <a:avLst/>
          </a:prstGeom>
          <a:noFill/>
        </p:spPr>
        <p:txBody>
          <a:bodyPr wrap="square" rtlCol="0">
            <a:noAutofit/>
          </a:bodyPr>
          <a:lstStyle/>
          <a:p>
            <a:pPr algn="ctr" rtl="0"/>
            <a:r>
              <a:rPr lang="tr" sz="2800" b="0" i="0" u="none" strike="noStrike">
                <a:solidFill>
                  <a:srgbClr val="595959"/>
                </a:solidFill>
                <a:latin typeface="Century Gothic"/>
                <a:cs typeface="Century Gothic"/>
              </a:rPr>
              <a:t>2 aşamalı, 4 değil. Sağa dönüş yasaktır</a:t>
            </a:r>
          </a:p>
        </p:txBody>
      </p:sp>
    </p:spTree>
    <p:extLst>
      <p:ext uri="{BB962C8B-B14F-4D97-AF65-F5344CB8AC3E}">
        <p14:creationId xmlns:p14="http://schemas.microsoft.com/office/powerpoint/2010/main" val="337063291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a:xfrm>
            <a:off x="6731811" y="6049493"/>
            <a:ext cx="2133600" cy="365125"/>
          </a:xfrm>
        </p:spPr>
        <p:txBody>
          <a:bodyPr>
            <a:noAutofit/>
          </a:bodyPr>
          <a:lstStyle/>
          <a:p>
            <a:pPr rtl="0"/>
            <a:r>
              <a:rPr lang="tr" sz="900" b="0" i="0" u="none" strike="noStrike">
                <a:latin typeface="Calibri"/>
              </a:rPr>
              <a:t>97</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BRT Standardı (ITDP)</a:t>
            </a: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3" name="TextBox 2">
            <a:extLst>
              <a:ext uri="{FF2B5EF4-FFF2-40B4-BE49-F238E27FC236}">
                <a16:creationId xmlns:a16="http://schemas.microsoft.com/office/drawing/2014/main" id="{CD3EF298-C690-28FB-CEFD-ACEBE886F64E}"/>
              </a:ext>
            </a:extLst>
          </p:cNvPr>
          <p:cNvSpPr txBox="1"/>
          <p:nvPr/>
        </p:nvSpPr>
        <p:spPr>
          <a:xfrm>
            <a:off x="371405" y="1528264"/>
            <a:ext cx="7400995" cy="369332"/>
          </a:xfrm>
          <a:prstGeom prst="rect">
            <a:avLst/>
          </a:prstGeom>
          <a:noFill/>
        </p:spPr>
        <p:txBody>
          <a:bodyPr wrap="square">
            <a:noAutofit/>
          </a:bodyPr>
          <a:lstStyle/>
          <a:p>
            <a:pPr algn="l" rtl="0">
              <a:spcAft>
                <a:spcPts val="1200"/>
              </a:spcAft>
            </a:pPr>
            <a:r>
              <a:rPr lang="tr" sz="1800" b="1" i="0" u="none" strike="noStrike">
                <a:latin typeface="TT81t00"/>
              </a:rPr>
              <a:t>6. Daha yüksek kapasitenin sağlanması için istasyonlarda geçiş şeritleri</a:t>
            </a:r>
          </a:p>
        </p:txBody>
      </p:sp>
      <p:pic>
        <p:nvPicPr>
          <p:cNvPr id="4" name="Picture 3" descr="Transmilenio corridor, Avenida Caracas.jpg">
            <a:extLst>
              <a:ext uri="{FF2B5EF4-FFF2-40B4-BE49-F238E27FC236}">
                <a16:creationId xmlns:a16="http://schemas.microsoft.com/office/drawing/2014/main" id="{A6C0609B-5357-7630-B3D1-CE6E134F66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5700" y="1897596"/>
            <a:ext cx="6832600" cy="4400194"/>
          </a:xfrm>
          <a:prstGeom prst="rect">
            <a:avLst/>
          </a:prstGeom>
        </p:spPr>
      </p:pic>
    </p:spTree>
    <p:extLst>
      <p:ext uri="{BB962C8B-B14F-4D97-AF65-F5344CB8AC3E}">
        <p14:creationId xmlns:p14="http://schemas.microsoft.com/office/powerpoint/2010/main" val="110194438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 name="Contenidor de número de diapositiva 1"/>
          <p:cNvSpPr>
            <a:spLocks noGrp="1"/>
          </p:cNvSpPr>
          <p:nvPr>
            <p:ph type="sldNum" idx="12"/>
          </p:nvPr>
        </p:nvSpPr>
        <p:spPr>
          <a:xfrm>
            <a:off x="6731811" y="6049493"/>
            <a:ext cx="2133600" cy="365125"/>
          </a:xfrm>
        </p:spPr>
        <p:txBody>
          <a:bodyPr>
            <a:noAutofit/>
          </a:bodyPr>
          <a:lstStyle/>
          <a:p>
            <a:pPr rtl="0"/>
            <a:r>
              <a:rPr lang="tr" sz="900" b="0" i="0" u="none" strike="noStrike">
                <a:latin typeface="Calibri"/>
              </a:rPr>
              <a:t>98</a:t>
            </a:r>
            <a:endParaRPr lang="ca-ES"/>
          </a:p>
        </p:txBody>
      </p:sp>
      <p:sp>
        <p:nvSpPr>
          <p:cNvPr id="7" name="Google Shape;192;p8"/>
          <p:cNvSpPr txBox="1"/>
          <p:nvPr/>
        </p:nvSpPr>
        <p:spPr>
          <a:xfrm>
            <a:off x="371405" y="902322"/>
            <a:ext cx="7886034" cy="312971"/>
          </a:xfrm>
          <a:prstGeom prst="rect">
            <a:avLst/>
          </a:prstGeom>
          <a:noFill/>
          <a:ln>
            <a:noFill/>
          </a:ln>
        </p:spPr>
        <p:txBody>
          <a:bodyPr spcFirstLastPara="1" wrap="square" lIns="64500" tIns="32231" rIns="64500" bIns="32231" anchor="t" anchorCtr="0">
            <a:noAutofit/>
          </a:bodyPr>
          <a:lstStyle/>
          <a:p>
            <a:pPr rtl="0"/>
            <a:r>
              <a:rPr lang="tr" sz="1900" b="1" i="0" u="none" strike="noStrike">
                <a:solidFill>
                  <a:srgbClr val="000000"/>
                </a:solidFill>
                <a:latin typeface="Source Sans Pro" charset="0"/>
                <a:ea typeface="Source Sans Pro" charset="0"/>
                <a:cs typeface="Source Sans Pro" charset="0"/>
                <a:sym typeface="Source Sans Pro" charset="0"/>
              </a:rPr>
              <a:t>BRT Standardı (ITDP)</a:t>
            </a:r>
          </a:p>
        </p:txBody>
      </p:sp>
      <p:cxnSp>
        <p:nvCxnSpPr>
          <p:cNvPr id="8" name="Google Shape;193;p8"/>
          <p:cNvCxnSpPr/>
          <p:nvPr/>
        </p:nvCxnSpPr>
        <p:spPr>
          <a:xfrm>
            <a:off x="371405" y="1215293"/>
            <a:ext cx="8053554" cy="0"/>
          </a:xfrm>
          <a:prstGeom prst="straightConnector1">
            <a:avLst/>
          </a:prstGeom>
          <a:noFill/>
          <a:ln w="28575" cap="flat" cmpd="sng">
            <a:solidFill>
              <a:schemeClr val="dk1"/>
            </a:solidFill>
            <a:prstDash val="solid"/>
            <a:round/>
            <a:headEnd type="none" w="sm" len="sm"/>
            <a:tailEnd type="none" w="sm" len="sm"/>
          </a:ln>
        </p:spPr>
      </p:cxnSp>
      <p:sp>
        <p:nvSpPr>
          <p:cNvPr id="5" name="Title 1">
            <a:extLst>
              <a:ext uri="{FF2B5EF4-FFF2-40B4-BE49-F238E27FC236}">
                <a16:creationId xmlns:a16="http://schemas.microsoft.com/office/drawing/2014/main" id="{6F7C0E4D-2533-E6ED-4DC0-ED1E777049AD}"/>
              </a:ext>
            </a:extLst>
          </p:cNvPr>
          <p:cNvSpPr txBox="1"/>
          <p:nvPr/>
        </p:nvSpPr>
        <p:spPr>
          <a:xfrm>
            <a:off x="440066" y="1618510"/>
            <a:ext cx="3663658" cy="62081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0"/>
            <a:r>
              <a:rPr lang="tr" sz="3200" b="0" i="0" u="none" strike="noStrike">
                <a:solidFill>
                  <a:srgbClr val="E46C0A"/>
                </a:solidFill>
                <a:latin typeface="Calibri"/>
              </a:rPr>
              <a:t>BRT Standardı </a:t>
            </a:r>
            <a:endParaRPr lang="en-US" sz="3200">
              <a:solidFill>
                <a:schemeClr val="accent6">
                  <a:lumMod val="75000"/>
                </a:schemeClr>
              </a:solidFill>
            </a:endParaRPr>
          </a:p>
        </p:txBody>
      </p:sp>
      <p:pic>
        <p:nvPicPr>
          <p:cNvPr id="6" name="Picture 5" descr="The BRT Standard coverpage.png">
            <a:extLst>
              <a:ext uri="{FF2B5EF4-FFF2-40B4-BE49-F238E27FC236}">
                <a16:creationId xmlns:a16="http://schemas.microsoft.com/office/drawing/2014/main" id="{19B0B75B-D8E1-2E65-F8FB-3B1D1870BE5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21375140">
            <a:off x="867186" y="2327251"/>
            <a:ext cx="2809419" cy="3634313"/>
          </a:xfrm>
          <a:prstGeom prst="rect">
            <a:avLst/>
          </a:prstGeom>
          <a:ln>
            <a:noFill/>
          </a:ln>
          <a:effectLst>
            <a:outerShdw blurRad="292100" dist="139700" dir="2700000" algn="tl" rotWithShape="0">
              <a:srgbClr val="333333">
                <a:alpha val="65000"/>
              </a:srgbClr>
            </a:outerShdw>
          </a:effectLst>
        </p:spPr>
      </p:pic>
      <p:pic>
        <p:nvPicPr>
          <p:cNvPr id="9" name="Picture 8" descr="Screen Shot 2016-03-29 at 12.37.26 PM.png">
            <a:extLst>
              <a:ext uri="{FF2B5EF4-FFF2-40B4-BE49-F238E27FC236}">
                <a16:creationId xmlns:a16="http://schemas.microsoft.com/office/drawing/2014/main" id="{E1897D7E-E135-3E8F-F56F-871E6C356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114">
            <a:off x="5358185" y="1836210"/>
            <a:ext cx="2732372" cy="3878857"/>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4783C614-ED21-D5E3-A992-A8D017DB9932}"/>
              </a:ext>
            </a:extLst>
          </p:cNvPr>
          <p:cNvSpPr txBox="1"/>
          <p:nvPr/>
        </p:nvSpPr>
        <p:spPr>
          <a:xfrm>
            <a:off x="4398182" y="4827223"/>
            <a:ext cx="3663658" cy="6208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0" kern="1200">
                <a:solidFill>
                  <a:schemeClr val="tx1"/>
                </a:solidFill>
                <a:latin typeface="Century Gothic"/>
                <a:ea typeface="+mj-ea"/>
                <a:cs typeface="Century Gothic"/>
              </a:defRPr>
            </a:lvl1pPr>
          </a:lstStyle>
          <a:p>
            <a:pPr algn="r" rtl="0"/>
            <a:r>
              <a:rPr lang="tr" sz="4000" b="0" i="0" u="none" strike="noStrike" dirty="0">
                <a:solidFill>
                  <a:srgbClr val="E46C0A"/>
                </a:solidFill>
                <a:latin typeface="Century Gothic"/>
              </a:rPr>
              <a:t>BRT Planlama Kılavuzu</a:t>
            </a:r>
          </a:p>
        </p:txBody>
      </p:sp>
    </p:spTree>
    <p:extLst>
      <p:ext uri="{BB962C8B-B14F-4D97-AF65-F5344CB8AC3E}">
        <p14:creationId xmlns:p14="http://schemas.microsoft.com/office/powerpoint/2010/main" val="395709594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511D-6124-400B-8004-FDE7F6264A0A}"/>
              </a:ext>
            </a:extLst>
          </p:cNvPr>
          <p:cNvSpPr>
            <a:spLocks noGrp="1"/>
          </p:cNvSpPr>
          <p:nvPr>
            <p:ph type="title"/>
          </p:nvPr>
        </p:nvSpPr>
        <p:spPr/>
        <p:txBody>
          <a:bodyPr>
            <a:noAutofit/>
          </a:bodyPr>
          <a:lstStyle/>
          <a:p>
            <a:pPr rtl="0"/>
            <a:r>
              <a:rPr lang="tr" sz="1800" b="1" i="0" u="none" strike="noStrike">
                <a:latin typeface="Source Sans Pro" charset="0"/>
              </a:rPr>
              <a:t>Gündem</a:t>
            </a:r>
            <a:endParaRPr lang="en-GB"/>
          </a:p>
        </p:txBody>
      </p:sp>
      <p:sp>
        <p:nvSpPr>
          <p:cNvPr id="4" name="Slide Number Placeholder 3">
            <a:extLst>
              <a:ext uri="{FF2B5EF4-FFF2-40B4-BE49-F238E27FC236}">
                <a16:creationId xmlns:a16="http://schemas.microsoft.com/office/drawing/2014/main" id="{C17088C1-3683-4F09-A570-DBE3080C0A39}"/>
              </a:ext>
            </a:extLst>
          </p:cNvPr>
          <p:cNvSpPr>
            <a:spLocks noGrp="1"/>
          </p:cNvSpPr>
          <p:nvPr>
            <p:ph type="sldNum" sz="quarter" idx="12"/>
          </p:nvPr>
        </p:nvSpPr>
        <p:spPr/>
        <p:txBody>
          <a:bodyPr>
            <a:noAutofit/>
          </a:bodyPr>
          <a:lstStyle/>
          <a:p>
            <a:pPr rtl="0"/>
            <a:r>
              <a:rPr lang="tr" sz="1800" b="0" i="0" u="none" strike="noStrike" noProof="0">
                <a:latin typeface="Calibri"/>
              </a:rPr>
              <a:t>99</a:t>
            </a:r>
            <a:endParaRPr lang="ca-ES" noProof="0"/>
          </a:p>
        </p:txBody>
      </p:sp>
      <p:graphicFrame>
        <p:nvGraphicFramePr>
          <p:cNvPr id="12" name="Taula 11"/>
          <p:cNvGraphicFramePr>
            <a:graphicFrameLocks noGrp="1"/>
          </p:cNvGraphicFramePr>
          <p:nvPr>
            <p:extLst>
              <p:ext uri="{D42A27DB-BD31-4B8C-83A1-F6EECF244321}">
                <p14:modId xmlns:p14="http://schemas.microsoft.com/office/powerpoint/2010/main" val="2482661316"/>
              </p:ext>
            </p:extLst>
          </p:nvPr>
        </p:nvGraphicFramePr>
        <p:xfrm>
          <a:off x="454699" y="1434624"/>
          <a:ext cx="8298776" cy="4440873"/>
        </p:xfrm>
        <a:graphic>
          <a:graphicData uri="http://schemas.openxmlformats.org/drawingml/2006/table">
            <a:tbl>
              <a:tblPr firstRow="1" firstCol="1" bandRow="1">
                <a:tableStyleId>{5C22544A-7EE6-4342-B048-85BDC9FD1C3A}</a:tableStyleId>
              </a:tblPr>
              <a:tblGrid>
                <a:gridCol w="1377650">
                  <a:extLst>
                    <a:ext uri="{9D8B030D-6E8A-4147-A177-3AD203B41FA5}">
                      <a16:colId xmlns:a16="http://schemas.microsoft.com/office/drawing/2014/main" val="468044428"/>
                    </a:ext>
                  </a:extLst>
                </a:gridCol>
                <a:gridCol w="6921126">
                  <a:extLst>
                    <a:ext uri="{9D8B030D-6E8A-4147-A177-3AD203B41FA5}">
                      <a16:colId xmlns:a16="http://schemas.microsoft.com/office/drawing/2014/main" val="4177223117"/>
                    </a:ext>
                  </a:extLst>
                </a:gridCol>
              </a:tblGrid>
              <a:tr h="213995">
                <a:tc>
                  <a:txBody>
                    <a:bodyPr/>
                    <a:lstStyle/>
                    <a:p>
                      <a:pPr marL="182880" algn="ctr" rtl="0">
                        <a:lnSpc>
                          <a:spcPct val="115000"/>
                        </a:lnSpc>
                        <a:spcBef>
                          <a:spcPts val="600"/>
                        </a:spcBef>
                        <a:spcAft>
                          <a:spcPct val="0"/>
                        </a:spcAft>
                      </a:pPr>
                      <a:r>
                        <a:rPr lang="tr" sz="1400" b="1" i="0" u="none" strike="noStrike">
                          <a:latin typeface="Calibri"/>
                        </a:rPr>
                        <a:t>Saat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182880" rtl="0">
                        <a:lnSpc>
                          <a:spcPct val="115000"/>
                        </a:lnSpc>
                        <a:spcBef>
                          <a:spcPts val="600"/>
                        </a:spcBef>
                        <a:spcAft>
                          <a:spcPct val="0"/>
                        </a:spcAft>
                      </a:pPr>
                      <a:r>
                        <a:rPr lang="tr" sz="1400" b="1" i="0" u="none" strike="noStrike">
                          <a:latin typeface="Calibri"/>
                        </a:rPr>
                        <a:t>Başlık/Faaliyet</a:t>
                      </a:r>
                      <a:endParaRPr lang="es-ES" sz="1200">
                        <a:solidFill>
                          <a:srgbClr val="000000"/>
                        </a:solidFill>
                        <a:effectLst/>
                        <a:latin typeface="Source Sans Pro" panose="020B0503030403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0193192"/>
                  </a:ext>
                </a:extLst>
              </a:tr>
              <a:tr h="323850">
                <a:tc>
                  <a:txBody>
                    <a:bodyPr/>
                    <a:lstStyle/>
                    <a:p>
                      <a:pPr marL="0" algn="ctr" defTabSz="914400" rtl="0" eaLnBrk="1" fontAlgn="ctr" latinLnBrk="0" hangingPunct="1">
                        <a:lnSpc>
                          <a:spcPct val="115000"/>
                        </a:lnSpc>
                        <a:spcBef>
                          <a:spcPct val="0"/>
                        </a:spcBef>
                        <a:spcAft>
                          <a:spcPct val="0"/>
                        </a:spcAft>
                      </a:pPr>
                      <a:r>
                        <a:rPr lang="tr" sz="1400" b="1" i="0" u="none" strike="noStrike" kern="1200">
                          <a:solidFill>
                            <a:srgbClr val="FFFFFF"/>
                          </a:solidFill>
                          <a:latin typeface="Calibri"/>
                          <a:ea typeface="+mn-ea"/>
                          <a:cs typeface="+mn-cs"/>
                        </a:rPr>
                        <a:t>09:30-10:00</a:t>
                      </a:r>
                      <a:endParaRPr lang="es-ES" sz="1400" b="1" kern="1200">
                        <a:solidFill>
                          <a:schemeClr val="lt1"/>
                        </a:solidFill>
                        <a:effectLst/>
                        <a:latin typeface="+mn-lt"/>
                        <a:ea typeface="+mn-ea"/>
                        <a:cs typeface="+mn-cs"/>
                      </a:endParaRPr>
                    </a:p>
                  </a:txBody>
                  <a:tcPr marL="68580" marR="68580" marT="0" marB="0" anchor="ctr"/>
                </a:tc>
                <a:tc>
                  <a:txBody>
                    <a:bodyPr/>
                    <a:lstStyle/>
                    <a:p>
                      <a:pPr marL="0" algn="l" defTabSz="914400" rtl="0" eaLnBrk="1" fontAlgn="ctr" latinLnBrk="0" hangingPunct="1">
                        <a:lnSpc>
                          <a:spcPct val="115000"/>
                        </a:lnSpc>
                        <a:spcBef>
                          <a:spcPct val="0"/>
                        </a:spcBef>
                        <a:spcAft>
                          <a:spcPct val="0"/>
                        </a:spcAft>
                      </a:pPr>
                      <a:r>
                        <a:rPr lang="tr" sz="1000" b="0" i="0" u="none" strike="noStrike" kern="1200">
                          <a:solidFill>
                            <a:srgbClr val="000000"/>
                          </a:solidFill>
                          <a:latin typeface="Calibri"/>
                          <a:ea typeface="+mn-ea"/>
                          <a:cs typeface="+mn-cs"/>
                        </a:rPr>
                        <a:t>Varış ve Kayıt</a:t>
                      </a:r>
                      <a:endParaRPr lang="es-ES" sz="1000" b="0" i="0" u="none" strike="noStrike" kern="1200">
                        <a:solidFill>
                          <a:srgbClr val="000000"/>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465268718"/>
                  </a:ext>
                </a:extLst>
              </a:tr>
              <a:tr h="323850">
                <a:tc>
                  <a:txBody>
                    <a:bodyPr/>
                    <a:lstStyle/>
                    <a:p>
                      <a:pPr marL="182880" algn="l" rtl="0">
                        <a:lnSpc>
                          <a:spcPct val="115000"/>
                        </a:lnSpc>
                        <a:spcBef>
                          <a:spcPts val="600"/>
                        </a:spcBef>
                        <a:spcAft>
                          <a:spcPct val="0"/>
                        </a:spcAft>
                      </a:pPr>
                      <a:r>
                        <a:rPr lang="tr" sz="1400" b="1" i="0" u="none" strike="noStrike" kern="1200">
                          <a:solidFill>
                            <a:srgbClr val="FFFFFF"/>
                          </a:solidFill>
                          <a:latin typeface="Calibri"/>
                          <a:ea typeface="+mn-ea"/>
                          <a:cs typeface="+mn-cs"/>
                        </a:rPr>
                        <a:t>10:00-10:05</a:t>
                      </a:r>
                      <a:endParaRPr lang="es-ES" sz="1400" b="1" kern="1200">
                        <a:solidFill>
                          <a:schemeClr val="lt1"/>
                        </a:solidFill>
                        <a:effectLst/>
                        <a:latin typeface="+mn-lt"/>
                        <a:ea typeface="+mn-ea"/>
                        <a:cs typeface="+mn-cs"/>
                      </a:endParaRPr>
                    </a:p>
                  </a:txBody>
                  <a:tcPr marL="68580" marR="68580" marT="0" marB="0" anchor="ctr">
                    <a:solidFill>
                      <a:schemeClr val="accent1"/>
                    </a:solidFill>
                  </a:tcPr>
                </a:tc>
                <a:tc>
                  <a:txBody>
                    <a:bodyPr/>
                    <a:lstStyle/>
                    <a:p>
                      <a:pPr marL="0" algn="l" defTabSz="914400" rtl="0" eaLnBrk="1" latinLnBrk="0" hangingPunct="1">
                        <a:lnSpc>
                          <a:spcPct val="115000"/>
                        </a:lnSpc>
                        <a:spcBef>
                          <a:spcPct val="0"/>
                        </a:spcBef>
                        <a:spcAft>
                          <a:spcPct val="0"/>
                        </a:spcAft>
                      </a:pPr>
                      <a:r>
                        <a:rPr lang="tr" sz="1000" b="0" i="0" u="none" strike="noStrike" kern="1200">
                          <a:solidFill>
                            <a:srgbClr val="000000"/>
                          </a:solidFill>
                          <a:latin typeface="Calibri"/>
                          <a:ea typeface="+mn-ea"/>
                          <a:cs typeface="+mn-cs"/>
                        </a:rPr>
                        <a:t>Eğitim Gündeminin Tanıtılması</a:t>
                      </a:r>
                      <a:endParaRPr lang="es-ES" sz="1000" kern="1200">
                        <a:solidFill>
                          <a:srgbClr val="000000"/>
                        </a:solidFill>
                        <a:effectLst/>
                        <a:latin typeface="Calibri" panose="020F0502020204030204" pitchFamily="34" charset="0"/>
                        <a:ea typeface="+mn-ea"/>
                        <a:cs typeface="+mn-cs"/>
                      </a:endParaRPr>
                    </a:p>
                  </a:txBody>
                  <a:tcPr marL="68580" marR="68580" marT="0" marB="0" anchor="ctr">
                    <a:solidFill>
                      <a:srgbClr val="E9EDF4"/>
                    </a:solidFill>
                  </a:tcPr>
                </a:tc>
                <a:extLst>
                  <a:ext uri="{0D108BD9-81ED-4DB2-BD59-A6C34878D82A}">
                    <a16:rowId xmlns:a16="http://schemas.microsoft.com/office/drawing/2014/main" val="398195845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10:05-10:35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Dirençliliğin Tanıtılması</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358136126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10:35-11:00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Risk ve Belirsizlik</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1224670916"/>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11.00-11:15</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293986023"/>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11:15-11:40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Ulaşımda Risk Değerlendirme Örnekleri</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15912385"/>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11:40-12:30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kern="1200">
                          <a:solidFill>
                            <a:srgbClr val="000000"/>
                          </a:solidFill>
                          <a:latin typeface="Calibri"/>
                          <a:ea typeface="Calibri"/>
                          <a:cs typeface="Source Sans Pro" charset="0"/>
                        </a:rPr>
                        <a:t>Ulaşım Sistemlerinde Direnç (Temel Kavramlar ve Örnekler)</a:t>
                      </a:r>
                      <a:endParaRPr lang="es-ES" sz="1000" kern="1200">
                        <a:solidFill>
                          <a:srgbClr val="000000"/>
                        </a:solidFill>
                        <a:effectLst/>
                        <a:latin typeface="Calibri" panose="020F050202020403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39736086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12:30-13:30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Öğle Yemeği</a:t>
                      </a:r>
                      <a:endParaRPr lang="es-ES">
                        <a:effectLst/>
                      </a:endParaRPr>
                    </a:p>
                  </a:txBody>
                  <a:tcPr marL="73025" marR="73025" anchor="ctr"/>
                </a:tc>
                <a:extLst>
                  <a:ext uri="{0D108BD9-81ED-4DB2-BD59-A6C34878D82A}">
                    <a16:rowId xmlns:a16="http://schemas.microsoft.com/office/drawing/2014/main" val="32906208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13:30-14:00</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600" b="1" i="0" u="none" strike="noStrike">
                          <a:solidFill>
                            <a:srgbClr val="000000"/>
                          </a:solidFill>
                          <a:latin typeface="Calibri"/>
                          <a:ea typeface="Calibri"/>
                          <a:cs typeface="Source Sans Pro" charset="0"/>
                        </a:rPr>
                        <a:t>Şehirlerde Direnç (Temel Kavramlar ve Örnekler)</a:t>
                      </a:r>
                      <a:endParaRPr lang="es-ES" sz="1400" b="1">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4642214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14:00-14:45</a:t>
                      </a:r>
                      <a:endParaRPr lang="es-ES" sz="1400" b="1" kern="1200">
                        <a:solidFill>
                          <a:schemeClr val="lt1"/>
                        </a:solidFill>
                        <a:effectLst/>
                        <a:latin typeface="+mn-lt"/>
                        <a:ea typeface="+mn-ea"/>
                        <a:cs typeface="+mn-cs"/>
                      </a:endParaRPr>
                    </a:p>
                  </a:txBody>
                  <a:tcPr marL="68580" marR="68580" marT="0" marB="0" anchor="ctr"/>
                </a:tc>
                <a:tc>
                  <a:txBody>
                    <a:bodyPr/>
                    <a:lstStyle/>
                    <a:p>
                      <a:pPr marL="0" rtl="0">
                        <a:lnSpc>
                          <a:spcPct val="115000"/>
                        </a:lnSpc>
                        <a:spcBef>
                          <a:spcPct val="0"/>
                        </a:spcBef>
                        <a:spcAft>
                          <a:spcPct val="0"/>
                        </a:spcAft>
                      </a:pPr>
                      <a:r>
                        <a:rPr lang="tr" sz="1000" b="0" i="0" u="none" strike="noStrike">
                          <a:solidFill>
                            <a:srgbClr val="000000"/>
                          </a:solidFill>
                          <a:latin typeface="Calibri"/>
                          <a:ea typeface="Calibri"/>
                          <a:cs typeface="Source Sans Pro" charset="0"/>
                        </a:rPr>
                        <a:t>Akıllı Şehir Kavramları, Eğilimleri, Yenilikleri ve Örnekleri</a:t>
                      </a:r>
                      <a:endParaRPr lang="es-ES" sz="900">
                        <a:solidFill>
                          <a:srgbClr val="000000"/>
                        </a:solidFill>
                        <a:effectLst/>
                        <a:latin typeface="Source Sans Pro" panose="020B0503030403020204" pitchFamily="34" charset="0"/>
                        <a:ea typeface="Source Sans Pro" panose="020B0503030403020204" pitchFamily="34" charset="0"/>
                        <a:cs typeface="Source Sans Pro" panose="020B0503030403020204" pitchFamily="34" charset="0"/>
                      </a:endParaRPr>
                    </a:p>
                  </a:txBody>
                  <a:tcPr marL="68580" marR="68580" marT="0" marB="0" anchor="ctr"/>
                </a:tc>
                <a:extLst>
                  <a:ext uri="{0D108BD9-81ED-4DB2-BD59-A6C34878D82A}">
                    <a16:rowId xmlns:a16="http://schemas.microsoft.com/office/drawing/2014/main" val="288424661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14:45-15:00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B050"/>
                          </a:solidFill>
                          <a:latin typeface="Calibri"/>
                        </a:rPr>
                        <a:t>Ara</a:t>
                      </a:r>
                      <a:endParaRPr lang="es-ES">
                        <a:effectLst/>
                      </a:endParaRPr>
                    </a:p>
                  </a:txBody>
                  <a:tcPr marL="73025" marR="73025" anchor="ctr"/>
                </a:tc>
                <a:extLst>
                  <a:ext uri="{0D108BD9-81ED-4DB2-BD59-A6C34878D82A}">
                    <a16:rowId xmlns:a16="http://schemas.microsoft.com/office/drawing/2014/main" val="1569870334"/>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15:00-15:50</a:t>
                      </a:r>
                      <a:endParaRPr lang="es-ES" sz="1400" b="1" kern="1200">
                        <a:solidFill>
                          <a:schemeClr val="lt1"/>
                        </a:solidFill>
                        <a:effectLst/>
                        <a:latin typeface="+mn-lt"/>
                        <a:ea typeface="+mn-ea"/>
                        <a:cs typeface="+mn-cs"/>
                      </a:endParaRPr>
                    </a:p>
                  </a:txBody>
                  <a:tcPr marL="68580" marR="68580" marT="0" marB="0" anchor="ctr"/>
                </a:tc>
                <a:tc>
                  <a:txBody>
                    <a:bodyPr/>
                    <a:lstStyle/>
                    <a:p>
                      <a:pPr marL="0" rtl="0" fontAlgn="ctr">
                        <a:spcBef>
                          <a:spcPct val="0"/>
                        </a:spcBef>
                        <a:spcAft>
                          <a:spcPct val="0"/>
                        </a:spcAft>
                      </a:pPr>
                      <a:r>
                        <a:rPr lang="tr" sz="1000" b="0" i="0" u="none" strike="noStrike">
                          <a:solidFill>
                            <a:srgbClr val="000000"/>
                          </a:solidFill>
                          <a:latin typeface="Calibri"/>
                        </a:rPr>
                        <a:t>Risk ve Direnç Değerlendirme Alıştırması</a:t>
                      </a:r>
                      <a:endParaRPr lang="es-ES">
                        <a:effectLst/>
                      </a:endParaRPr>
                    </a:p>
                  </a:txBody>
                  <a:tcPr marL="73025" marR="73025" anchor="ctr"/>
                </a:tc>
                <a:extLst>
                  <a:ext uri="{0D108BD9-81ED-4DB2-BD59-A6C34878D82A}">
                    <a16:rowId xmlns:a16="http://schemas.microsoft.com/office/drawing/2014/main" val="3940067041"/>
                  </a:ext>
                </a:extLst>
              </a:tr>
              <a:tr h="323850">
                <a:tc>
                  <a:txBody>
                    <a:bodyPr/>
                    <a:lstStyle/>
                    <a:p>
                      <a:pPr marL="182880" algn="ctr" rtl="0">
                        <a:lnSpc>
                          <a:spcPct val="115000"/>
                        </a:lnSpc>
                        <a:spcBef>
                          <a:spcPts val="600"/>
                        </a:spcBef>
                        <a:spcAft>
                          <a:spcPct val="0"/>
                        </a:spcAft>
                      </a:pPr>
                      <a:r>
                        <a:rPr lang="tr" sz="1400" b="1" i="0" u="none" strike="noStrike" kern="1200">
                          <a:solidFill>
                            <a:srgbClr val="FFFFFF"/>
                          </a:solidFill>
                          <a:latin typeface="Calibri"/>
                          <a:ea typeface="+mn-ea"/>
                          <a:cs typeface="+mn-cs"/>
                        </a:rPr>
                        <a:t>15:50-16:00</a:t>
                      </a:r>
                      <a:endParaRPr lang="es-ES" sz="1400" b="1" kern="1200">
                        <a:solidFill>
                          <a:schemeClr val="lt1"/>
                        </a:solidFill>
                        <a:effectLst/>
                        <a:latin typeface="+mn-lt"/>
                        <a:ea typeface="+mn-ea"/>
                        <a:cs typeface="+mn-cs"/>
                      </a:endParaRPr>
                    </a:p>
                  </a:txBody>
                  <a:tcPr marL="68580" marR="68580" marT="0" marB="0" anchor="ctr"/>
                </a:tc>
                <a:tc>
                  <a:txBody>
                    <a:bodyPr/>
                    <a:lstStyle/>
                    <a:p>
                      <a:pPr rtl="0" fontAlgn="ctr">
                        <a:spcBef>
                          <a:spcPct val="0"/>
                        </a:spcBef>
                        <a:spcAft>
                          <a:spcPct val="0"/>
                        </a:spcAft>
                      </a:pPr>
                      <a:r>
                        <a:rPr lang="tr" sz="1000" b="0" i="0" u="none" strike="noStrike" dirty="0">
                          <a:solidFill>
                            <a:srgbClr val="000000"/>
                          </a:solidFill>
                          <a:latin typeface="Calibri"/>
                        </a:rPr>
                        <a:t>Sorular ve Kapanış Konuşmaları</a:t>
                      </a:r>
                      <a:endParaRPr lang="es-ES" dirty="0">
                        <a:effectLst/>
                      </a:endParaRPr>
                    </a:p>
                  </a:txBody>
                  <a:tcPr marL="73025" marR="73025" anchor="ctr"/>
                </a:tc>
                <a:extLst>
                  <a:ext uri="{0D108BD9-81ED-4DB2-BD59-A6C34878D82A}">
                    <a16:rowId xmlns:a16="http://schemas.microsoft.com/office/drawing/2014/main" val="1358072520"/>
                  </a:ext>
                </a:extLst>
              </a:tr>
            </a:tbl>
          </a:graphicData>
        </a:graphic>
      </p:graphicFrame>
      <p:sp>
        <p:nvSpPr>
          <p:cNvPr id="3" name="Rectangle 2"/>
          <p:cNvSpPr/>
          <p:nvPr/>
        </p:nvSpPr>
        <p:spPr>
          <a:xfrm>
            <a:off x="454699" y="4289654"/>
            <a:ext cx="8298776" cy="31055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Tree>
    <p:extLst>
      <p:ext uri="{BB962C8B-B14F-4D97-AF65-F5344CB8AC3E}">
        <p14:creationId xmlns:p14="http://schemas.microsoft.com/office/powerpoint/2010/main" val="304959140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3.1.12"/>
  <p:tag name="AS_OS" val="Unix 5.4.209.116"/>
  <p:tag name="AS_RELEASE_DATE" val="2020.03.14"/>
  <p:tag name="AS_TITLE" val="Aspose.Slides for .NET Standard 2.0"/>
  <p:tag name="AS_VERSION" val="20.3"/>
</p:tagLst>
</file>

<file path=ppt/theme/theme1.xml><?xml version="1.0" encoding="utf-8"?>
<a:theme xmlns:a="http://schemas.openxmlformats.org/drawingml/2006/main" name="PORTAD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RTADA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Autofit/>
      </a:bodyPr>
      <a:lstStyle>
        <a:defPPr>
          <a:defRPr sz="1200" dirty="0" smtClean="0"/>
        </a:defPPr>
      </a:lstStyle>
    </a:txDef>
  </a:objectDefaults>
  <a:extraClrSchemeLst/>
</a:theme>
</file>

<file path=ppt/theme/theme3.xml><?xml version="1.0" encoding="utf-8"?>
<a:theme xmlns:a="http://schemas.openxmlformats.org/drawingml/2006/main" name="CONTRAPORTAD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ORTAD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RAPORTAD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fb846bb-49da-442d-ac44-1711760f675e" xsi:nil="true"/>
    <Test xmlns="11876741-4e3d-41e4-924e-432c5fed92e0" xsi:nil="true"/>
    <lcf76f155ced4ddcb4097134ff3c332f xmlns="11876741-4e3d-41e4-924e-432c5fed92e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7AE9AADD9055F48A76998BB8EEE9D03" ma:contentTypeVersion="17" ma:contentTypeDescription="Create a new document." ma:contentTypeScope="" ma:versionID="13181b6ec5663c980b5ac9d42ca256bb">
  <xsd:schema xmlns:xsd="http://www.w3.org/2001/XMLSchema" xmlns:xs="http://www.w3.org/2001/XMLSchema" xmlns:p="http://schemas.microsoft.com/office/2006/metadata/properties" xmlns:ns2="11876741-4e3d-41e4-924e-432c5fed92e0" xmlns:ns3="0fb846bb-49da-442d-ac44-1711760f675e" targetNamespace="http://schemas.microsoft.com/office/2006/metadata/properties" ma:root="true" ma:fieldsID="0351a9cc308d48ad4ee4aa9a73dd37d7" ns2:_="" ns3:_="">
    <xsd:import namespace="11876741-4e3d-41e4-924e-432c5fed92e0"/>
    <xsd:import namespace="0fb846bb-49da-442d-ac44-1711760f675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Test"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876741-4e3d-41e4-924e-432c5fed92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3e14187-b4d4-4fc9-8c4a-20dc3ccbfd5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Test" ma:index="21" nillable="true" ma:displayName="Test" ma:format="Dropdown" ma:internalName="Test">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b846bb-49da-442d-ac44-1711760f675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5cadf01-7365-4aa7-ab17-dc142bd71c8a}" ma:internalName="TaxCatchAll" ma:showField="CatchAllData" ma:web="0fb846bb-49da-442d-ac44-1711760f675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04A8A4-E4A3-4AB1-B822-75B1314A1CA8}">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11876741-4e3d-41e4-924e-432c5fed92e0"/>
    <ds:schemaRef ds:uri="http://purl.org/dc/terms/"/>
    <ds:schemaRef ds:uri="http://schemas.openxmlformats.org/package/2006/metadata/core-properties"/>
    <ds:schemaRef ds:uri="0fb846bb-49da-442d-ac44-1711760f675e"/>
    <ds:schemaRef ds:uri="http://www.w3.org/XML/1998/namespace"/>
  </ds:schemaRefs>
</ds:datastoreItem>
</file>

<file path=customXml/itemProps2.xml><?xml version="1.0" encoding="utf-8"?>
<ds:datastoreItem xmlns:ds="http://schemas.openxmlformats.org/officeDocument/2006/customXml" ds:itemID="{AD1AED6A-DE35-40CB-9BBB-879AEE89A9FF}">
  <ds:schemaRefs>
    <ds:schemaRef ds:uri="http://schemas.microsoft.com/sharepoint/v3/contenttype/forms"/>
  </ds:schemaRefs>
</ds:datastoreItem>
</file>

<file path=customXml/itemProps3.xml><?xml version="1.0" encoding="utf-8"?>
<ds:datastoreItem xmlns:ds="http://schemas.openxmlformats.org/officeDocument/2006/customXml" ds:itemID="{9B7FFB63-A473-4249-980B-2B974CAC3B9A}"/>
</file>

<file path=docProps/app.xml><?xml version="1.0" encoding="utf-8"?>
<Properties xmlns="http://schemas.openxmlformats.org/officeDocument/2006/extended-properties" xmlns:vt="http://schemas.openxmlformats.org/officeDocument/2006/docPropsVTypes">
  <TotalTime>16325</TotalTime>
  <Words>19109</Words>
  <Application>Microsoft Office PowerPoint</Application>
  <PresentationFormat>Ekran Gösterisi (4:3)</PresentationFormat>
  <Paragraphs>2087</Paragraphs>
  <Slides>145</Slides>
  <Notes>130</Notes>
  <HiddenSlides>0</HiddenSlides>
  <MMClips>0</MMClips>
  <ScaleCrop>false</ScaleCrop>
  <HeadingPairs>
    <vt:vector size="6" baseType="variant">
      <vt:variant>
        <vt:lpstr>Kullanılan Yazı Tipleri</vt:lpstr>
      </vt:variant>
      <vt:variant>
        <vt:i4>22</vt:i4>
      </vt:variant>
      <vt:variant>
        <vt:lpstr>Tema</vt:lpstr>
      </vt:variant>
      <vt:variant>
        <vt:i4>7</vt:i4>
      </vt:variant>
      <vt:variant>
        <vt:lpstr>Slayt Başlıkları</vt:lpstr>
      </vt:variant>
      <vt:variant>
        <vt:i4>145</vt:i4>
      </vt:variant>
    </vt:vector>
  </HeadingPairs>
  <TitlesOfParts>
    <vt:vector size="174" baseType="lpstr">
      <vt:lpstr>Arial</vt:lpstr>
      <vt:lpstr>Calibri</vt:lpstr>
      <vt:lpstr>Calibri Light</vt:lpstr>
      <vt:lpstr>Century Gothic</vt:lpstr>
      <vt:lpstr>CharisSIL</vt:lpstr>
      <vt:lpstr>CharisSIL-Italic</vt:lpstr>
      <vt:lpstr>DINPro-Light</vt:lpstr>
      <vt:lpstr>inherit</vt:lpstr>
      <vt:lpstr>Noto Sans Symbols</vt:lpstr>
      <vt:lpstr>Roboto</vt:lpstr>
      <vt:lpstr>Roboto Medium</vt:lpstr>
      <vt:lpstr>Roboto Thin</vt:lpstr>
      <vt:lpstr>Source Sans Pro</vt:lpstr>
      <vt:lpstr>STIX-Regular</vt:lpstr>
      <vt:lpstr>TeX_CM_Maths_Italic</vt:lpstr>
      <vt:lpstr>TeX_CM_Maths_Symbols</vt:lpstr>
      <vt:lpstr>Trebuchet MS</vt:lpstr>
      <vt:lpstr>TT81t00</vt:lpstr>
      <vt:lpstr>TTDFt00</vt:lpstr>
      <vt:lpstr>Verdana</vt:lpstr>
      <vt:lpstr>VEYUC N+ Gotham</vt:lpstr>
      <vt:lpstr>Wingdings</vt:lpstr>
      <vt:lpstr>PORTADA</vt:lpstr>
      <vt:lpstr>PORTADA2</vt:lpstr>
      <vt:lpstr>CONTRAPORTADA</vt:lpstr>
      <vt:lpstr>COS</vt:lpstr>
      <vt:lpstr>1_PORTADA</vt:lpstr>
      <vt:lpstr>1_CONTRAPORTADA</vt:lpstr>
      <vt:lpstr>1_COS</vt:lpstr>
      <vt:lpstr>PowerPoint Sunusu</vt:lpstr>
      <vt:lpstr>Dirençli Şehirler ve Dirençli Ulaşım Sistemlerinin Oluşturulması </vt:lpstr>
      <vt:lpstr>Gündem</vt:lpstr>
      <vt:lpstr>Dirençliliğin Tanıtılması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Gündem</vt:lpstr>
      <vt:lpstr>Risk ve Belirsizlik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Gündem</vt:lpstr>
      <vt:lpstr>Ulaşım sistemlerinde dirençlilik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Hızlı Otobüs Ulaşımı (Bus Rapid Transit (BRT)) Tanıtılması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Gündem</vt:lpstr>
      <vt:lpstr>Şehirlerde dirençlilik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Gündem</vt:lpstr>
      <vt:lpstr>Akıllı Şehir Kavramları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Gündem</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enrique.martin</dc:creator>
  <cp:lastModifiedBy>Zeynep Sude Güvenç</cp:lastModifiedBy>
  <cp:revision>2645</cp:revision>
  <cp:lastPrinted>2017-04-06T20:29:06Z</cp:lastPrinted>
  <dcterms:created xsi:type="dcterms:W3CDTF">2012-05-10T08:16:44Z</dcterms:created>
  <dcterms:modified xsi:type="dcterms:W3CDTF">2023-11-15T06:19:39Z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0x01010007AE9AADD9055F48A76998BB8EEE9D03</vt:lpwstr>
  </property>
  <property fmtid="{D5CDD505-2E9C-101B-9397-08002B2CF9AE}" pid="3" name="MediaServiceImageTags">
    <vt:lpwstr/>
  </property>
</Properties>
</file>